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0"/>
  </p:notesMasterIdLst>
  <p:sldIdLst>
    <p:sldId id="291" r:id="rId6"/>
    <p:sldId id="265" r:id="rId7"/>
    <p:sldId id="257" r:id="rId8"/>
    <p:sldId id="292" r:id="rId9"/>
    <p:sldId id="293" r:id="rId10"/>
    <p:sldId id="294" r:id="rId11"/>
    <p:sldId id="262" r:id="rId12"/>
    <p:sldId id="295" r:id="rId13"/>
    <p:sldId id="263" r:id="rId14"/>
    <p:sldId id="296" r:id="rId15"/>
    <p:sldId id="297" r:id="rId16"/>
    <p:sldId id="298" r:id="rId17"/>
    <p:sldId id="299" r:id="rId18"/>
    <p:sldId id="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4F8447-2CD8-F6A3-7146-538F7A3FEDFE}" name="Mike McLinden" initials="MM" userId="S::m.t.mclinden_bham.ac.uk#ext#@rnib.org.uk::ad5febac-b58e-4114-af40-69307b9ca8cb" providerId="AD"/>
  <p188:author id="{791E7676-AF6A-3500-621F-B7AECA8B322C}" name="Sarah Raisanen" initials="SR" userId="S::viewconference_live.co.uk#ext#@rnib.org.uk::906b526a-c205-489d-9086-49b09dd66414" providerId="AD"/>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 id="{59D333EB-7FBE-D71C-B317-0398C3576C9F}" name="Linda James" initials="LJ" userId="S::linda.james@rnib.org.uk::80218d6f-7c44-4d8e-b95c-06dddfb71ab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FCED80-2584-46EA-80B7-B2228BDEAEC1}" v="20" dt="2023-09-12T14:00:21.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2" autoAdjust="0"/>
    <p:restoredTop sz="68030" autoAdjust="0"/>
  </p:normalViewPr>
  <p:slideViewPr>
    <p:cSldViewPr snapToGrid="0">
      <p:cViewPr varScale="1">
        <p:scale>
          <a:sx n="77" d="100"/>
          <a:sy n="77" d="100"/>
        </p:scale>
        <p:origin x="2142" y="96"/>
      </p:cViewPr>
      <p:guideLst>
        <p:guide orient="horz" pos="2160"/>
        <p:guide pos="3840"/>
      </p:guideLst>
    </p:cSldViewPr>
  </p:slideViewPr>
  <p:outlineViewPr>
    <p:cViewPr>
      <p:scale>
        <a:sx n="33" d="100"/>
        <a:sy n="33" d="100"/>
      </p:scale>
      <p:origin x="0" y="-3906"/>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20/11/2023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err="1">
                <a:solidFill>
                  <a:schemeClr val="tx1"/>
                </a:solidFill>
                <a:latin typeface="Arial"/>
                <a:cs typeface="Arial"/>
              </a:rPr>
              <a:t>Nodiadau'r</a:t>
            </a:r>
            <a:r>
              <a:rPr lang="en-GB" sz="1200" b="1" kern="1200" dirty="0">
                <a:solidFill>
                  <a:schemeClr val="tx1"/>
                </a:solidFill>
                <a:latin typeface="Arial"/>
                <a:cs typeface="Arial"/>
              </a:rPr>
              <a:t> </a:t>
            </a:r>
            <a:r>
              <a:rPr lang="en-GB" sz="1200" b="1" kern="1200" dirty="0" err="1">
                <a:solidFill>
                  <a:schemeClr val="tx1"/>
                </a:solidFill>
                <a:latin typeface="Arial"/>
                <a:cs typeface="Arial"/>
              </a:rPr>
              <a:t>siaradwr</a:t>
            </a:r>
            <a:endParaRPr lang="en-GB" sz="1200" b="1" kern="1200" dirty="0">
              <a:solidFill>
                <a:schemeClr val="tx1"/>
              </a:solidFill>
              <a:latin typeface="Arial"/>
              <a:cs typeface="Arial"/>
            </a:endParaRPr>
          </a:p>
          <a:p>
            <a:endParaRPr lang="en-GB" sz="1200" b="1" kern="1200" dirty="0">
              <a:solidFill>
                <a:schemeClr val="tx1"/>
              </a:solidFill>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dirty="0" err="1">
                <a:latin typeface="Arial"/>
                <a:ea typeface="Arial"/>
                <a:cs typeface="Arial"/>
                <a:sym typeface="Arial"/>
              </a:rPr>
              <a:t>Cyflwyniadau</a:t>
            </a:r>
            <a:r>
              <a:rPr lang="en-GB" dirty="0">
                <a:latin typeface="Arial"/>
                <a:ea typeface="Arial"/>
                <a:cs typeface="Arial"/>
                <a:sym typeface="Arial"/>
              </a:rPr>
              <a:t> </a:t>
            </a:r>
            <a:r>
              <a:rPr lang="en-GB" dirty="0" err="1">
                <a:latin typeface="Arial"/>
                <a:ea typeface="Arial"/>
                <a:cs typeface="Arial"/>
                <a:sym typeface="Arial"/>
              </a:rPr>
              <a:t>fel</a:t>
            </a:r>
            <a:r>
              <a:rPr lang="en-GB" dirty="0">
                <a:latin typeface="Arial"/>
                <a:ea typeface="Arial"/>
                <a:cs typeface="Arial"/>
                <a:sym typeface="Arial"/>
              </a:rPr>
              <a:t> y </a:t>
            </a:r>
            <a:r>
              <a:rPr lang="en-GB" dirty="0" err="1">
                <a:latin typeface="Arial"/>
                <a:ea typeface="Arial"/>
                <a:cs typeface="Arial"/>
                <a:sym typeface="Arial"/>
              </a:rPr>
              <a:t>bo'n</a:t>
            </a:r>
            <a:r>
              <a:rPr lang="en-GB" dirty="0">
                <a:latin typeface="Arial"/>
                <a:ea typeface="Arial"/>
                <a:cs typeface="Arial"/>
                <a:sym typeface="Arial"/>
              </a:rPr>
              <a:t> </a:t>
            </a:r>
            <a:r>
              <a:rPr lang="en-GB" dirty="0" err="1">
                <a:latin typeface="Arial"/>
                <a:ea typeface="Arial"/>
                <a:cs typeface="Arial"/>
                <a:sym typeface="Arial"/>
              </a:rPr>
              <a:t>briodol</a:t>
            </a:r>
            <a:r>
              <a:rPr lang="en-GB" dirty="0">
                <a:latin typeface="Arial"/>
                <a:ea typeface="Arial"/>
                <a:cs typeface="Arial"/>
                <a:sym typeface="Arial"/>
              </a:rPr>
              <a:t> </a:t>
            </a:r>
            <a:r>
              <a:rPr lang="en-GB" dirty="0" err="1">
                <a:latin typeface="Arial"/>
                <a:ea typeface="Arial"/>
                <a:cs typeface="Arial"/>
                <a:sym typeface="Arial"/>
              </a:rPr>
              <a:t>i'r</a:t>
            </a:r>
            <a:r>
              <a:rPr lang="en-GB" dirty="0">
                <a:latin typeface="Arial"/>
                <a:ea typeface="Arial"/>
                <a:cs typeface="Arial"/>
                <a:sym typeface="Arial"/>
              </a:rPr>
              <a:t> </a:t>
            </a:r>
            <a:r>
              <a:rPr lang="en-GB" dirty="0" err="1">
                <a:latin typeface="Arial"/>
                <a:ea typeface="Arial"/>
                <a:cs typeface="Arial"/>
                <a:sym typeface="Arial"/>
              </a:rPr>
              <a:t>sesiwn</a:t>
            </a:r>
            <a:r>
              <a:rPr lang="en-GB" dirty="0">
                <a:latin typeface="Arial"/>
                <a:ea typeface="Arial"/>
                <a:cs typeface="Arial"/>
                <a:sym typeface="Arial"/>
              </a:rPr>
              <a:t>.</a:t>
            </a:r>
          </a:p>
          <a:p>
            <a:pPr marL="171450" indent="-171450">
              <a:buFont typeface="Arial" panose="020B0604020202020204" pitchFamily="34" charset="0"/>
              <a:buChar char="•"/>
            </a:pPr>
            <a:r>
              <a:rPr lang="en-GB" dirty="0" err="1">
                <a:latin typeface="Arial"/>
                <a:ea typeface="Arial"/>
                <a:cs typeface="Arial"/>
                <a:sym typeface="Arial"/>
              </a:rPr>
              <a:t>Mae'r</a:t>
            </a:r>
            <a:r>
              <a:rPr lang="en-GB" dirty="0">
                <a:latin typeface="Arial"/>
                <a:ea typeface="Arial"/>
                <a:cs typeface="Arial"/>
                <a:sym typeface="Arial"/>
              </a:rPr>
              <a:t> </a:t>
            </a:r>
            <a:r>
              <a:rPr lang="en-GB" dirty="0" err="1">
                <a:latin typeface="Arial"/>
                <a:ea typeface="Arial"/>
                <a:cs typeface="Arial"/>
                <a:sym typeface="Arial"/>
              </a:rPr>
              <a:t>cyflwyniad</a:t>
            </a:r>
            <a:r>
              <a:rPr lang="en-GB" dirty="0">
                <a:latin typeface="Arial"/>
                <a:ea typeface="Arial"/>
                <a:cs typeface="Arial"/>
                <a:sym typeface="Arial"/>
              </a:rPr>
              <a:t> </a:t>
            </a:r>
            <a:r>
              <a:rPr lang="en-GB" dirty="0" err="1">
                <a:latin typeface="Arial"/>
                <a:ea typeface="Arial"/>
                <a:cs typeface="Arial"/>
                <a:sym typeface="Arial"/>
              </a:rPr>
              <a:t>hwn</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un o 12 </a:t>
            </a:r>
            <a:r>
              <a:rPr lang="en-GB" dirty="0" err="1">
                <a:latin typeface="Arial"/>
                <a:ea typeface="Arial"/>
                <a:cs typeface="Arial"/>
                <a:sym typeface="Arial"/>
              </a:rPr>
              <a:t>adnodd</a:t>
            </a:r>
            <a:r>
              <a:rPr lang="en-GB" dirty="0">
                <a:latin typeface="Arial"/>
                <a:ea typeface="Arial"/>
                <a:cs typeface="Arial"/>
                <a:sym typeface="Arial"/>
              </a:rPr>
              <a:t> </a:t>
            </a:r>
            <a:r>
              <a:rPr lang="en-GB" dirty="0" err="1">
                <a:latin typeface="Arial"/>
                <a:ea typeface="Arial"/>
                <a:cs typeface="Arial"/>
                <a:sym typeface="Arial"/>
              </a:rPr>
              <a:t>hyfforddi</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ymwneud</a:t>
            </a:r>
            <a:r>
              <a:rPr lang="en-GB" dirty="0">
                <a:latin typeface="Arial"/>
                <a:ea typeface="Arial"/>
                <a:cs typeface="Arial"/>
                <a:sym typeface="Arial"/>
              </a:rPr>
              <a:t> </a:t>
            </a:r>
            <a:r>
              <a:rPr lang="en-GB" dirty="0" err="1">
                <a:latin typeface="Arial"/>
                <a:ea typeface="Arial"/>
                <a:cs typeface="Arial"/>
                <a:sym typeface="Arial"/>
              </a:rPr>
              <a:t>â'r</a:t>
            </a:r>
            <a:r>
              <a:rPr lang="en-GB" dirty="0">
                <a:latin typeface="Arial"/>
                <a:ea typeface="Arial"/>
                <a:cs typeface="Arial"/>
                <a:sym typeface="Arial"/>
              </a:rPr>
              <a:t> CFVI ac </a:t>
            </a:r>
            <a:r>
              <a:rPr lang="en-GB" dirty="0" err="1">
                <a:latin typeface="Arial"/>
                <a:ea typeface="Arial"/>
                <a:cs typeface="Arial"/>
                <a:sym typeface="Arial"/>
              </a:rPr>
              <a:t>mae'n</a:t>
            </a:r>
            <a:r>
              <a:rPr lang="en-GB" dirty="0">
                <a:latin typeface="Arial"/>
                <a:ea typeface="Arial"/>
                <a:cs typeface="Arial"/>
                <a:sym typeface="Arial"/>
              </a:rPr>
              <a:t> </a:t>
            </a:r>
            <a:r>
              <a:rPr lang="en-GB" dirty="0" err="1">
                <a:latin typeface="Arial"/>
                <a:ea typeface="Arial"/>
                <a:cs typeface="Arial"/>
                <a:sym typeface="Arial"/>
              </a:rPr>
              <a:t>canolbwyntio</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ddarparu</a:t>
            </a:r>
            <a:r>
              <a:rPr lang="en-GB" dirty="0">
                <a:latin typeface="Arial"/>
                <a:ea typeface="Arial"/>
                <a:cs typeface="Arial"/>
                <a:sym typeface="Arial"/>
              </a:rPr>
              <a:t> </a:t>
            </a:r>
            <a:r>
              <a:rPr lang="en-GB" dirty="0" err="1">
                <a:latin typeface="Arial"/>
                <a:ea typeface="Arial"/>
                <a:cs typeface="Arial"/>
                <a:sym typeface="Arial"/>
              </a:rPr>
              <a:t>cyflwyniad</a:t>
            </a:r>
            <a:r>
              <a:rPr lang="en-GB" dirty="0">
                <a:latin typeface="Arial"/>
                <a:ea typeface="Arial"/>
                <a:cs typeface="Arial"/>
                <a:sym typeface="Arial"/>
              </a:rPr>
              <a:t> a </a:t>
            </a:r>
            <a:r>
              <a:rPr lang="en-GB" dirty="0" err="1">
                <a:latin typeface="Arial"/>
                <a:ea typeface="Arial"/>
                <a:cs typeface="Arial"/>
                <a:sym typeface="Arial"/>
              </a:rPr>
              <a:t>throsolwg</a:t>
            </a:r>
            <a:r>
              <a:rPr lang="en-GB" dirty="0">
                <a:latin typeface="Arial"/>
                <a:ea typeface="Arial"/>
                <a:cs typeface="Arial"/>
                <a:sym typeface="Arial"/>
              </a:rPr>
              <a:t> </a:t>
            </a:r>
            <a:r>
              <a:rPr lang="en-GB" dirty="0" err="1">
                <a:latin typeface="Arial"/>
                <a:ea typeface="Arial"/>
                <a:cs typeface="Arial"/>
                <a:sym typeface="Arial"/>
              </a:rPr>
              <a:t>cynhwysfawr</a:t>
            </a:r>
            <a:r>
              <a:rPr lang="en-GB" dirty="0">
                <a:latin typeface="Arial"/>
                <a:ea typeface="Arial"/>
                <a:cs typeface="Arial"/>
                <a:sym typeface="Arial"/>
              </a:rPr>
              <a:t> </a:t>
            </a:r>
            <a:r>
              <a:rPr lang="en-GB" dirty="0" err="1">
                <a:latin typeface="Arial"/>
                <a:ea typeface="Arial"/>
                <a:cs typeface="Arial"/>
                <a:sym typeface="Arial"/>
              </a:rPr>
              <a:t>o'r</a:t>
            </a:r>
            <a:r>
              <a:rPr lang="en-GB" dirty="0">
                <a:latin typeface="Arial"/>
                <a:ea typeface="Arial"/>
                <a:cs typeface="Arial"/>
                <a:sym typeface="Arial"/>
              </a:rPr>
              <a:t> </a:t>
            </a:r>
            <a:r>
              <a:rPr lang="en-GB" dirty="0" err="1">
                <a:latin typeface="Arial"/>
                <a:ea typeface="Arial"/>
                <a:cs typeface="Arial"/>
                <a:sym typeface="Arial"/>
              </a:rPr>
              <a:t>fframwaith</a:t>
            </a:r>
            <a:r>
              <a:rPr lang="en-GB" dirty="0">
                <a:latin typeface="Arial"/>
                <a:ea typeface="Arial"/>
                <a:cs typeface="Arial"/>
                <a:sym typeface="Arial"/>
              </a:rPr>
              <a:t> </a:t>
            </a:r>
            <a:r>
              <a:rPr lang="en-GB" dirty="0" err="1">
                <a:latin typeface="Arial"/>
                <a:ea typeface="Arial"/>
                <a:cs typeface="Arial"/>
                <a:sym typeface="Arial"/>
              </a:rPr>
              <a:t>cyflawn</a:t>
            </a:r>
            <a:r>
              <a:rPr lang="en-GB" dirty="0">
                <a:latin typeface="Arial"/>
                <a:ea typeface="Arial"/>
                <a:cs typeface="Arial"/>
                <a:sym typeface="Arial"/>
              </a:rPr>
              <a:t>.</a:t>
            </a:r>
            <a:endParaRPr lang="en-GB" dirty="0">
              <a:latin typeface="Calibri"/>
              <a:ea typeface="Arial"/>
              <a:cs typeface="Calibri"/>
              <a:sym typeface="Arial"/>
            </a:endParaRPr>
          </a:p>
          <a:p>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marR="0" lvl="0" indent="-228600" algn="l" rtl="0">
              <a:lnSpc>
                <a:spcPct val="100000"/>
              </a:lnSpc>
              <a:spcBef>
                <a:spcPts val="0"/>
              </a:spcBef>
              <a:spcAft>
                <a:spcPts val="0"/>
              </a:spcAft>
              <a:buClr>
                <a:srgbClr val="000000"/>
              </a:buClr>
              <a:buSzPts val="1400"/>
              <a:buFont typeface="Arial"/>
              <a:buNone/>
            </a:pPr>
            <a:r>
              <a:rPr lang="en-GB" sz="1800" b="1" dirty="0" err="1">
                <a:latin typeface="Arial"/>
                <a:ea typeface="Arial"/>
                <a:cs typeface="Arial"/>
                <a:sym typeface="Arial"/>
              </a:rPr>
              <a:t>Nodiadau'r</a:t>
            </a:r>
            <a:r>
              <a:rPr lang="en-GB" sz="1800" b="1" dirty="0">
                <a:latin typeface="Arial"/>
                <a:ea typeface="Arial"/>
                <a:cs typeface="Arial"/>
                <a:sym typeface="Arial"/>
              </a:rPr>
              <a:t> </a:t>
            </a:r>
            <a:r>
              <a:rPr lang="en-GB" sz="1800" b="1" dirty="0" err="1">
                <a:latin typeface="Arial"/>
                <a:ea typeface="Arial"/>
                <a:cs typeface="Arial"/>
                <a:sym typeface="Arial"/>
              </a:rPr>
              <a:t>siaradwr</a:t>
            </a:r>
            <a:endParaRPr lang="en-GB" sz="1800" b="1" dirty="0">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lang="en-GB" sz="1800" b="1" dirty="0">
              <a:latin typeface="Arial"/>
              <a:ea typeface="Arial"/>
              <a:cs typeface="Arial"/>
              <a:sym typeface="Arial"/>
            </a:endParaRPr>
          </a:p>
          <a:p>
            <a:pPr marL="457200" indent="-228600">
              <a:buClr>
                <a:srgbClr val="000000"/>
              </a:buClr>
              <a:buSzPts val="1400"/>
              <a:buFont typeface="Arial" panose="020B0604020202020204" pitchFamily="34" charset="0"/>
              <a:buChar char="•"/>
            </a:pPr>
            <a:r>
              <a:rPr lang="en-GB" dirty="0" err="1">
                <a:latin typeface="Arial"/>
                <a:ea typeface="Arial"/>
                <a:cs typeface="Arial"/>
                <a:sym typeface="Arial"/>
              </a:rPr>
              <a:t>Pwysleisiwch</a:t>
            </a:r>
            <a:r>
              <a:rPr lang="en-GB" dirty="0">
                <a:latin typeface="Arial"/>
                <a:ea typeface="Arial"/>
                <a:cs typeface="Arial"/>
                <a:sym typeface="Arial"/>
              </a:rPr>
              <a:t> </a:t>
            </a:r>
            <a:r>
              <a:rPr lang="en-GB" dirty="0" err="1">
                <a:latin typeface="Arial"/>
                <a:ea typeface="Arial"/>
                <a:cs typeface="Arial"/>
                <a:sym typeface="Arial"/>
              </a:rPr>
              <a:t>yr</a:t>
            </a:r>
            <a:r>
              <a:rPr lang="en-GB" dirty="0">
                <a:latin typeface="Arial"/>
                <a:ea typeface="Arial"/>
                <a:cs typeface="Arial"/>
                <a:sym typeface="Arial"/>
              </a:rPr>
              <a:t> </a:t>
            </a:r>
            <a:r>
              <a:rPr lang="en-GB" dirty="0" err="1">
                <a:latin typeface="Arial"/>
                <a:ea typeface="Arial"/>
                <a:cs typeface="Arial"/>
                <a:sym typeface="Arial"/>
              </a:rPr>
              <a:t>angen</a:t>
            </a:r>
            <a:r>
              <a:rPr lang="en-GB" dirty="0">
                <a:latin typeface="Arial"/>
                <a:ea typeface="Arial"/>
                <a:cs typeface="Arial"/>
                <a:sym typeface="Arial"/>
              </a:rPr>
              <a:t> am </a:t>
            </a:r>
            <a:r>
              <a:rPr lang="en-GB" dirty="0" err="1">
                <a:latin typeface="Arial"/>
                <a:ea typeface="Arial"/>
                <a:cs typeface="Arial"/>
                <a:sym typeface="Arial"/>
              </a:rPr>
              <a:t>drafod</a:t>
            </a:r>
            <a:r>
              <a:rPr lang="en-GB" dirty="0">
                <a:latin typeface="Arial"/>
                <a:ea typeface="Arial"/>
                <a:cs typeface="Arial"/>
                <a:sym typeface="Arial"/>
              </a:rPr>
              <a:t> y CFVI/</a:t>
            </a:r>
            <a:r>
              <a:rPr lang="en-GB" dirty="0" err="1">
                <a:latin typeface="Arial"/>
                <a:ea typeface="Arial"/>
                <a:cs typeface="Arial"/>
                <a:sym typeface="Arial"/>
              </a:rPr>
              <a:t>sgiliau</a:t>
            </a:r>
            <a:r>
              <a:rPr lang="en-GB" dirty="0">
                <a:latin typeface="Arial"/>
                <a:ea typeface="Arial"/>
                <a:cs typeface="Arial"/>
                <a:sym typeface="Arial"/>
              </a:rPr>
              <a:t> </a:t>
            </a:r>
            <a:r>
              <a:rPr lang="en-GB" dirty="0" err="1">
                <a:latin typeface="Arial"/>
                <a:ea typeface="Arial"/>
                <a:cs typeface="Arial"/>
                <a:sym typeface="Arial"/>
              </a:rPr>
              <a:t>i’w</a:t>
            </a:r>
            <a:r>
              <a:rPr lang="en-GB" dirty="0">
                <a:latin typeface="Arial"/>
                <a:ea typeface="Arial"/>
                <a:cs typeface="Arial"/>
                <a:sym typeface="Arial"/>
              </a:rPr>
              <a:t> </a:t>
            </a:r>
            <a:r>
              <a:rPr lang="en-GB" dirty="0" err="1">
                <a:latin typeface="Arial"/>
                <a:ea typeface="Arial"/>
                <a:cs typeface="Arial"/>
                <a:sym typeface="Arial"/>
              </a:rPr>
              <a:t>haddysgu</a:t>
            </a:r>
            <a:r>
              <a:rPr lang="en-GB" dirty="0">
                <a:latin typeface="Arial"/>
                <a:ea typeface="Arial"/>
                <a:cs typeface="Arial"/>
                <a:sym typeface="Arial"/>
              </a:rPr>
              <a:t>/</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hennill</a:t>
            </a:r>
            <a:r>
              <a:rPr lang="en-GB" dirty="0">
                <a:latin typeface="Arial"/>
                <a:ea typeface="Arial"/>
                <a:cs typeface="Arial"/>
                <a:sym typeface="Arial"/>
              </a:rPr>
              <a:t> </a:t>
            </a:r>
            <a:r>
              <a:rPr lang="en-GB" dirty="0" err="1">
                <a:latin typeface="Arial"/>
                <a:ea typeface="Arial"/>
                <a:cs typeface="Arial"/>
                <a:sym typeface="Arial"/>
              </a:rPr>
              <a:t>gyda’r</a:t>
            </a:r>
            <a:r>
              <a:rPr lang="en-GB" dirty="0">
                <a:latin typeface="Arial"/>
                <a:ea typeface="Arial"/>
                <a:cs typeface="Arial"/>
                <a:sym typeface="Arial"/>
              </a:rPr>
              <a:t> </a:t>
            </a:r>
            <a:r>
              <a:rPr lang="en-GB" dirty="0" err="1">
                <a:latin typeface="Arial"/>
                <a:ea typeface="Arial"/>
                <a:cs typeface="Arial"/>
                <a:sym typeface="Arial"/>
              </a:rPr>
              <a:t>plentyn</a:t>
            </a:r>
            <a:r>
              <a:rPr lang="en-GB" dirty="0">
                <a:latin typeface="Arial"/>
                <a:ea typeface="Arial"/>
                <a:cs typeface="Arial"/>
                <a:sym typeface="Arial"/>
              </a:rPr>
              <a:t>/person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hybu</a:t>
            </a:r>
            <a:r>
              <a:rPr lang="en-GB" dirty="0">
                <a:latin typeface="Arial"/>
                <a:ea typeface="Arial"/>
                <a:cs typeface="Arial"/>
                <a:sym typeface="Arial"/>
              </a:rPr>
              <a:t> </a:t>
            </a:r>
            <a:r>
              <a:rPr lang="en-GB" dirty="0" err="1">
                <a:latin typeface="Arial"/>
                <a:ea typeface="Arial"/>
                <a:cs typeface="Arial"/>
                <a:sym typeface="Arial"/>
              </a:rPr>
              <a:t>dealltwriaeth</a:t>
            </a:r>
            <a:r>
              <a:rPr lang="en-GB" dirty="0">
                <a:latin typeface="Arial"/>
                <a:ea typeface="Arial"/>
                <a:cs typeface="Arial"/>
                <a:sym typeface="Arial"/>
              </a:rPr>
              <a:t> a </a:t>
            </a:r>
            <a:r>
              <a:rPr lang="en-GB" dirty="0" err="1">
                <a:latin typeface="Arial"/>
                <a:ea typeface="Arial"/>
                <a:cs typeface="Arial"/>
                <a:sym typeface="Arial"/>
              </a:rPr>
              <a:t>diffinio’r</a:t>
            </a:r>
            <a:r>
              <a:rPr lang="en-GB" dirty="0">
                <a:latin typeface="Arial"/>
                <a:ea typeface="Arial"/>
                <a:cs typeface="Arial"/>
                <a:sym typeface="Arial"/>
              </a:rPr>
              <a:t> </a:t>
            </a:r>
            <a:r>
              <a:rPr lang="en-GB" dirty="0" err="1">
                <a:latin typeface="Arial"/>
                <a:ea typeface="Arial"/>
                <a:cs typeface="Arial"/>
                <a:sym typeface="Arial"/>
              </a:rPr>
              <a:t>sgiliau</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bwysig</a:t>
            </a:r>
            <a:r>
              <a:rPr lang="en-GB" dirty="0">
                <a:latin typeface="Arial"/>
                <a:ea typeface="Arial"/>
                <a:cs typeface="Arial"/>
                <a:sym typeface="Arial"/>
              </a:rPr>
              <a:t> </a:t>
            </a:r>
            <a:r>
              <a:rPr lang="en-GB" dirty="0" err="1">
                <a:latin typeface="Arial"/>
                <a:ea typeface="Arial"/>
                <a:cs typeface="Arial"/>
                <a:sym typeface="Arial"/>
              </a:rPr>
              <a:t>iddo</a:t>
            </a:r>
            <a:r>
              <a:rPr lang="en-GB" dirty="0">
                <a:latin typeface="Arial"/>
                <a:ea typeface="Arial"/>
                <a:cs typeface="Arial"/>
                <a:sym typeface="Arial"/>
              </a:rPr>
              <a:t>. </a:t>
            </a:r>
            <a:r>
              <a:rPr lang="en-GB" dirty="0" err="1">
                <a:latin typeface="Arial"/>
                <a:ea typeface="Arial"/>
                <a:cs typeface="Arial"/>
                <a:sym typeface="Arial"/>
              </a:rPr>
              <a:t>Bydd</a:t>
            </a:r>
            <a:r>
              <a:rPr lang="en-GB" dirty="0">
                <a:latin typeface="Arial"/>
                <a:ea typeface="Arial"/>
                <a:cs typeface="Arial"/>
                <a:sym typeface="Arial"/>
              </a:rPr>
              <a:t> plant a </a:t>
            </a:r>
            <a:r>
              <a:rPr lang="en-GB" dirty="0" err="1">
                <a:latin typeface="Arial"/>
                <a:ea typeface="Arial"/>
                <a:cs typeface="Arial"/>
                <a:sym typeface="Arial"/>
              </a:rPr>
              <a:t>phobl</a:t>
            </a:r>
            <a:r>
              <a:rPr lang="en-GB" dirty="0">
                <a:latin typeface="Arial"/>
                <a:ea typeface="Arial"/>
                <a:cs typeface="Arial"/>
                <a:sym typeface="Arial"/>
              </a:rPr>
              <a:t>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sydd</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golwg</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cael</a:t>
            </a:r>
            <a:r>
              <a:rPr lang="en-GB" dirty="0">
                <a:latin typeface="Arial"/>
                <a:ea typeface="Arial"/>
                <a:cs typeface="Arial"/>
                <a:sym typeface="Arial"/>
              </a:rPr>
              <a:t> </a:t>
            </a:r>
            <a:r>
              <a:rPr lang="en-GB" dirty="0" err="1">
                <a:latin typeface="Arial"/>
                <a:ea typeface="Arial"/>
                <a:cs typeface="Arial"/>
                <a:sym typeface="Arial"/>
              </a:rPr>
              <a:t>amrywiaeth</a:t>
            </a:r>
            <a:r>
              <a:rPr lang="en-GB" dirty="0">
                <a:latin typeface="Arial"/>
                <a:ea typeface="Arial"/>
                <a:cs typeface="Arial"/>
                <a:sym typeface="Arial"/>
              </a:rPr>
              <a:t> o </a:t>
            </a:r>
            <a:r>
              <a:rPr lang="en-GB" dirty="0" err="1">
                <a:latin typeface="Arial"/>
                <a:ea typeface="Arial"/>
                <a:cs typeface="Arial"/>
                <a:sym typeface="Arial"/>
              </a:rPr>
              <a:t>brofiadau</a:t>
            </a:r>
            <a:r>
              <a:rPr lang="en-GB" dirty="0">
                <a:latin typeface="Arial"/>
                <a:ea typeface="Arial"/>
                <a:cs typeface="Arial"/>
                <a:sym typeface="Arial"/>
              </a:rPr>
              <a:t> a </a:t>
            </a:r>
            <a:r>
              <a:rPr lang="en-GB" dirty="0" err="1">
                <a:latin typeface="Arial"/>
                <a:ea typeface="Arial"/>
                <a:cs typeface="Arial"/>
                <a:sym typeface="Arial"/>
              </a:rPr>
              <a:t>gwybodaeth</a:t>
            </a:r>
            <a:r>
              <a:rPr lang="en-GB" dirty="0">
                <a:latin typeface="Arial"/>
                <a:ea typeface="Arial"/>
                <a:cs typeface="Arial"/>
                <a:sym typeface="Arial"/>
              </a:rPr>
              <a:t> am </a:t>
            </a:r>
            <a:r>
              <a:rPr lang="en-GB" dirty="0" err="1">
                <a:latin typeface="Arial"/>
                <a:ea typeface="Arial"/>
                <a:cs typeface="Arial"/>
                <a:sym typeface="Arial"/>
              </a:rPr>
              <a:t>yr</a:t>
            </a:r>
            <a:r>
              <a:rPr lang="en-GB" dirty="0">
                <a:latin typeface="Arial"/>
                <a:ea typeface="Arial"/>
                <a:cs typeface="Arial"/>
                <a:sym typeface="Arial"/>
              </a:rPr>
              <a:t> </a:t>
            </a:r>
            <a:r>
              <a:rPr lang="en-GB" dirty="0" err="1">
                <a:latin typeface="Arial"/>
                <a:ea typeface="Arial"/>
                <a:cs typeface="Arial"/>
                <a:sym typeface="Arial"/>
              </a:rPr>
              <a:t>hyn</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helpu</a:t>
            </a:r>
            <a:r>
              <a:rPr lang="en-GB" dirty="0">
                <a:latin typeface="Arial"/>
                <a:ea typeface="Arial"/>
                <a:cs typeface="Arial"/>
                <a:sym typeface="Arial"/>
              </a:rPr>
              <a:t> </a:t>
            </a:r>
            <a:r>
              <a:rPr lang="en-GB" dirty="0" err="1">
                <a:latin typeface="Arial"/>
                <a:ea typeface="Arial"/>
                <a:cs typeface="Arial"/>
                <a:sym typeface="Arial"/>
              </a:rPr>
              <a:t>neu'n</a:t>
            </a:r>
            <a:r>
              <a:rPr lang="en-GB" dirty="0">
                <a:latin typeface="Arial"/>
                <a:ea typeface="Arial"/>
                <a:cs typeface="Arial"/>
                <a:sym typeface="Arial"/>
              </a:rPr>
              <a:t> </a:t>
            </a:r>
            <a:r>
              <a:rPr lang="en-GB" dirty="0" err="1">
                <a:latin typeface="Arial"/>
                <a:ea typeface="Arial"/>
                <a:cs typeface="Arial"/>
                <a:sym typeface="Arial"/>
              </a:rPr>
              <a:t>rhwystro</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mynediad</a:t>
            </a:r>
            <a:r>
              <a:rPr lang="en-GB" dirty="0">
                <a:latin typeface="Arial"/>
                <a:ea typeface="Arial"/>
                <a:cs typeface="Arial"/>
                <a:sym typeface="Arial"/>
              </a:rPr>
              <a:t> at </a:t>
            </a:r>
            <a:r>
              <a:rPr lang="en-GB" dirty="0" err="1">
                <a:latin typeface="Arial"/>
                <a:ea typeface="Arial"/>
                <a:cs typeface="Arial"/>
                <a:sym typeface="Arial"/>
              </a:rPr>
              <a:t>addysg</a:t>
            </a:r>
            <a:r>
              <a:rPr lang="en-GB" dirty="0">
                <a:latin typeface="Arial"/>
                <a:ea typeface="Arial"/>
                <a:cs typeface="Arial"/>
                <a:sym typeface="Arial"/>
              </a:rPr>
              <a:t>, </a:t>
            </a:r>
            <a:r>
              <a:rPr lang="en-GB" dirty="0" err="1">
                <a:latin typeface="Arial"/>
                <a:ea typeface="Arial"/>
                <a:cs typeface="Arial"/>
                <a:sym typeface="Arial"/>
              </a:rPr>
              <a:t>annibyniaeth</a:t>
            </a:r>
            <a:r>
              <a:rPr lang="en-GB" dirty="0">
                <a:latin typeface="Arial"/>
                <a:ea typeface="Arial"/>
                <a:cs typeface="Arial"/>
                <a:sym typeface="Arial"/>
              </a:rPr>
              <a:t> a </a:t>
            </a:r>
            <a:r>
              <a:rPr lang="en-GB" dirty="0" err="1">
                <a:latin typeface="Arial"/>
                <a:ea typeface="Arial"/>
                <a:cs typeface="Arial"/>
                <a:sym typeface="Arial"/>
              </a:rPr>
              <a:t>rhyngweithio</a:t>
            </a:r>
            <a:r>
              <a:rPr lang="en-GB" dirty="0">
                <a:latin typeface="Arial"/>
                <a:ea typeface="Arial"/>
                <a:cs typeface="Arial"/>
                <a:sym typeface="Arial"/>
              </a:rPr>
              <a:t> </a:t>
            </a:r>
            <a:r>
              <a:rPr lang="en-GB" dirty="0" err="1">
                <a:latin typeface="Arial"/>
                <a:ea typeface="Arial"/>
                <a:cs typeface="Arial"/>
                <a:sym typeface="Arial"/>
              </a:rPr>
              <a:t>cymdeithasol</a:t>
            </a:r>
            <a:r>
              <a:rPr lang="en-GB" dirty="0">
                <a:latin typeface="Arial"/>
                <a:ea typeface="Arial"/>
                <a:cs typeface="Arial"/>
                <a:sym typeface="Arial"/>
              </a:rPr>
              <a:t>. </a:t>
            </a:r>
            <a:r>
              <a:rPr lang="en-GB" dirty="0" err="1">
                <a:latin typeface="Arial"/>
                <a:ea typeface="Arial"/>
                <a:cs typeface="Arial"/>
                <a:sym typeface="Arial"/>
              </a:rPr>
              <a:t>Dylid</a:t>
            </a:r>
            <a:r>
              <a:rPr lang="en-GB" dirty="0">
                <a:latin typeface="Arial"/>
                <a:ea typeface="Arial"/>
                <a:cs typeface="Arial"/>
                <a:sym typeface="Arial"/>
              </a:rPr>
              <a:t> </a:t>
            </a:r>
            <a:r>
              <a:rPr lang="en-GB" dirty="0" err="1">
                <a:latin typeface="Arial"/>
                <a:ea typeface="Arial"/>
                <a:cs typeface="Arial"/>
                <a:sym typeface="Arial"/>
              </a:rPr>
              <a:t>gofyn</a:t>
            </a:r>
            <a:r>
              <a:rPr lang="en-GB" dirty="0">
                <a:latin typeface="Arial"/>
                <a:ea typeface="Arial"/>
                <a:cs typeface="Arial"/>
                <a:sym typeface="Arial"/>
              </a:rPr>
              <a:t> am </a:t>
            </a:r>
            <a:r>
              <a:rPr lang="en-GB" dirty="0" err="1">
                <a:latin typeface="Arial"/>
                <a:ea typeface="Arial"/>
                <a:cs typeface="Arial"/>
                <a:sym typeface="Arial"/>
              </a:rPr>
              <a:t>eu</a:t>
            </a:r>
            <a:r>
              <a:rPr lang="en-GB" dirty="0">
                <a:latin typeface="Arial"/>
                <a:ea typeface="Arial"/>
                <a:cs typeface="Arial"/>
                <a:sym typeface="Arial"/>
              </a:rPr>
              <a:t> barn felly a </a:t>
            </a:r>
            <a:r>
              <a:rPr lang="en-GB" dirty="0" err="1">
                <a:latin typeface="Arial"/>
                <a:ea typeface="Arial"/>
                <a:cs typeface="Arial"/>
                <a:sym typeface="Arial"/>
              </a:rPr>
              <a:t>dylid</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hannog</a:t>
            </a:r>
            <a:r>
              <a:rPr lang="en-GB" dirty="0">
                <a:latin typeface="Arial"/>
                <a:ea typeface="Arial"/>
                <a:cs typeface="Arial"/>
                <a:sym typeface="Arial"/>
              </a:rPr>
              <a:t> </a:t>
            </a:r>
            <a:r>
              <a:rPr lang="en-GB" dirty="0" err="1">
                <a:latin typeface="Arial"/>
                <a:ea typeface="Arial"/>
                <a:cs typeface="Arial"/>
                <a:sym typeface="Arial"/>
              </a:rPr>
              <a:t>a'u</a:t>
            </a:r>
            <a:r>
              <a:rPr lang="en-GB" dirty="0">
                <a:latin typeface="Arial"/>
                <a:ea typeface="Arial"/>
                <a:cs typeface="Arial"/>
                <a:sym typeface="Arial"/>
              </a:rPr>
              <a:t> </a:t>
            </a:r>
            <a:r>
              <a:rPr lang="en-GB" dirty="0" err="1">
                <a:latin typeface="Arial"/>
                <a:ea typeface="Arial"/>
                <a:cs typeface="Arial"/>
                <a:sym typeface="Arial"/>
              </a:rPr>
              <a:t>cefnogi</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eiriol</a:t>
            </a:r>
            <a:r>
              <a:rPr lang="en-GB" dirty="0">
                <a:latin typeface="Arial"/>
                <a:ea typeface="Arial"/>
                <a:cs typeface="Arial"/>
                <a:sym typeface="Arial"/>
              </a:rPr>
              <a:t> </a:t>
            </a:r>
            <a:r>
              <a:rPr lang="en-GB" dirty="0" err="1">
                <a:latin typeface="Arial"/>
                <a:ea typeface="Arial"/>
                <a:cs typeface="Arial"/>
                <a:sym typeface="Arial"/>
              </a:rPr>
              <a:t>drostynt</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hunain</a:t>
            </a:r>
            <a:r>
              <a:rPr lang="en-GB" dirty="0">
                <a:latin typeface="Arial"/>
                <a:ea typeface="Arial"/>
                <a:cs typeface="Arial"/>
                <a:sym typeface="Arial"/>
              </a:rPr>
              <a:t>, </a:t>
            </a:r>
            <a:r>
              <a:rPr lang="en-GB" dirty="0" err="1">
                <a:latin typeface="Arial"/>
                <a:ea typeface="Arial"/>
                <a:cs typeface="Arial"/>
                <a:sym typeface="Arial"/>
              </a:rPr>
              <a:t>fel</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briodol</a:t>
            </a:r>
            <a:r>
              <a:rPr lang="en-GB" dirty="0">
                <a:latin typeface="Arial"/>
                <a:ea typeface="Arial"/>
                <a:cs typeface="Arial"/>
                <a:sym typeface="Arial"/>
              </a:rPr>
              <a:t> </a:t>
            </a:r>
            <a:r>
              <a:rPr lang="en-GB" dirty="0" err="1">
                <a:latin typeface="Arial"/>
                <a:ea typeface="Arial"/>
                <a:cs typeface="Arial"/>
                <a:sym typeface="Arial"/>
              </a:rPr>
              <a:t>i'w</a:t>
            </a:r>
            <a:r>
              <a:rPr lang="en-GB" dirty="0">
                <a:latin typeface="Arial"/>
                <a:ea typeface="Arial"/>
                <a:cs typeface="Arial"/>
                <a:sym typeface="Arial"/>
              </a:rPr>
              <a:t> </a:t>
            </a:r>
            <a:r>
              <a:rPr lang="en-GB" dirty="0" err="1">
                <a:latin typeface="Arial"/>
                <a:ea typeface="Arial"/>
                <a:cs typeface="Arial"/>
                <a:sym typeface="Arial"/>
              </a:rPr>
              <a:t>hoedran</a:t>
            </a:r>
            <a:r>
              <a:rPr lang="en-GB" dirty="0">
                <a:latin typeface="Arial"/>
                <a:ea typeface="Arial"/>
                <a:cs typeface="Arial"/>
                <a:sym typeface="Arial"/>
              </a:rPr>
              <a:t> </a:t>
            </a:r>
            <a:r>
              <a:rPr lang="en-GB" dirty="0" err="1">
                <a:latin typeface="Arial"/>
                <a:ea typeface="Arial"/>
                <a:cs typeface="Arial"/>
                <a:sym typeface="Arial"/>
              </a:rPr>
              <a:t>neu</a:t>
            </a:r>
            <a:r>
              <a:rPr lang="en-GB" dirty="0">
                <a:latin typeface="Arial"/>
                <a:ea typeface="Arial"/>
                <a:cs typeface="Arial"/>
                <a:sym typeface="Arial"/>
              </a:rPr>
              <a:t> </a:t>
            </a:r>
            <a:r>
              <a:rPr lang="en-GB" dirty="0" err="1">
                <a:latin typeface="Arial"/>
                <a:ea typeface="Arial"/>
                <a:cs typeface="Arial"/>
                <a:sym typeface="Arial"/>
              </a:rPr>
              <a:t>gyfnod</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datblygiad</a:t>
            </a:r>
            <a:r>
              <a:rPr lang="en-GB" dirty="0">
                <a:latin typeface="Arial"/>
                <a:ea typeface="Arial"/>
                <a:cs typeface="Arial"/>
                <a:sym typeface="Arial"/>
              </a:rPr>
              <a:t>. </a:t>
            </a:r>
            <a:r>
              <a:rPr lang="en-GB" dirty="0" err="1">
                <a:latin typeface="Arial"/>
                <a:ea typeface="Arial"/>
                <a:cs typeface="Arial"/>
                <a:sym typeface="Arial"/>
              </a:rPr>
              <a:t>Maent</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haeddu</a:t>
            </a:r>
            <a:r>
              <a:rPr lang="en-GB" dirty="0">
                <a:latin typeface="Arial"/>
                <a:ea typeface="Arial"/>
                <a:cs typeface="Arial"/>
                <a:sym typeface="Arial"/>
              </a:rPr>
              <a:t> </a:t>
            </a:r>
            <a:r>
              <a:rPr lang="en-GB" dirty="0" err="1">
                <a:latin typeface="Arial"/>
                <a:ea typeface="Arial"/>
                <a:cs typeface="Arial"/>
                <a:sym typeface="Arial"/>
              </a:rPr>
              <a:t>gwybod</a:t>
            </a:r>
            <a:r>
              <a:rPr lang="en-GB" dirty="0">
                <a:latin typeface="Arial"/>
                <a:ea typeface="Arial"/>
                <a:cs typeface="Arial"/>
                <a:sym typeface="Arial"/>
              </a:rPr>
              <a:t> </a:t>
            </a:r>
            <a:r>
              <a:rPr lang="en-GB" dirty="0" err="1">
                <a:latin typeface="Arial"/>
                <a:ea typeface="Arial"/>
                <a:cs typeface="Arial"/>
                <a:sym typeface="Arial"/>
              </a:rPr>
              <a:t>beth</a:t>
            </a:r>
            <a:r>
              <a:rPr lang="en-GB" dirty="0">
                <a:latin typeface="Arial"/>
                <a:ea typeface="Arial"/>
                <a:cs typeface="Arial"/>
                <a:sym typeface="Arial"/>
              </a:rPr>
              <a:t> </a:t>
            </a:r>
            <a:r>
              <a:rPr lang="en-GB" dirty="0" err="1">
                <a:latin typeface="Arial"/>
                <a:ea typeface="Arial"/>
                <a:cs typeface="Arial"/>
                <a:sym typeface="Arial"/>
              </a:rPr>
              <a:t>mae</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haddysg</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ceisio</a:t>
            </a:r>
            <a:r>
              <a:rPr lang="en-GB" dirty="0">
                <a:latin typeface="Arial"/>
                <a:ea typeface="Arial"/>
                <a:cs typeface="Arial"/>
                <a:sym typeface="Arial"/>
              </a:rPr>
              <a:t> </a:t>
            </a:r>
            <a:r>
              <a:rPr lang="en-GB" dirty="0" err="1">
                <a:latin typeface="Arial"/>
                <a:ea typeface="Arial"/>
                <a:cs typeface="Arial"/>
                <a:sym typeface="Arial"/>
              </a:rPr>
              <a:t>ei</a:t>
            </a:r>
            <a:r>
              <a:rPr lang="en-GB" dirty="0">
                <a:latin typeface="Arial"/>
                <a:ea typeface="Arial"/>
                <a:cs typeface="Arial"/>
                <a:sym typeface="Arial"/>
              </a:rPr>
              <a:t> </a:t>
            </a:r>
            <a:r>
              <a:rPr lang="en-GB" dirty="0" err="1">
                <a:latin typeface="Arial"/>
                <a:ea typeface="Arial"/>
                <a:cs typeface="Arial"/>
                <a:sym typeface="Arial"/>
              </a:rPr>
              <a:t>gyflawni</a:t>
            </a:r>
            <a:r>
              <a:rPr lang="en-GB" dirty="0">
                <a:latin typeface="Arial"/>
                <a:ea typeface="Arial"/>
                <a:cs typeface="Arial"/>
                <a:sym typeface="Arial"/>
              </a:rPr>
              <a:t> </a:t>
            </a:r>
            <a:r>
              <a:rPr lang="en-GB" dirty="0" err="1">
                <a:latin typeface="Arial"/>
                <a:ea typeface="Arial"/>
                <a:cs typeface="Arial"/>
                <a:sym typeface="Arial"/>
              </a:rPr>
              <a:t>iddynt</a:t>
            </a:r>
            <a:r>
              <a:rPr lang="en-GB" dirty="0">
                <a:latin typeface="Arial"/>
                <a:ea typeface="Arial"/>
                <a:cs typeface="Arial"/>
                <a:sym typeface="Arial"/>
              </a:rPr>
              <a:t> a </a:t>
            </a:r>
            <a:r>
              <a:rPr lang="en-GB" dirty="0" err="1">
                <a:latin typeface="Arial"/>
                <a:ea typeface="Arial"/>
                <a:cs typeface="Arial"/>
                <a:sym typeface="Arial"/>
              </a:rPr>
              <a:t>chael</a:t>
            </a:r>
            <a:r>
              <a:rPr lang="en-GB" dirty="0">
                <a:latin typeface="Arial"/>
                <a:ea typeface="Arial"/>
                <a:cs typeface="Arial"/>
                <a:sym typeface="Arial"/>
              </a:rPr>
              <a:t> </a:t>
            </a:r>
            <a:r>
              <a:rPr lang="en-GB" dirty="0" err="1">
                <a:latin typeface="Arial"/>
                <a:ea typeface="Arial"/>
                <a:cs typeface="Arial"/>
                <a:sym typeface="Arial"/>
              </a:rPr>
              <a:t>llais</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hyn</a:t>
            </a:r>
            <a:r>
              <a:rPr lang="en-GB" dirty="0">
                <a:latin typeface="Arial"/>
                <a:ea typeface="Arial"/>
                <a:cs typeface="Arial"/>
                <a:sym typeface="Arial"/>
              </a:rPr>
              <a:t>.</a:t>
            </a:r>
          </a:p>
          <a:p>
            <a:pPr marL="457200" indent="-228600">
              <a:buClr>
                <a:srgbClr val="000000"/>
              </a:buClr>
              <a:buSzPts val="1400"/>
              <a:buFont typeface="Arial" panose="020B0604020202020204" pitchFamily="34" charset="0"/>
              <a:buChar char="•"/>
            </a:pPr>
            <a:r>
              <a:rPr lang="en-GB" dirty="0" err="1">
                <a:latin typeface="Arial"/>
                <a:ea typeface="Arial"/>
                <a:cs typeface="Arial"/>
                <a:sym typeface="Arial"/>
              </a:rPr>
              <a:t>Mae’r</a:t>
            </a:r>
            <a:r>
              <a:rPr lang="en-GB" dirty="0">
                <a:latin typeface="Arial"/>
                <a:ea typeface="Arial"/>
                <a:cs typeface="Arial"/>
                <a:sym typeface="Arial"/>
              </a:rPr>
              <a:t> </a:t>
            </a:r>
            <a:r>
              <a:rPr lang="en-GB" dirty="0" err="1">
                <a:latin typeface="Arial"/>
                <a:ea typeface="Arial"/>
                <a:cs typeface="Arial"/>
                <a:sym typeface="Arial"/>
              </a:rPr>
              <a:t>fframwaith</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rhoi</a:t>
            </a:r>
            <a:r>
              <a:rPr lang="en-GB" dirty="0">
                <a:latin typeface="Arial"/>
                <a:ea typeface="Arial"/>
                <a:cs typeface="Arial"/>
                <a:sym typeface="Arial"/>
              </a:rPr>
              <a:t> </a:t>
            </a:r>
            <a:r>
              <a:rPr lang="en-GB" dirty="0" err="1">
                <a:latin typeface="Arial"/>
                <a:ea typeface="Arial"/>
                <a:cs typeface="Arial"/>
                <a:sym typeface="Arial"/>
              </a:rPr>
              <a:t>gwybodaeth</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bobl</a:t>
            </a:r>
            <a:r>
              <a:rPr lang="en-GB" dirty="0">
                <a:latin typeface="Arial"/>
                <a:ea typeface="Arial"/>
                <a:cs typeface="Arial"/>
                <a:sym typeface="Arial"/>
              </a:rPr>
              <a:t>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sydd</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golwg</a:t>
            </a:r>
            <a:r>
              <a:rPr lang="en-GB" dirty="0">
                <a:latin typeface="Arial"/>
                <a:ea typeface="Arial"/>
                <a:cs typeface="Arial"/>
                <a:sym typeface="Arial"/>
              </a:rPr>
              <a:t> am rai </a:t>
            </a:r>
            <a:r>
              <a:rPr lang="en-GB" dirty="0" err="1">
                <a:latin typeface="Arial"/>
                <a:ea typeface="Arial"/>
                <a:cs typeface="Arial"/>
                <a:sym typeface="Arial"/>
              </a:rPr>
              <a:t>o’r</a:t>
            </a:r>
            <a:r>
              <a:rPr lang="en-GB" dirty="0">
                <a:latin typeface="Arial"/>
                <a:ea typeface="Arial"/>
                <a:cs typeface="Arial"/>
                <a:sym typeface="Arial"/>
              </a:rPr>
              <a:t> </a:t>
            </a:r>
            <a:r>
              <a:rPr lang="en-GB" dirty="0" err="1">
                <a:latin typeface="Arial"/>
                <a:ea typeface="Arial"/>
                <a:cs typeface="Arial"/>
                <a:sym typeface="Arial"/>
              </a:rPr>
              <a:t>ffyrdd</a:t>
            </a:r>
            <a:r>
              <a:rPr lang="en-GB" dirty="0">
                <a:latin typeface="Arial"/>
                <a:ea typeface="Arial"/>
                <a:cs typeface="Arial"/>
                <a:sym typeface="Arial"/>
              </a:rPr>
              <a:t> y gallant </a:t>
            </a:r>
            <a:r>
              <a:rPr lang="en-GB" dirty="0" err="1">
                <a:latin typeface="Arial"/>
                <a:ea typeface="Arial"/>
                <a:cs typeface="Arial"/>
                <a:sym typeface="Arial"/>
              </a:rPr>
              <a:t>wneud</a:t>
            </a:r>
            <a:r>
              <a:rPr lang="en-GB" dirty="0">
                <a:latin typeface="Arial"/>
                <a:ea typeface="Arial"/>
                <a:cs typeface="Arial"/>
                <a:sym typeface="Arial"/>
              </a:rPr>
              <a:t> </a:t>
            </a:r>
            <a:r>
              <a:rPr lang="en-GB" dirty="0" err="1">
                <a:latin typeface="Arial"/>
                <a:ea typeface="Arial"/>
                <a:cs typeface="Arial"/>
                <a:sym typeface="Arial"/>
              </a:rPr>
              <a:t>hyn</a:t>
            </a:r>
            <a:r>
              <a:rPr lang="en-GB" dirty="0">
                <a:latin typeface="Arial"/>
                <a:ea typeface="Arial"/>
                <a:cs typeface="Arial"/>
                <a:sym typeface="Arial"/>
              </a:rPr>
              <a:t> – </a:t>
            </a:r>
            <a:r>
              <a:rPr lang="en-GB" dirty="0" err="1">
                <a:latin typeface="Arial"/>
                <a:ea typeface="Arial"/>
                <a:cs typeface="Arial"/>
                <a:sym typeface="Arial"/>
              </a:rPr>
              <a:t>sut</a:t>
            </a:r>
            <a:r>
              <a:rPr lang="en-GB" dirty="0">
                <a:latin typeface="Arial"/>
                <a:ea typeface="Arial"/>
                <a:cs typeface="Arial"/>
                <a:sym typeface="Arial"/>
              </a:rPr>
              <a:t> gallant </a:t>
            </a:r>
            <a:r>
              <a:rPr lang="en-GB" dirty="0" err="1">
                <a:latin typeface="Arial"/>
                <a:ea typeface="Arial"/>
                <a:cs typeface="Arial"/>
                <a:sym typeface="Arial"/>
              </a:rPr>
              <a:t>gael</a:t>
            </a:r>
            <a:r>
              <a:rPr lang="en-GB" dirty="0">
                <a:latin typeface="Arial"/>
                <a:ea typeface="Arial"/>
                <a:cs typeface="Arial"/>
                <a:sym typeface="Arial"/>
              </a:rPr>
              <a:t> </a:t>
            </a:r>
            <a:r>
              <a:rPr lang="en-GB" dirty="0" err="1">
                <a:latin typeface="Arial"/>
                <a:ea typeface="Arial"/>
                <a:cs typeface="Arial"/>
                <a:sym typeface="Arial"/>
              </a:rPr>
              <a:t>gwybodaeth</a:t>
            </a:r>
            <a:r>
              <a:rPr lang="en-GB" dirty="0">
                <a:latin typeface="Arial"/>
                <a:ea typeface="Arial"/>
                <a:cs typeface="Arial"/>
                <a:sym typeface="Arial"/>
              </a:rPr>
              <a:t> a </a:t>
            </a:r>
            <a:r>
              <a:rPr lang="en-GB" dirty="0" err="1">
                <a:latin typeface="Arial"/>
                <a:ea typeface="Arial"/>
                <a:cs typeface="Arial"/>
                <a:sym typeface="Arial"/>
              </a:rPr>
              <a:t>defnyddio</a:t>
            </a:r>
            <a:r>
              <a:rPr lang="en-GB" dirty="0">
                <a:latin typeface="Arial"/>
                <a:ea typeface="Arial"/>
                <a:cs typeface="Arial"/>
                <a:sym typeface="Arial"/>
              </a:rPr>
              <a:t> </a:t>
            </a:r>
            <a:r>
              <a:rPr lang="en-GB" dirty="0" err="1">
                <a:latin typeface="Arial"/>
                <a:ea typeface="Arial"/>
                <a:cs typeface="Arial"/>
                <a:sym typeface="Arial"/>
              </a:rPr>
              <a:t>technoleg</a:t>
            </a:r>
            <a:r>
              <a:rPr lang="en-GB" dirty="0">
                <a:latin typeface="Arial"/>
                <a:ea typeface="Arial"/>
                <a:cs typeface="Arial"/>
                <a:sym typeface="Arial"/>
              </a:rPr>
              <a:t>, </a:t>
            </a:r>
            <a:r>
              <a:rPr lang="en-GB" dirty="0" err="1">
                <a:latin typeface="Arial"/>
                <a:ea typeface="Arial"/>
                <a:cs typeface="Arial"/>
                <a:sym typeface="Arial"/>
              </a:rPr>
              <a:t>symud</a:t>
            </a:r>
            <a:r>
              <a:rPr lang="en-GB" dirty="0">
                <a:latin typeface="Arial"/>
                <a:ea typeface="Arial"/>
                <a:cs typeface="Arial"/>
                <a:sym typeface="Arial"/>
              </a:rPr>
              <a:t> o </a:t>
            </a:r>
            <a:r>
              <a:rPr lang="en-GB" dirty="0" err="1">
                <a:latin typeface="Arial"/>
                <a:ea typeface="Arial"/>
                <a:cs typeface="Arial"/>
                <a:sym typeface="Arial"/>
              </a:rPr>
              <a:t>gwmpas</a:t>
            </a:r>
            <a:r>
              <a:rPr lang="en-GB" dirty="0">
                <a:latin typeface="Arial"/>
                <a:ea typeface="Arial"/>
                <a:cs typeface="Arial"/>
                <a:sym typeface="Arial"/>
              </a:rPr>
              <a:t> </a:t>
            </a:r>
            <a:r>
              <a:rPr lang="en-GB" dirty="0" err="1">
                <a:latin typeface="Arial"/>
                <a:ea typeface="Arial"/>
                <a:cs typeface="Arial"/>
                <a:sym typeface="Arial"/>
              </a:rPr>
              <a:t>mor</a:t>
            </a:r>
            <a:r>
              <a:rPr lang="en-GB" dirty="0">
                <a:latin typeface="Arial"/>
                <a:ea typeface="Arial"/>
                <a:cs typeface="Arial"/>
                <a:sym typeface="Arial"/>
              </a:rPr>
              <a:t> </a:t>
            </a:r>
            <a:r>
              <a:rPr lang="en-GB" dirty="0" err="1">
                <a:latin typeface="Arial"/>
                <a:ea typeface="Arial"/>
                <a:cs typeface="Arial"/>
                <a:sym typeface="Arial"/>
              </a:rPr>
              <a:t>annibynnol</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phosibl</a:t>
            </a:r>
            <a:r>
              <a:rPr lang="en-GB" dirty="0">
                <a:latin typeface="Arial"/>
                <a:ea typeface="Arial"/>
                <a:cs typeface="Arial"/>
                <a:sym typeface="Arial"/>
              </a:rPr>
              <a:t>, </a:t>
            </a:r>
            <a:r>
              <a:rPr lang="en-GB" dirty="0" err="1">
                <a:latin typeface="Arial"/>
                <a:ea typeface="Arial"/>
                <a:cs typeface="Arial"/>
                <a:sym typeface="Arial"/>
              </a:rPr>
              <a:t>rhyngweithio’n</a:t>
            </a:r>
            <a:r>
              <a:rPr lang="en-GB" dirty="0">
                <a:latin typeface="Arial"/>
                <a:ea typeface="Arial"/>
                <a:cs typeface="Arial"/>
                <a:sym typeface="Arial"/>
              </a:rPr>
              <a:t> </a:t>
            </a:r>
            <a:r>
              <a:rPr lang="en-GB" dirty="0" err="1">
                <a:latin typeface="Arial"/>
                <a:ea typeface="Arial"/>
                <a:cs typeface="Arial"/>
                <a:sym typeface="Arial"/>
              </a:rPr>
              <a:t>hyderus</a:t>
            </a:r>
            <a:r>
              <a:rPr lang="en-GB" dirty="0">
                <a:latin typeface="Arial"/>
                <a:ea typeface="Arial"/>
                <a:cs typeface="Arial"/>
                <a:sym typeface="Arial"/>
              </a:rPr>
              <a:t> ag </a:t>
            </a:r>
            <a:r>
              <a:rPr lang="en-GB" dirty="0" err="1">
                <a:latin typeface="Arial"/>
                <a:ea typeface="Arial"/>
                <a:cs typeface="Arial"/>
                <a:sym typeface="Arial"/>
              </a:rPr>
              <a:t>eraill</a:t>
            </a:r>
            <a:r>
              <a:rPr lang="en-GB" dirty="0">
                <a:latin typeface="Arial"/>
                <a:ea typeface="Arial"/>
                <a:cs typeface="Arial"/>
                <a:sym typeface="Arial"/>
              </a:rPr>
              <a:t> a </a:t>
            </a:r>
            <a:r>
              <a:rPr lang="en-GB" dirty="0" err="1">
                <a:latin typeface="Arial"/>
                <a:ea typeface="Arial"/>
                <a:cs typeface="Arial"/>
                <a:sym typeface="Arial"/>
              </a:rPr>
              <a:t>sicrhau</a:t>
            </a:r>
            <a:r>
              <a:rPr lang="en-GB" dirty="0">
                <a:latin typeface="Arial"/>
                <a:ea typeface="Arial"/>
                <a:cs typeface="Arial"/>
                <a:sym typeface="Arial"/>
              </a:rPr>
              <a:t> </a:t>
            </a:r>
            <a:r>
              <a:rPr lang="en-GB" dirty="0" err="1">
                <a:latin typeface="Arial"/>
                <a:ea typeface="Arial"/>
                <a:cs typeface="Arial"/>
                <a:sym typeface="Arial"/>
              </a:rPr>
              <a:t>dealltwriaeth</a:t>
            </a:r>
            <a:r>
              <a:rPr lang="en-GB" dirty="0">
                <a:latin typeface="Arial"/>
                <a:ea typeface="Arial"/>
                <a:cs typeface="Arial"/>
                <a:sym typeface="Arial"/>
              </a:rPr>
              <a:t> </a:t>
            </a:r>
            <a:r>
              <a:rPr lang="en-GB" dirty="0" err="1">
                <a:latin typeface="Arial"/>
                <a:ea typeface="Arial"/>
                <a:cs typeface="Arial"/>
                <a:sym typeface="Arial"/>
              </a:rPr>
              <a:t>o’u</a:t>
            </a:r>
            <a:r>
              <a:rPr lang="en-GB" dirty="0">
                <a:latin typeface="Arial"/>
                <a:ea typeface="Arial"/>
                <a:cs typeface="Arial"/>
                <a:sym typeface="Arial"/>
              </a:rPr>
              <a:t> </a:t>
            </a:r>
            <a:r>
              <a:rPr lang="en-GB" dirty="0" err="1">
                <a:latin typeface="Arial"/>
                <a:ea typeface="Arial"/>
                <a:cs typeface="Arial"/>
                <a:sym typeface="Arial"/>
              </a:rPr>
              <a:t>potensial</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hunain</a:t>
            </a:r>
            <a:r>
              <a:rPr lang="en-GB" dirty="0">
                <a:latin typeface="Arial"/>
                <a:ea typeface="Arial"/>
                <a:cs typeface="Arial"/>
                <a:sym typeface="Arial"/>
              </a:rPr>
              <a:t>.</a:t>
            </a:r>
          </a:p>
          <a:p>
            <a:pPr marL="457200" indent="-228600">
              <a:buClr>
                <a:srgbClr val="000000"/>
              </a:buClr>
              <a:buSzPts val="1400"/>
              <a:buFont typeface="Arial" panose="020B0604020202020204" pitchFamily="34" charset="0"/>
              <a:buChar char="•"/>
            </a:pPr>
            <a:r>
              <a:rPr lang="en-GB" dirty="0" err="1">
                <a:latin typeface="Arial"/>
                <a:ea typeface="Arial"/>
                <a:cs typeface="Arial"/>
                <a:sym typeface="Arial"/>
              </a:rPr>
              <a:t>Bydd</a:t>
            </a:r>
            <a:r>
              <a:rPr lang="en-GB" dirty="0">
                <a:latin typeface="Arial"/>
                <a:ea typeface="Arial"/>
                <a:cs typeface="Arial"/>
                <a:sym typeface="Arial"/>
              </a:rPr>
              <a:t> </a:t>
            </a:r>
            <a:r>
              <a:rPr lang="en-GB" dirty="0" err="1">
                <a:latin typeface="Arial"/>
                <a:ea typeface="Arial"/>
                <a:cs typeface="Arial"/>
                <a:sym typeface="Arial"/>
              </a:rPr>
              <a:t>dealltwriaeth</a:t>
            </a:r>
            <a:r>
              <a:rPr lang="en-GB" dirty="0">
                <a:latin typeface="Arial"/>
                <a:ea typeface="Arial"/>
                <a:cs typeface="Arial"/>
                <a:sym typeface="Arial"/>
              </a:rPr>
              <a:t> </a:t>
            </a:r>
            <a:r>
              <a:rPr lang="en-GB" dirty="0" err="1">
                <a:latin typeface="Arial"/>
                <a:ea typeface="Arial"/>
                <a:cs typeface="Arial"/>
                <a:sym typeface="Arial"/>
              </a:rPr>
              <a:t>o'r</a:t>
            </a:r>
            <a:r>
              <a:rPr lang="en-GB" dirty="0">
                <a:latin typeface="Arial"/>
                <a:ea typeface="Arial"/>
                <a:cs typeface="Arial"/>
                <a:sym typeface="Arial"/>
              </a:rPr>
              <a:t> </a:t>
            </a:r>
            <a:r>
              <a:rPr lang="en-GB" dirty="0" err="1">
                <a:latin typeface="Arial"/>
                <a:ea typeface="Arial"/>
                <a:cs typeface="Arial"/>
                <a:sym typeface="Arial"/>
              </a:rPr>
              <a:t>fath</a:t>
            </a:r>
            <a:r>
              <a:rPr lang="en-GB" dirty="0">
                <a:latin typeface="Arial"/>
                <a:ea typeface="Arial"/>
                <a:cs typeface="Arial"/>
                <a:sym typeface="Arial"/>
              </a:rPr>
              <a:t> </a:t>
            </a:r>
            <a:r>
              <a:rPr lang="en-GB" dirty="0" err="1">
                <a:latin typeface="Arial"/>
                <a:ea typeface="Arial"/>
                <a:cs typeface="Arial"/>
                <a:sym typeface="Arial"/>
              </a:rPr>
              <a:t>o'u</a:t>
            </a:r>
            <a:r>
              <a:rPr lang="en-GB" dirty="0">
                <a:latin typeface="Arial"/>
                <a:ea typeface="Arial"/>
                <a:cs typeface="Arial"/>
                <a:sym typeface="Arial"/>
              </a:rPr>
              <a:t> </a:t>
            </a:r>
            <a:r>
              <a:rPr lang="en-GB" dirty="0" err="1">
                <a:latin typeface="Arial"/>
                <a:ea typeface="Arial"/>
                <a:cs typeface="Arial"/>
                <a:sym typeface="Arial"/>
              </a:rPr>
              <a:t>potensial</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hunain</a:t>
            </a:r>
            <a:r>
              <a:rPr lang="en-GB" dirty="0">
                <a:latin typeface="Arial"/>
                <a:ea typeface="Arial"/>
                <a:cs typeface="Arial"/>
                <a:sym typeface="Arial"/>
              </a:rPr>
              <a:t> </a:t>
            </a:r>
            <a:r>
              <a:rPr lang="en-GB" dirty="0" err="1">
                <a:latin typeface="Arial"/>
                <a:ea typeface="Arial"/>
                <a:cs typeface="Arial"/>
                <a:sym typeface="Arial"/>
              </a:rPr>
              <a:t>hefyd</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cefnogi</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lles</a:t>
            </a:r>
            <a:r>
              <a:rPr lang="en-GB" dirty="0">
                <a:latin typeface="Arial"/>
                <a:ea typeface="Arial"/>
                <a:cs typeface="Arial"/>
                <a:sym typeface="Arial"/>
              </a:rPr>
              <a:t> </a:t>
            </a:r>
            <a:r>
              <a:rPr lang="en-GB" dirty="0" err="1">
                <a:latin typeface="Arial"/>
                <a:ea typeface="Arial"/>
                <a:cs typeface="Arial"/>
                <a:sym typeface="Arial"/>
              </a:rPr>
              <a:t>emosiynol</a:t>
            </a:r>
            <a:r>
              <a:rPr lang="en-GB" dirty="0">
                <a:latin typeface="Arial"/>
                <a:ea typeface="Arial"/>
                <a:cs typeface="Arial"/>
                <a:sym typeface="Arial"/>
              </a:rPr>
              <a:t> </a:t>
            </a:r>
            <a:r>
              <a:rPr lang="en-GB" dirty="0" err="1">
                <a:latin typeface="Arial"/>
                <a:ea typeface="Arial"/>
                <a:cs typeface="Arial"/>
                <a:sym typeface="Arial"/>
              </a:rPr>
              <a:t>a'u</a:t>
            </a:r>
            <a:r>
              <a:rPr lang="en-GB" dirty="0">
                <a:latin typeface="Arial"/>
                <a:ea typeface="Arial"/>
                <a:cs typeface="Arial"/>
                <a:sym typeface="Arial"/>
              </a:rPr>
              <a:t> </a:t>
            </a:r>
            <a:r>
              <a:rPr lang="en-GB" dirty="0" err="1">
                <a:latin typeface="Arial"/>
                <a:ea typeface="Arial"/>
                <a:cs typeface="Arial"/>
                <a:sym typeface="Arial"/>
              </a:rPr>
              <a:t>hymdeimlad</a:t>
            </a:r>
            <a:r>
              <a:rPr lang="en-GB" dirty="0">
                <a:latin typeface="Arial"/>
                <a:ea typeface="Arial"/>
                <a:cs typeface="Arial"/>
                <a:sym typeface="Arial"/>
              </a:rPr>
              <a:t> o </a:t>
            </a:r>
            <a:r>
              <a:rPr lang="en-GB" dirty="0" err="1">
                <a:latin typeface="Arial"/>
                <a:ea typeface="Arial"/>
                <a:cs typeface="Arial"/>
                <a:sym typeface="Arial"/>
              </a:rPr>
              <a:t>allu</a:t>
            </a:r>
            <a:r>
              <a:rPr lang="en-GB" dirty="0">
                <a:latin typeface="Arial"/>
                <a:ea typeface="Arial"/>
                <a:cs typeface="Arial"/>
                <a:sym typeface="Arial"/>
              </a:rPr>
              <a:t>.</a:t>
            </a: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2816504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marR="0" lvl="0" indent="-228600" algn="l" rtl="0">
              <a:lnSpc>
                <a:spcPct val="100000"/>
              </a:lnSpc>
              <a:spcBef>
                <a:spcPts val="0"/>
              </a:spcBef>
              <a:spcAft>
                <a:spcPts val="0"/>
              </a:spcAft>
              <a:buClr>
                <a:srgbClr val="000000"/>
              </a:buClr>
              <a:buSzPts val="1400"/>
              <a:buFont typeface="Arial"/>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GB" sz="1200" b="1" dirty="0">
              <a:latin typeface="Arial"/>
              <a:ea typeface="Arial"/>
              <a:cs typeface="Arial"/>
              <a:sym typeface="Arial"/>
            </a:endParaRPr>
          </a:p>
          <a:p>
            <a:pPr marL="457200" marR="0" lvl="0" indent="-228600" algn="l" rtl="0">
              <a:lnSpc>
                <a:spcPct val="100000"/>
              </a:lnSpc>
              <a:spcBef>
                <a:spcPts val="0"/>
              </a:spcBef>
              <a:spcAft>
                <a:spcPts val="0"/>
              </a:spcAft>
              <a:buClr>
                <a:srgbClr val="000000"/>
              </a:buClr>
              <a:buSzPts val="1400"/>
              <a:buFont typeface="Arial"/>
              <a:buNone/>
            </a:pPr>
            <a:endParaRPr lang="en-GB" sz="1200" b="1" dirty="0">
              <a:latin typeface="Arial" panose="020B0604020202020204" pitchFamily="34" charset="0"/>
              <a:ea typeface="Arial"/>
              <a:cs typeface="Arial" panose="020B0604020202020204" pitchFamily="34" charset="0"/>
              <a:sym typeface="Arial"/>
            </a:endParaRPr>
          </a:p>
          <a:p>
            <a:pPr marL="514350" indent="-285750">
              <a:buClr>
                <a:srgbClr val="000000"/>
              </a:buClr>
              <a:buSzPts val="1400"/>
              <a:buFont typeface="Arial" panose="020B0604020202020204" pitchFamily="34" charset="0"/>
              <a:buChar char="•"/>
            </a:pPr>
            <a:r>
              <a:rPr lang="en-GB" sz="1200" dirty="0">
                <a:latin typeface="Arial"/>
                <a:ea typeface="Arial"/>
                <a:cs typeface="Arial"/>
                <a:sym typeface="Arial"/>
              </a:rPr>
              <a:t>Mae </a:t>
            </a:r>
            <a:r>
              <a:rPr lang="en-GB" sz="1200" dirty="0" err="1">
                <a:latin typeface="Arial"/>
                <a:ea typeface="Arial"/>
                <a:cs typeface="Arial"/>
                <a:sym typeface="Arial"/>
              </a:rPr>
              <a:t>geirfa</a:t>
            </a:r>
            <a:r>
              <a:rPr lang="en-GB" sz="1200" dirty="0">
                <a:latin typeface="Arial"/>
                <a:ea typeface="Arial"/>
                <a:cs typeface="Arial"/>
                <a:sym typeface="Arial"/>
              </a:rPr>
              <a:t> </a:t>
            </a:r>
            <a:r>
              <a:rPr lang="en-GB" sz="1200" dirty="0" err="1">
                <a:latin typeface="Arial"/>
                <a:ea typeface="Arial"/>
                <a:cs typeface="Arial"/>
                <a:sym typeface="Arial"/>
              </a:rPr>
              <a:t>gyffredin</a:t>
            </a:r>
            <a:r>
              <a:rPr lang="en-GB" sz="1200" dirty="0">
                <a:latin typeface="Arial"/>
                <a:ea typeface="Arial"/>
                <a:cs typeface="Arial"/>
                <a:sym typeface="Arial"/>
              </a:rPr>
              <a:t> </a:t>
            </a:r>
            <a:r>
              <a:rPr lang="en-GB" sz="1200" dirty="0" err="1">
                <a:latin typeface="Arial"/>
                <a:ea typeface="Arial"/>
                <a:cs typeface="Arial"/>
                <a:sym typeface="Arial"/>
              </a:rPr>
              <a:t>neu</a:t>
            </a:r>
            <a:r>
              <a:rPr lang="en-GB" sz="1200" dirty="0">
                <a:latin typeface="Arial"/>
                <a:ea typeface="Arial"/>
                <a:cs typeface="Arial"/>
                <a:sym typeface="Arial"/>
              </a:rPr>
              <a:t> </a:t>
            </a:r>
            <a:r>
              <a:rPr lang="en-GB" sz="1200" dirty="0" err="1">
                <a:latin typeface="Arial"/>
                <a:ea typeface="Arial"/>
                <a:cs typeface="Arial"/>
                <a:sym typeface="Arial"/>
              </a:rPr>
              <a:t>iaith</a:t>
            </a:r>
            <a:r>
              <a:rPr lang="en-GB" sz="1200" dirty="0">
                <a:latin typeface="Arial"/>
                <a:ea typeface="Arial"/>
                <a:cs typeface="Arial"/>
                <a:sym typeface="Arial"/>
              </a:rPr>
              <a:t> </a:t>
            </a:r>
            <a:r>
              <a:rPr lang="en-GB" sz="1200" dirty="0" err="1">
                <a:latin typeface="Arial"/>
                <a:ea typeface="Arial"/>
                <a:cs typeface="Arial"/>
                <a:sym typeface="Arial"/>
              </a:rPr>
              <a:t>gyffredin</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galluogi</a:t>
            </a:r>
            <a:r>
              <a:rPr lang="en-GB" sz="1200" dirty="0">
                <a:latin typeface="Arial"/>
                <a:ea typeface="Arial"/>
                <a:cs typeface="Arial"/>
                <a:sym typeface="Arial"/>
              </a:rPr>
              <a:t> </a:t>
            </a:r>
            <a:r>
              <a:rPr lang="en-GB" sz="1200" dirty="0" err="1">
                <a:latin typeface="Arial"/>
                <a:ea typeface="Arial"/>
                <a:cs typeface="Arial"/>
                <a:sym typeface="Arial"/>
              </a:rPr>
              <a:t>rhieni</a:t>
            </a:r>
            <a:r>
              <a:rPr lang="en-GB" sz="1200" dirty="0">
                <a:latin typeface="Arial"/>
                <a:ea typeface="Arial"/>
                <a:cs typeface="Arial"/>
                <a:sym typeface="Arial"/>
              </a:rPr>
              <a:t>, </a:t>
            </a:r>
            <a:r>
              <a:rPr lang="en-GB" sz="1200" dirty="0" err="1">
                <a:latin typeface="Arial"/>
                <a:ea typeface="Arial"/>
                <a:cs typeface="Arial"/>
                <a:sym typeface="Arial"/>
              </a:rPr>
              <a:t>gweithwyr</a:t>
            </a:r>
            <a:r>
              <a:rPr lang="en-GB" sz="1200" dirty="0">
                <a:latin typeface="Arial"/>
                <a:ea typeface="Arial"/>
                <a:cs typeface="Arial"/>
                <a:sym typeface="Arial"/>
              </a:rPr>
              <a:t> </a:t>
            </a:r>
            <a:r>
              <a:rPr lang="en-GB" sz="1200" dirty="0" err="1">
                <a:latin typeface="Arial"/>
                <a:ea typeface="Arial"/>
                <a:cs typeface="Arial"/>
                <a:sym typeface="Arial"/>
              </a:rPr>
              <a:t>addysg</a:t>
            </a:r>
            <a:r>
              <a:rPr lang="en-GB" sz="1200" dirty="0">
                <a:latin typeface="Arial"/>
                <a:ea typeface="Arial"/>
                <a:cs typeface="Arial"/>
                <a:sym typeface="Arial"/>
              </a:rPr>
              <a:t> </a:t>
            </a:r>
            <a:r>
              <a:rPr lang="en-GB" sz="1200" dirty="0" err="1">
                <a:latin typeface="Arial"/>
                <a:ea typeface="Arial"/>
                <a:cs typeface="Arial"/>
                <a:sym typeface="Arial"/>
              </a:rPr>
              <a:t>proffesiynol</a:t>
            </a:r>
            <a:r>
              <a:rPr lang="en-GB" sz="1200" dirty="0">
                <a:latin typeface="Arial"/>
                <a:ea typeface="Arial"/>
                <a:cs typeface="Arial"/>
                <a:sym typeface="Arial"/>
              </a:rPr>
              <a:t> </a:t>
            </a:r>
            <a:r>
              <a:rPr lang="en-GB" sz="1200" dirty="0" err="1">
                <a:latin typeface="Arial"/>
                <a:ea typeface="Arial"/>
                <a:cs typeface="Arial"/>
                <a:sym typeface="Arial"/>
              </a:rPr>
              <a:t>nam</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y </a:t>
            </a:r>
            <a:r>
              <a:rPr lang="en-GB" sz="1200" dirty="0" err="1">
                <a:latin typeface="Arial"/>
                <a:ea typeface="Arial"/>
                <a:cs typeface="Arial"/>
                <a:sym typeface="Arial"/>
              </a:rPr>
              <a:t>golwg</a:t>
            </a:r>
            <a:r>
              <a:rPr lang="en-GB" sz="1200" dirty="0">
                <a:latin typeface="Arial"/>
                <a:ea typeface="Arial"/>
                <a:cs typeface="Arial"/>
                <a:sym typeface="Arial"/>
              </a:rPr>
              <a:t>, </a:t>
            </a:r>
            <a:r>
              <a:rPr lang="en-GB" sz="1200" dirty="0" err="1">
                <a:latin typeface="Arial"/>
                <a:ea typeface="Arial"/>
                <a:cs typeface="Arial"/>
                <a:sym typeface="Arial"/>
              </a:rPr>
              <a:t>athrawon</a:t>
            </a:r>
            <a:r>
              <a:rPr lang="en-GB" sz="1200" dirty="0">
                <a:latin typeface="Arial"/>
                <a:ea typeface="Arial"/>
                <a:cs typeface="Arial"/>
                <a:sym typeface="Arial"/>
              </a:rPr>
              <a:t> </a:t>
            </a:r>
            <a:r>
              <a:rPr lang="en-GB" sz="1200" dirty="0" err="1">
                <a:latin typeface="Arial"/>
                <a:ea typeface="Arial"/>
                <a:cs typeface="Arial"/>
                <a:sym typeface="Arial"/>
              </a:rPr>
              <a:t>dosbarth</a:t>
            </a:r>
            <a:r>
              <a:rPr lang="en-GB" sz="1200" dirty="0">
                <a:latin typeface="Arial"/>
                <a:ea typeface="Arial"/>
                <a:cs typeface="Arial"/>
                <a:sym typeface="Arial"/>
              </a:rPr>
              <a:t>, </a:t>
            </a:r>
            <a:r>
              <a:rPr lang="en-GB" sz="1200" dirty="0" err="1">
                <a:latin typeface="Arial"/>
                <a:ea typeface="Arial"/>
                <a:cs typeface="Arial"/>
                <a:sym typeface="Arial"/>
              </a:rPr>
              <a:t>cynorthwywyr</a:t>
            </a:r>
            <a:r>
              <a:rPr lang="en-GB" sz="1200" dirty="0">
                <a:latin typeface="Arial"/>
                <a:ea typeface="Arial"/>
                <a:cs typeface="Arial"/>
                <a:sym typeface="Arial"/>
              </a:rPr>
              <a:t> </a:t>
            </a:r>
            <a:r>
              <a:rPr lang="en-GB" sz="1200" dirty="0" err="1">
                <a:latin typeface="Arial"/>
                <a:ea typeface="Arial"/>
                <a:cs typeface="Arial"/>
                <a:sym typeface="Arial"/>
              </a:rPr>
              <a:t>addysgu</a:t>
            </a:r>
            <a:r>
              <a:rPr lang="en-GB" sz="1200" dirty="0">
                <a:latin typeface="Arial"/>
                <a:ea typeface="Arial"/>
                <a:cs typeface="Arial"/>
                <a:sym typeface="Arial"/>
              </a:rPr>
              <a:t> a </a:t>
            </a:r>
            <a:r>
              <a:rPr lang="en-GB" sz="1200" dirty="0" err="1">
                <a:latin typeface="Arial"/>
                <a:ea typeface="Arial"/>
                <a:cs typeface="Arial"/>
                <a:sym typeface="Arial"/>
              </a:rPr>
              <a:t>gweithwyr</a:t>
            </a:r>
            <a:r>
              <a:rPr lang="en-GB" sz="1200" dirty="0">
                <a:latin typeface="Arial"/>
                <a:ea typeface="Arial"/>
                <a:cs typeface="Arial"/>
                <a:sym typeface="Arial"/>
              </a:rPr>
              <a:t> </a:t>
            </a:r>
            <a:r>
              <a:rPr lang="en-GB" sz="1200" dirty="0" err="1">
                <a:latin typeface="Arial"/>
                <a:ea typeface="Arial"/>
                <a:cs typeface="Arial"/>
                <a:sym typeface="Arial"/>
              </a:rPr>
              <a:t>proffesiynol</a:t>
            </a:r>
            <a:r>
              <a:rPr lang="en-GB" sz="1200" dirty="0">
                <a:latin typeface="Arial"/>
                <a:ea typeface="Arial"/>
                <a:cs typeface="Arial"/>
                <a:sym typeface="Arial"/>
              </a:rPr>
              <a:t> </a:t>
            </a:r>
            <a:r>
              <a:rPr lang="en-GB" sz="1200" dirty="0" err="1">
                <a:latin typeface="Arial"/>
                <a:ea typeface="Arial"/>
                <a:cs typeface="Arial"/>
                <a:sym typeface="Arial"/>
              </a:rPr>
              <a:t>eraill</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gyfathrebu’n</a:t>
            </a:r>
            <a:r>
              <a:rPr lang="en-GB" sz="1200" dirty="0">
                <a:latin typeface="Arial"/>
                <a:ea typeface="Arial"/>
                <a:cs typeface="Arial"/>
                <a:sym typeface="Arial"/>
              </a:rPr>
              <a:t> </a:t>
            </a:r>
            <a:r>
              <a:rPr lang="en-GB" sz="1200" dirty="0" err="1">
                <a:latin typeface="Arial"/>
                <a:ea typeface="Arial"/>
                <a:cs typeface="Arial"/>
                <a:sym typeface="Arial"/>
              </a:rPr>
              <a:t>fwy</a:t>
            </a:r>
            <a:r>
              <a:rPr lang="en-GB" sz="1200" dirty="0">
                <a:latin typeface="Arial"/>
                <a:ea typeface="Arial"/>
                <a:cs typeface="Arial"/>
                <a:sym typeface="Arial"/>
              </a:rPr>
              <a:t> </a:t>
            </a:r>
            <a:r>
              <a:rPr lang="en-GB" sz="1200" dirty="0" err="1">
                <a:latin typeface="Arial"/>
                <a:ea typeface="Arial"/>
                <a:cs typeface="Arial"/>
                <a:sym typeface="Arial"/>
              </a:rPr>
              <a:t>effeithiol</a:t>
            </a:r>
            <a:r>
              <a:rPr lang="en-GB" sz="1200" dirty="0">
                <a:latin typeface="Arial"/>
                <a:ea typeface="Arial"/>
                <a:cs typeface="Arial"/>
                <a:sym typeface="Arial"/>
              </a:rPr>
              <a:t> </a:t>
            </a:r>
            <a:r>
              <a:rPr lang="en-GB" sz="1200" dirty="0" err="1">
                <a:latin typeface="Arial"/>
                <a:ea typeface="Arial"/>
                <a:cs typeface="Arial"/>
                <a:sym typeface="Arial"/>
              </a:rPr>
              <a:t>wrth</a:t>
            </a:r>
            <a:r>
              <a:rPr lang="en-GB" sz="1200" dirty="0">
                <a:latin typeface="Arial"/>
                <a:ea typeface="Arial"/>
                <a:cs typeface="Arial"/>
                <a:sym typeface="Arial"/>
              </a:rPr>
              <a:t> </a:t>
            </a:r>
            <a:r>
              <a:rPr lang="en-GB" sz="1200" dirty="0" err="1">
                <a:latin typeface="Arial"/>
                <a:ea typeface="Arial"/>
                <a:cs typeface="Arial"/>
                <a:sym typeface="Arial"/>
              </a:rPr>
              <a:t>drafod</a:t>
            </a:r>
            <a:r>
              <a:rPr lang="en-GB" sz="1200" dirty="0">
                <a:latin typeface="Arial"/>
                <a:ea typeface="Arial"/>
                <a:cs typeface="Arial"/>
                <a:sym typeface="Arial"/>
              </a:rPr>
              <a:t> </a:t>
            </a:r>
            <a:r>
              <a:rPr lang="en-GB" sz="1200" dirty="0" err="1">
                <a:latin typeface="Arial"/>
                <a:ea typeface="Arial"/>
                <a:cs typeface="Arial"/>
                <a:sym typeface="Arial"/>
              </a:rPr>
              <a:t>anghenion</a:t>
            </a:r>
            <a:r>
              <a:rPr lang="en-GB" sz="1200" dirty="0">
                <a:latin typeface="Arial"/>
                <a:ea typeface="Arial"/>
                <a:cs typeface="Arial"/>
                <a:sym typeface="Arial"/>
              </a:rPr>
              <a:t> </a:t>
            </a:r>
            <a:r>
              <a:rPr lang="en-GB" sz="1200" dirty="0" err="1">
                <a:latin typeface="Arial"/>
                <a:ea typeface="Arial"/>
                <a:cs typeface="Arial"/>
                <a:sym typeface="Arial"/>
              </a:rPr>
              <a:t>cefnogi</a:t>
            </a:r>
            <a:r>
              <a:rPr lang="en-GB" sz="1200" dirty="0">
                <a:latin typeface="Arial"/>
                <a:ea typeface="Arial"/>
                <a:cs typeface="Arial"/>
                <a:sym typeface="Arial"/>
              </a:rPr>
              <a:t> </a:t>
            </a:r>
            <a:r>
              <a:rPr lang="en-GB" sz="1200" dirty="0" err="1">
                <a:latin typeface="Arial"/>
                <a:ea typeface="Arial"/>
                <a:cs typeface="Arial"/>
                <a:sym typeface="Arial"/>
              </a:rPr>
              <a:t>plentyn</a:t>
            </a:r>
            <a:r>
              <a:rPr lang="en-GB" sz="1200" dirty="0">
                <a:latin typeface="Arial"/>
                <a:ea typeface="Arial"/>
                <a:cs typeface="Arial"/>
                <a:sym typeface="Arial"/>
              </a:rPr>
              <a:t> </a:t>
            </a:r>
            <a:r>
              <a:rPr lang="en-GB" sz="1200" dirty="0" err="1">
                <a:latin typeface="Arial"/>
                <a:ea typeface="Arial"/>
                <a:cs typeface="Arial"/>
                <a:sym typeface="Arial"/>
              </a:rPr>
              <a:t>neu</a:t>
            </a:r>
            <a:r>
              <a:rPr lang="en-GB" sz="1200" dirty="0">
                <a:latin typeface="Arial"/>
                <a:ea typeface="Arial"/>
                <a:cs typeface="Arial"/>
                <a:sym typeface="Arial"/>
              </a:rPr>
              <a:t> </a:t>
            </a:r>
            <a:r>
              <a:rPr lang="en-GB" sz="1200" dirty="0" err="1">
                <a:latin typeface="Arial"/>
                <a:ea typeface="Arial"/>
                <a:cs typeface="Arial"/>
                <a:sym typeface="Arial"/>
              </a:rPr>
              <a:t>berson</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a:t>
            </a:r>
          </a:p>
          <a:p>
            <a:pPr marL="514350" indent="-285750">
              <a:buClr>
                <a:srgbClr val="000000"/>
              </a:buClr>
              <a:buSzPts val="1400"/>
              <a:buFont typeface="Arial" panose="020B0604020202020204" pitchFamily="34" charset="0"/>
              <a:buChar char="•"/>
            </a:pPr>
            <a:r>
              <a:rPr lang="en-GB" sz="1200" dirty="0" err="1">
                <a:latin typeface="Arial"/>
                <a:ea typeface="Arial"/>
                <a:cs typeface="Arial"/>
                <a:sym typeface="Arial"/>
              </a:rPr>
              <a:t>Bydd</a:t>
            </a:r>
            <a:r>
              <a:rPr lang="en-GB" sz="1200" dirty="0">
                <a:latin typeface="Arial"/>
                <a:ea typeface="Arial"/>
                <a:cs typeface="Arial"/>
                <a:sym typeface="Arial"/>
              </a:rPr>
              <a:t> </a:t>
            </a:r>
            <a:r>
              <a:rPr lang="en-GB" sz="1200" dirty="0" err="1">
                <a:latin typeface="Arial"/>
                <a:ea typeface="Arial"/>
                <a:cs typeface="Arial"/>
                <a:sym typeface="Arial"/>
              </a:rPr>
              <a:t>dealltwriaeth</a:t>
            </a:r>
            <a:r>
              <a:rPr lang="en-GB" sz="1200" dirty="0">
                <a:latin typeface="Arial"/>
                <a:ea typeface="Arial"/>
                <a:cs typeface="Arial"/>
                <a:sym typeface="Arial"/>
              </a:rPr>
              <a:t> o </a:t>
            </a:r>
            <a:r>
              <a:rPr lang="en-GB" sz="1200" dirty="0" err="1">
                <a:latin typeface="Arial"/>
                <a:ea typeface="Arial"/>
                <a:cs typeface="Arial"/>
                <a:sym typeface="Arial"/>
              </a:rPr>
              <a:t>amcanion</a:t>
            </a:r>
            <a:r>
              <a:rPr lang="en-GB" sz="1200" dirty="0">
                <a:latin typeface="Arial"/>
                <a:ea typeface="Arial"/>
                <a:cs typeface="Arial"/>
                <a:sym typeface="Arial"/>
              </a:rPr>
              <a:t> </a:t>
            </a:r>
            <a:r>
              <a:rPr lang="en-GB" sz="1200" dirty="0" err="1">
                <a:latin typeface="Arial"/>
                <a:ea typeface="Arial"/>
                <a:cs typeface="Arial"/>
                <a:sym typeface="Arial"/>
              </a:rPr>
              <a:t>hirdymor</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cynyddu</a:t>
            </a:r>
            <a:r>
              <a:rPr lang="en-GB" sz="1200" dirty="0">
                <a:latin typeface="Arial"/>
                <a:ea typeface="Arial"/>
                <a:cs typeface="Arial"/>
                <a:sym typeface="Arial"/>
              </a:rPr>
              <a:t> </a:t>
            </a:r>
            <a:r>
              <a:rPr lang="en-GB" sz="1200" dirty="0" err="1">
                <a:latin typeface="Arial"/>
                <a:ea typeface="Arial"/>
                <a:cs typeface="Arial"/>
                <a:sym typeface="Arial"/>
              </a:rPr>
              <a:t>annibyniaeth</a:t>
            </a:r>
            <a:r>
              <a:rPr lang="en-GB" sz="1200" dirty="0">
                <a:latin typeface="Arial"/>
                <a:ea typeface="Arial"/>
                <a:cs typeface="Arial"/>
                <a:sym typeface="Arial"/>
              </a:rPr>
              <a:t> plant a </a:t>
            </a:r>
            <a:r>
              <a:rPr lang="en-GB" sz="1200" dirty="0" err="1">
                <a:latin typeface="Arial"/>
                <a:ea typeface="Arial"/>
                <a:cs typeface="Arial"/>
                <a:sym typeface="Arial"/>
              </a:rPr>
              <a:t>phobl</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 </a:t>
            </a:r>
            <a:r>
              <a:rPr lang="en-GB" sz="1200" dirty="0" err="1">
                <a:latin typeface="Arial"/>
                <a:ea typeface="Arial"/>
                <a:cs typeface="Arial"/>
                <a:sym typeface="Arial"/>
              </a:rPr>
              <a:t>i’r</a:t>
            </a:r>
            <a:r>
              <a:rPr lang="en-GB" sz="1200" dirty="0">
                <a:latin typeface="Arial"/>
                <a:ea typeface="Arial"/>
                <a:cs typeface="Arial"/>
                <a:sym typeface="Arial"/>
              </a:rPr>
              <a:t> </a:t>
            </a:r>
            <a:r>
              <a:rPr lang="en-GB" sz="1200" dirty="0" err="1">
                <a:latin typeface="Arial"/>
                <a:ea typeface="Arial"/>
                <a:cs typeface="Arial"/>
                <a:sym typeface="Arial"/>
              </a:rPr>
              <a:t>eithaf</a:t>
            </a:r>
            <a:r>
              <a:rPr lang="en-GB" sz="1200" dirty="0">
                <a:latin typeface="Arial"/>
                <a:ea typeface="Arial"/>
                <a:cs typeface="Arial"/>
                <a:sym typeface="Arial"/>
              </a:rPr>
              <a:t>, </a:t>
            </a:r>
            <a:r>
              <a:rPr lang="en-GB" sz="1200" dirty="0" err="1">
                <a:latin typeface="Arial"/>
                <a:ea typeface="Arial"/>
                <a:cs typeface="Arial"/>
                <a:sym typeface="Arial"/>
              </a:rPr>
              <a:t>ym</a:t>
            </a:r>
            <a:r>
              <a:rPr lang="en-GB" sz="1200" dirty="0">
                <a:latin typeface="Arial"/>
                <a:ea typeface="Arial"/>
                <a:cs typeface="Arial"/>
                <a:sym typeface="Arial"/>
              </a:rPr>
              <a:t> </a:t>
            </a:r>
            <a:r>
              <a:rPr lang="en-GB" sz="1200" dirty="0" err="1">
                <a:latin typeface="Arial"/>
                <a:ea typeface="Arial"/>
                <a:cs typeface="Arial"/>
                <a:sym typeface="Arial"/>
              </a:rPr>
              <a:t>myd</a:t>
            </a:r>
            <a:r>
              <a:rPr lang="en-GB" sz="1200" dirty="0">
                <a:latin typeface="Arial"/>
                <a:ea typeface="Arial"/>
                <a:cs typeface="Arial"/>
                <a:sym typeface="Arial"/>
              </a:rPr>
              <a:t> </a:t>
            </a:r>
            <a:r>
              <a:rPr lang="en-GB" sz="1200" dirty="0" err="1">
                <a:latin typeface="Arial"/>
                <a:ea typeface="Arial"/>
                <a:cs typeface="Arial"/>
                <a:sym typeface="Arial"/>
              </a:rPr>
              <a:t>addysg</a:t>
            </a:r>
            <a:r>
              <a:rPr lang="en-GB" sz="1200" dirty="0">
                <a:latin typeface="Arial"/>
                <a:ea typeface="Arial"/>
                <a:cs typeface="Arial"/>
                <a:sym typeface="Arial"/>
              </a:rPr>
              <a:t> ac </a:t>
            </a:r>
            <a:r>
              <a:rPr lang="en-GB" sz="1200" dirty="0" err="1">
                <a:latin typeface="Arial"/>
                <a:ea typeface="Arial"/>
                <a:cs typeface="Arial"/>
                <a:sym typeface="Arial"/>
              </a:rPr>
              <a:t>yn</a:t>
            </a:r>
            <a:r>
              <a:rPr lang="en-GB" sz="1200" dirty="0">
                <a:latin typeface="Arial"/>
                <a:ea typeface="Arial"/>
                <a:cs typeface="Arial"/>
                <a:sym typeface="Arial"/>
              </a:rPr>
              <a:t> y </a:t>
            </a:r>
            <a:r>
              <a:rPr lang="en-GB" sz="1200" dirty="0" err="1">
                <a:latin typeface="Arial"/>
                <a:ea typeface="Arial"/>
                <a:cs typeface="Arial"/>
                <a:sym typeface="Arial"/>
              </a:rPr>
              <a:t>byd</a:t>
            </a:r>
            <a:r>
              <a:rPr lang="en-GB" sz="1200" dirty="0">
                <a:latin typeface="Arial"/>
                <a:ea typeface="Arial"/>
                <a:cs typeface="Arial"/>
                <a:sym typeface="Arial"/>
              </a:rPr>
              <a:t> </a:t>
            </a:r>
            <a:r>
              <a:rPr lang="en-GB" sz="1200" dirty="0" err="1">
                <a:latin typeface="Arial"/>
                <a:ea typeface="Arial"/>
                <a:cs typeface="Arial"/>
                <a:sym typeface="Arial"/>
              </a:rPr>
              <a:t>ehangach</a:t>
            </a:r>
            <a:r>
              <a:rPr lang="en-GB" sz="1200" dirty="0">
                <a:latin typeface="Arial"/>
                <a:ea typeface="Arial"/>
                <a:cs typeface="Arial"/>
                <a:sym typeface="Arial"/>
              </a:rPr>
              <a:t>, </a:t>
            </a:r>
            <a:r>
              <a:rPr lang="en-GB" sz="1200" dirty="0" err="1">
                <a:latin typeface="Arial"/>
                <a:ea typeface="Arial"/>
                <a:cs typeface="Arial"/>
                <a:sym typeface="Arial"/>
              </a:rPr>
              <a:t>wrth</a:t>
            </a:r>
            <a:r>
              <a:rPr lang="en-GB" sz="1200" dirty="0">
                <a:latin typeface="Arial"/>
                <a:ea typeface="Arial"/>
                <a:cs typeface="Arial"/>
                <a:sym typeface="Arial"/>
              </a:rPr>
              <a:t> </a:t>
            </a:r>
            <a:r>
              <a:rPr lang="en-GB" sz="1200" dirty="0" err="1">
                <a:latin typeface="Arial"/>
                <a:ea typeface="Arial"/>
                <a:cs typeface="Arial"/>
                <a:sym typeface="Arial"/>
              </a:rPr>
              <a:t>baratoi</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gyfer</a:t>
            </a:r>
            <a:r>
              <a:rPr lang="en-GB" sz="1200" dirty="0">
                <a:latin typeface="Arial"/>
                <a:ea typeface="Arial"/>
                <a:cs typeface="Arial"/>
                <a:sym typeface="Arial"/>
              </a:rPr>
              <a:t> bod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oedolyn</a:t>
            </a:r>
            <a:r>
              <a:rPr lang="en-GB" sz="1200" dirty="0">
                <a:latin typeface="Arial"/>
                <a:ea typeface="Arial"/>
                <a:cs typeface="Arial"/>
                <a:sym typeface="Arial"/>
              </a:rPr>
              <a:t>; </a:t>
            </a:r>
            <a:r>
              <a:rPr lang="en-GB" sz="1200" dirty="0" err="1">
                <a:latin typeface="Arial"/>
                <a:ea typeface="Arial"/>
                <a:cs typeface="Arial"/>
                <a:sym typeface="Arial"/>
              </a:rPr>
              <a:t>gwasanaethu</a:t>
            </a:r>
            <a:r>
              <a:rPr lang="en-GB" sz="1200" dirty="0">
                <a:latin typeface="Arial"/>
                <a:ea typeface="Arial"/>
                <a:cs typeface="Arial"/>
                <a:sym typeface="Arial"/>
              </a:rPr>
              <a:t> </a:t>
            </a:r>
            <a:r>
              <a:rPr lang="en-GB" sz="1200" dirty="0" err="1">
                <a:latin typeface="Arial"/>
                <a:ea typeface="Arial"/>
                <a:cs typeface="Arial"/>
                <a:sym typeface="Arial"/>
              </a:rPr>
              <a:t>fel</a:t>
            </a:r>
            <a:r>
              <a:rPr lang="en-GB" sz="1200" dirty="0">
                <a:latin typeface="Arial"/>
                <a:ea typeface="Arial"/>
                <a:cs typeface="Arial"/>
                <a:sym typeface="Arial"/>
              </a:rPr>
              <a:t> </a:t>
            </a:r>
            <a:r>
              <a:rPr lang="en-GB" sz="1200" dirty="0" err="1">
                <a:latin typeface="Arial"/>
                <a:ea typeface="Arial"/>
                <a:cs typeface="Arial"/>
                <a:sym typeface="Arial"/>
              </a:rPr>
              <a:t>canllaw</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rieni</a:t>
            </a:r>
            <a:r>
              <a:rPr lang="en-GB" sz="1200" dirty="0">
                <a:latin typeface="Arial"/>
                <a:ea typeface="Arial"/>
                <a:cs typeface="Arial"/>
                <a:sym typeface="Arial"/>
              </a:rPr>
              <a:t> </a:t>
            </a:r>
            <a:r>
              <a:rPr lang="en-GB" sz="1200" dirty="0" err="1">
                <a:latin typeface="Arial"/>
                <a:ea typeface="Arial"/>
                <a:cs typeface="Arial"/>
                <a:sym typeface="Arial"/>
              </a:rPr>
              <a:t>wrth</a:t>
            </a:r>
            <a:r>
              <a:rPr lang="en-GB" sz="1200" dirty="0">
                <a:latin typeface="Arial"/>
                <a:ea typeface="Arial"/>
                <a:cs typeface="Arial"/>
                <a:sym typeface="Arial"/>
              </a:rPr>
              <a:t> </a:t>
            </a:r>
            <a:r>
              <a:rPr lang="en-GB" sz="1200" dirty="0" err="1">
                <a:latin typeface="Arial"/>
                <a:ea typeface="Arial"/>
                <a:cs typeface="Arial"/>
                <a:sym typeface="Arial"/>
              </a:rPr>
              <a:t>ymgysylltu</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gweithgareddau</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plentyn</a:t>
            </a:r>
            <a:r>
              <a:rPr lang="en-GB" sz="1200" dirty="0">
                <a:latin typeface="Arial"/>
                <a:ea typeface="Arial"/>
                <a:cs typeface="Arial"/>
                <a:sym typeface="Arial"/>
              </a:rPr>
              <a:t> </a:t>
            </a:r>
            <a:r>
              <a:rPr lang="en-GB" sz="1200" dirty="0" err="1">
                <a:latin typeface="Arial"/>
                <a:ea typeface="Arial"/>
                <a:cs typeface="Arial"/>
                <a:sym typeface="Arial"/>
              </a:rPr>
              <a:t>gartref</a:t>
            </a:r>
            <a:r>
              <a:rPr lang="en-GB" sz="1200" dirty="0">
                <a:latin typeface="Arial"/>
                <a:ea typeface="Arial"/>
                <a:cs typeface="Arial"/>
                <a:sym typeface="Arial"/>
              </a:rPr>
              <a:t> </a:t>
            </a:r>
            <a:r>
              <a:rPr lang="en-GB" sz="1200" dirty="0" err="1">
                <a:latin typeface="Arial"/>
                <a:ea typeface="Arial"/>
                <a:cs typeface="Arial"/>
                <a:sym typeface="Arial"/>
              </a:rPr>
              <a:t>wrth</a:t>
            </a:r>
            <a:r>
              <a:rPr lang="en-GB" sz="1200" dirty="0">
                <a:latin typeface="Arial"/>
                <a:ea typeface="Arial"/>
                <a:cs typeface="Arial"/>
                <a:sym typeface="Arial"/>
              </a:rPr>
              <a:t> </a:t>
            </a:r>
            <a:r>
              <a:rPr lang="en-GB" sz="1200" dirty="0" err="1">
                <a:latin typeface="Arial"/>
                <a:ea typeface="Arial"/>
                <a:cs typeface="Arial"/>
                <a:sym typeface="Arial"/>
              </a:rPr>
              <a:t>iddynt</a:t>
            </a:r>
            <a:r>
              <a:rPr lang="en-GB" sz="1200" dirty="0">
                <a:latin typeface="Arial"/>
                <a:ea typeface="Arial"/>
                <a:cs typeface="Arial"/>
                <a:sym typeface="Arial"/>
              </a:rPr>
              <a:t> </a:t>
            </a:r>
            <a:r>
              <a:rPr lang="en-GB" sz="1200" dirty="0" err="1">
                <a:latin typeface="Arial"/>
                <a:ea typeface="Arial"/>
                <a:cs typeface="Arial"/>
                <a:sym typeface="Arial"/>
              </a:rPr>
              <a:t>ddysgu</a:t>
            </a:r>
            <a:r>
              <a:rPr lang="en-GB" sz="1200" dirty="0">
                <a:latin typeface="Arial"/>
                <a:ea typeface="Arial"/>
                <a:cs typeface="Arial"/>
                <a:sym typeface="Arial"/>
              </a:rPr>
              <a:t> </a:t>
            </a:r>
            <a:r>
              <a:rPr lang="en-GB" sz="1200" dirty="0" err="1">
                <a:latin typeface="Arial"/>
                <a:ea typeface="Arial"/>
                <a:cs typeface="Arial"/>
                <a:sym typeface="Arial"/>
              </a:rPr>
              <a:t>sgiliau</a:t>
            </a:r>
            <a:r>
              <a:rPr lang="en-GB" sz="1200" dirty="0">
                <a:latin typeface="Arial"/>
                <a:ea typeface="Arial"/>
                <a:cs typeface="Arial"/>
                <a:sym typeface="Arial"/>
              </a:rPr>
              <a:t> a </a:t>
            </a:r>
            <a:r>
              <a:rPr lang="en-GB" sz="1200" dirty="0" err="1">
                <a:latin typeface="Arial"/>
                <a:ea typeface="Arial"/>
                <a:cs typeface="Arial"/>
                <a:sym typeface="Arial"/>
              </a:rPr>
              <a:t>gwybodaeth</a:t>
            </a:r>
            <a:r>
              <a:rPr lang="en-GB" sz="1200" dirty="0">
                <a:latin typeface="Arial"/>
                <a:ea typeface="Arial"/>
                <a:cs typeface="Arial"/>
                <a:sym typeface="Arial"/>
              </a:rPr>
              <a:t> </a:t>
            </a:r>
            <a:r>
              <a:rPr lang="en-GB" sz="1200" dirty="0" err="1">
                <a:latin typeface="Arial"/>
                <a:ea typeface="Arial"/>
                <a:cs typeface="Arial"/>
                <a:sym typeface="Arial"/>
              </a:rPr>
              <a:t>newydd</a:t>
            </a:r>
            <a:r>
              <a:rPr lang="en-GB" sz="1200" dirty="0">
                <a:latin typeface="Arial"/>
                <a:ea typeface="Arial"/>
                <a:cs typeface="Arial"/>
                <a:sym typeface="Arial"/>
              </a:rPr>
              <a:t>.</a:t>
            </a:r>
          </a:p>
          <a:p>
            <a:pPr marL="514350" indent="-285750">
              <a:buClr>
                <a:srgbClr val="000000"/>
              </a:buClr>
              <a:buSzPts val="1400"/>
              <a:buFont typeface="Arial" panose="020B0604020202020204" pitchFamily="34" charset="0"/>
              <a:buChar char="•"/>
            </a:pPr>
            <a:r>
              <a:rPr lang="en-GB" sz="1200" dirty="0" err="1">
                <a:latin typeface="Arial"/>
                <a:ea typeface="Arial"/>
                <a:cs typeface="Arial"/>
                <a:sym typeface="Arial"/>
              </a:rPr>
              <a:t>Ysgrifennwyd</a:t>
            </a:r>
            <a:r>
              <a:rPr lang="en-GB" sz="1200" dirty="0">
                <a:latin typeface="Arial"/>
                <a:ea typeface="Arial"/>
                <a:cs typeface="Arial"/>
                <a:sym typeface="Arial"/>
              </a:rPr>
              <a:t> y </a:t>
            </a:r>
            <a:r>
              <a:rPr lang="en-GB" sz="1200" dirty="0" err="1">
                <a:latin typeface="Arial"/>
                <a:ea typeface="Arial"/>
                <a:cs typeface="Arial"/>
                <a:sym typeface="Arial"/>
              </a:rPr>
              <a:t>Canllaw</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Rieni</a:t>
            </a:r>
            <a:r>
              <a:rPr lang="en-GB" sz="1200" dirty="0">
                <a:latin typeface="Arial"/>
                <a:ea typeface="Arial"/>
                <a:cs typeface="Arial"/>
                <a:sym typeface="Arial"/>
              </a:rPr>
              <a:t> </a:t>
            </a:r>
            <a:r>
              <a:rPr lang="en-GB" sz="1200" dirty="0" err="1">
                <a:latin typeface="Arial"/>
                <a:ea typeface="Arial"/>
                <a:cs typeface="Arial"/>
                <a:sym typeface="Arial"/>
              </a:rPr>
              <a:t>gan</a:t>
            </a:r>
            <a:r>
              <a:rPr lang="en-GB" sz="1200" dirty="0">
                <a:latin typeface="Arial"/>
                <a:ea typeface="Arial"/>
                <a:cs typeface="Arial"/>
                <a:sym typeface="Arial"/>
              </a:rPr>
              <a:t> </a:t>
            </a:r>
            <a:r>
              <a:rPr lang="en-GB" sz="1200" dirty="0" err="1">
                <a:latin typeface="Arial"/>
                <a:ea typeface="Arial"/>
                <a:cs typeface="Arial"/>
                <a:sym typeface="Arial"/>
              </a:rPr>
              <a:t>rieni</a:t>
            </a:r>
            <a:r>
              <a:rPr lang="en-GB" sz="1200" dirty="0">
                <a:latin typeface="Arial"/>
                <a:ea typeface="Arial"/>
                <a:cs typeface="Arial"/>
                <a:sym typeface="Arial"/>
              </a:rPr>
              <a:t> CYPVI. </a:t>
            </a:r>
            <a:r>
              <a:rPr lang="en-GB" sz="1200" dirty="0" err="1">
                <a:latin typeface="Arial"/>
                <a:ea typeface="Arial"/>
                <a:cs typeface="Arial"/>
                <a:sym typeface="Arial"/>
              </a:rPr>
              <a:t>Lansiwyd</a:t>
            </a:r>
            <a:r>
              <a:rPr lang="en-GB" sz="1200" dirty="0">
                <a:latin typeface="Arial"/>
                <a:ea typeface="Arial"/>
                <a:cs typeface="Arial"/>
                <a:sym typeface="Arial"/>
              </a:rPr>
              <a:t> y </a:t>
            </a:r>
            <a:r>
              <a:rPr lang="en-GB" sz="1200" dirty="0" err="1">
                <a:latin typeface="Arial"/>
                <a:ea typeface="Arial"/>
                <a:cs typeface="Arial"/>
                <a:sym typeface="Arial"/>
              </a:rPr>
              <a:t>Canllaw</a:t>
            </a:r>
            <a:r>
              <a:rPr lang="en-GB" sz="1200" dirty="0">
                <a:latin typeface="Arial"/>
                <a:ea typeface="Arial"/>
                <a:cs typeface="Arial"/>
                <a:sym typeface="Arial"/>
              </a:rPr>
              <a:t> </a:t>
            </a:r>
            <a:r>
              <a:rPr lang="en-GB" sz="1200" dirty="0" err="1">
                <a:latin typeface="Arial"/>
                <a:ea typeface="Arial"/>
                <a:cs typeface="Arial"/>
                <a:sym typeface="Arial"/>
              </a:rPr>
              <a:t>yng</a:t>
            </a:r>
            <a:r>
              <a:rPr lang="en-GB" sz="1200" dirty="0">
                <a:latin typeface="Arial"/>
                <a:ea typeface="Arial"/>
                <a:cs typeface="Arial"/>
                <a:sym typeface="Arial"/>
              </a:rPr>
              <a:t> </a:t>
            </a:r>
            <a:r>
              <a:rPr lang="en-GB" sz="1200" dirty="0" err="1">
                <a:latin typeface="Arial"/>
                <a:ea typeface="Arial"/>
                <a:cs typeface="Arial"/>
                <a:sym typeface="Arial"/>
              </a:rPr>
              <a:t>ngwanwyn</a:t>
            </a:r>
            <a:r>
              <a:rPr lang="en-GB" sz="1200" dirty="0">
                <a:latin typeface="Arial"/>
                <a:ea typeface="Arial"/>
                <a:cs typeface="Arial"/>
                <a:sym typeface="Arial"/>
              </a:rPr>
              <a:t> 2023 a </a:t>
            </a:r>
            <a:r>
              <a:rPr lang="en-GB" sz="1200" dirty="0" err="1">
                <a:latin typeface="Arial"/>
                <a:ea typeface="Arial"/>
                <a:cs typeface="Arial"/>
                <a:sym typeface="Arial"/>
              </a:rPr>
              <a:t>gellir</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weld </a:t>
            </a:r>
            <a:r>
              <a:rPr lang="en-GB" sz="1200" dirty="0" err="1">
                <a:latin typeface="Arial"/>
                <a:ea typeface="Arial"/>
                <a:cs typeface="Arial"/>
                <a:sym typeface="Arial"/>
              </a:rPr>
              <a:t>gydag</a:t>
            </a:r>
            <a:r>
              <a:rPr lang="en-GB" sz="1200" dirty="0">
                <a:latin typeface="Arial"/>
                <a:ea typeface="Arial"/>
                <a:cs typeface="Arial"/>
                <a:sym typeface="Arial"/>
              </a:rPr>
              <a:t> </a:t>
            </a:r>
            <a:r>
              <a:rPr lang="en-GB" sz="1200" dirty="0" err="1">
                <a:latin typeface="Arial"/>
                <a:ea typeface="Arial"/>
                <a:cs typeface="Arial"/>
                <a:sym typeface="Arial"/>
              </a:rPr>
              <a:t>adnoddau</a:t>
            </a:r>
            <a:r>
              <a:rPr lang="en-GB" sz="1200" dirty="0">
                <a:latin typeface="Arial"/>
                <a:ea typeface="Arial"/>
                <a:cs typeface="Arial"/>
                <a:sym typeface="Arial"/>
              </a:rPr>
              <a:t> CFVI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wefan</a:t>
            </a:r>
            <a:r>
              <a:rPr lang="en-GB" sz="1200" dirty="0">
                <a:latin typeface="Arial"/>
                <a:ea typeface="Arial"/>
                <a:cs typeface="Arial"/>
                <a:sym typeface="Arial"/>
              </a:rPr>
              <a:t> </a:t>
            </a:r>
            <a:r>
              <a:rPr lang="en-GB" sz="1200" dirty="0" err="1">
                <a:latin typeface="Arial"/>
                <a:ea typeface="Arial"/>
                <a:cs typeface="Arial"/>
                <a:sym typeface="Arial"/>
              </a:rPr>
              <a:t>yr</a:t>
            </a:r>
            <a:r>
              <a:rPr lang="en-GB" sz="1200" dirty="0">
                <a:latin typeface="Arial"/>
                <a:ea typeface="Arial"/>
                <a:cs typeface="Arial"/>
                <a:sym typeface="Arial"/>
              </a:rPr>
              <a:t> RNIB.</a:t>
            </a:r>
          </a:p>
          <a:p>
            <a:pPr marL="514350" indent="-285750">
              <a:buClr>
                <a:srgbClr val="000000"/>
              </a:buClr>
              <a:buSzPts val="1400"/>
              <a:buFont typeface="Arial" panose="020B0604020202020204" pitchFamily="34" charset="0"/>
              <a:buChar char="•"/>
            </a:pPr>
            <a:endParaRPr lang="en-GB" dirty="0">
              <a:latin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3367841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00000"/>
              </a:lnSpc>
              <a:spcBef>
                <a:spcPts val="0"/>
              </a:spcBef>
              <a:spcAft>
                <a:spcPts val="0"/>
              </a:spcAft>
              <a:buSzPts val="1400"/>
              <a:buFont typeface="Noto Sans"/>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GB" sz="1200" b="1" dirty="0">
              <a:latin typeface="Arial"/>
              <a:ea typeface="Arial"/>
              <a:cs typeface="Arial"/>
            </a:endParaRPr>
          </a:p>
          <a:p>
            <a:pPr marL="0" lvl="0" indent="0" algn="l" rtl="0">
              <a:lnSpc>
                <a:spcPct val="100000"/>
              </a:lnSpc>
              <a:spcBef>
                <a:spcPts val="0"/>
              </a:spcBef>
              <a:spcAft>
                <a:spcPts val="0"/>
              </a:spcAft>
              <a:buSzPts val="1400"/>
              <a:buFont typeface="Noto Sans"/>
              <a:buNone/>
            </a:pPr>
            <a:endParaRPr lang="en-GB" sz="1200" b="1" dirty="0">
              <a:latin typeface="Arial" panose="020B0604020202020204" pitchFamily="34" charset="0"/>
              <a:ea typeface="Arial"/>
              <a:cs typeface="Arial" panose="020B0604020202020204" pitchFamily="34" charset="0"/>
              <a:sym typeface="Arial"/>
            </a:endParaRPr>
          </a:p>
          <a:p>
            <a:pPr marL="285750" indent="-285750">
              <a:buSzPts val="1400"/>
              <a:buFont typeface="Arial" panose="020B0604020202020204" pitchFamily="34" charset="0"/>
              <a:buChar char="•"/>
            </a:pPr>
            <a:r>
              <a:rPr lang="en-GB" sz="1200" dirty="0" err="1">
                <a:latin typeface="Arial"/>
                <a:ea typeface="Arial"/>
                <a:cs typeface="Arial"/>
                <a:sym typeface="Arial"/>
              </a:rPr>
              <a:t>Bydd</a:t>
            </a:r>
            <a:r>
              <a:rPr lang="en-GB" sz="1200" dirty="0">
                <a:latin typeface="Arial"/>
                <a:ea typeface="Arial"/>
                <a:cs typeface="Arial"/>
                <a:sym typeface="Arial"/>
              </a:rPr>
              <a:t> </a:t>
            </a:r>
            <a:r>
              <a:rPr lang="en-GB" sz="1200" dirty="0" err="1">
                <a:latin typeface="Arial"/>
                <a:ea typeface="Arial"/>
                <a:cs typeface="Arial"/>
                <a:sym typeface="Arial"/>
              </a:rPr>
              <a:t>llawer</a:t>
            </a:r>
            <a:r>
              <a:rPr lang="en-GB" sz="1200" dirty="0">
                <a:latin typeface="Arial"/>
                <a:ea typeface="Arial"/>
                <a:cs typeface="Arial"/>
                <a:sym typeface="Arial"/>
              </a:rPr>
              <a:t> o </a:t>
            </a:r>
            <a:r>
              <a:rPr lang="en-GB" sz="1200" dirty="0" err="1">
                <a:latin typeface="Arial"/>
                <a:ea typeface="Arial"/>
                <a:cs typeface="Arial"/>
                <a:sym typeface="Arial"/>
              </a:rPr>
              <a:t>weithwyr</a:t>
            </a:r>
            <a:r>
              <a:rPr lang="en-GB" sz="1200" dirty="0">
                <a:latin typeface="Arial"/>
                <a:ea typeface="Arial"/>
                <a:cs typeface="Arial"/>
                <a:sym typeface="Arial"/>
              </a:rPr>
              <a:t> </a:t>
            </a:r>
            <a:r>
              <a:rPr lang="en-GB" sz="1200" dirty="0" err="1">
                <a:latin typeface="Arial"/>
                <a:ea typeface="Arial"/>
                <a:cs typeface="Arial"/>
                <a:sym typeface="Arial"/>
              </a:rPr>
              <a:t>proffesiynol</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ymwneud</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hyrwyddo</a:t>
            </a:r>
            <a:r>
              <a:rPr lang="en-GB" sz="1200" dirty="0">
                <a:latin typeface="Arial"/>
                <a:ea typeface="Arial"/>
                <a:cs typeface="Arial"/>
                <a:sym typeface="Arial"/>
              </a:rPr>
              <a:t> </a:t>
            </a:r>
            <a:r>
              <a:rPr lang="en-GB" sz="1200" dirty="0" err="1">
                <a:latin typeface="Arial"/>
                <a:ea typeface="Arial"/>
                <a:cs typeface="Arial"/>
                <a:sym typeface="Arial"/>
              </a:rPr>
              <a:t>cynhwysiant</a:t>
            </a:r>
            <a:r>
              <a:rPr lang="en-GB" sz="1200" dirty="0">
                <a:latin typeface="Arial"/>
                <a:ea typeface="Arial"/>
                <a:cs typeface="Arial"/>
                <a:sym typeface="Arial"/>
              </a:rPr>
              <a:t> plant a </a:t>
            </a:r>
            <a:r>
              <a:rPr lang="en-GB" sz="1200" dirty="0" err="1">
                <a:latin typeface="Arial"/>
                <a:ea typeface="Arial"/>
                <a:cs typeface="Arial"/>
                <a:sym typeface="Arial"/>
              </a:rPr>
              <a:t>phobl</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 </a:t>
            </a:r>
            <a:r>
              <a:rPr lang="en-GB" sz="1200" dirty="0" err="1">
                <a:latin typeface="Arial"/>
                <a:ea typeface="Arial"/>
                <a:cs typeface="Arial"/>
                <a:sym typeface="Arial"/>
              </a:rPr>
              <a:t>sydd</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nam</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y </a:t>
            </a:r>
            <a:r>
              <a:rPr lang="en-GB" sz="1200" dirty="0" err="1">
                <a:latin typeface="Arial"/>
                <a:ea typeface="Arial"/>
                <a:cs typeface="Arial"/>
                <a:sym typeface="Arial"/>
              </a:rPr>
              <a:t>golwg</a:t>
            </a:r>
            <a:r>
              <a:rPr lang="en-GB" sz="1200" dirty="0">
                <a:latin typeface="Arial"/>
                <a:ea typeface="Arial"/>
                <a:cs typeface="Arial"/>
                <a:sym typeface="Arial"/>
              </a:rPr>
              <a:t>: </a:t>
            </a:r>
            <a:r>
              <a:rPr lang="en-GB" sz="1200" dirty="0" err="1">
                <a:latin typeface="Arial"/>
                <a:ea typeface="Arial"/>
                <a:cs typeface="Arial"/>
                <a:sym typeface="Arial"/>
              </a:rPr>
              <a:t>e.e</a:t>
            </a:r>
            <a:r>
              <a:rPr lang="en-GB" sz="1200" dirty="0">
                <a:latin typeface="Arial"/>
                <a:ea typeface="Arial"/>
                <a:cs typeface="Arial"/>
                <a:sym typeface="Arial"/>
              </a:rPr>
              <a:t>. QTVI, </a:t>
            </a:r>
            <a:r>
              <a:rPr lang="en-GB" sz="1200" dirty="0" err="1">
                <a:latin typeface="Arial"/>
                <a:ea typeface="Arial"/>
                <a:cs typeface="Arial"/>
                <a:sym typeface="Arial"/>
              </a:rPr>
              <a:t>Swyddogion</a:t>
            </a:r>
            <a:r>
              <a:rPr lang="en-GB" sz="1200" dirty="0">
                <a:latin typeface="Arial"/>
                <a:ea typeface="Arial"/>
                <a:cs typeface="Arial"/>
                <a:sym typeface="Arial"/>
              </a:rPr>
              <a:t> </a:t>
            </a:r>
            <a:r>
              <a:rPr lang="en-GB" sz="1200" dirty="0" err="1">
                <a:latin typeface="Arial"/>
                <a:ea typeface="Arial"/>
                <a:cs typeface="Arial"/>
                <a:sym typeface="Arial"/>
              </a:rPr>
              <a:t>Ymsefydlu</a:t>
            </a:r>
            <a:r>
              <a:rPr lang="en-GB" sz="1200" dirty="0">
                <a:latin typeface="Arial"/>
                <a:ea typeface="Arial"/>
                <a:cs typeface="Arial"/>
                <a:sym typeface="Arial"/>
              </a:rPr>
              <a:t> </a:t>
            </a:r>
            <a:r>
              <a:rPr lang="en-GB" sz="1200" dirty="0" err="1">
                <a:latin typeface="Arial"/>
                <a:ea typeface="Arial"/>
                <a:cs typeface="Arial"/>
                <a:sym typeface="Arial"/>
              </a:rPr>
              <a:t>Cofrestredig</a:t>
            </a:r>
            <a:r>
              <a:rPr lang="en-GB" sz="1200" dirty="0">
                <a:latin typeface="Arial"/>
                <a:ea typeface="Arial"/>
                <a:cs typeface="Arial"/>
                <a:sym typeface="Arial"/>
              </a:rPr>
              <a:t> </a:t>
            </a:r>
            <a:r>
              <a:rPr lang="en-GB" sz="1200" dirty="0" err="1">
                <a:latin typeface="Arial"/>
                <a:ea typeface="Arial"/>
                <a:cs typeface="Arial"/>
                <a:sym typeface="Arial"/>
              </a:rPr>
              <a:t>Cymwys</a:t>
            </a:r>
            <a:r>
              <a:rPr lang="en-GB" sz="1200" dirty="0">
                <a:latin typeface="Arial"/>
                <a:ea typeface="Arial"/>
                <a:cs typeface="Arial"/>
                <a:sym typeface="Arial"/>
              </a:rPr>
              <a:t> (QRHS) </a:t>
            </a:r>
            <a:r>
              <a:rPr lang="en-GB" sz="1200" dirty="0" err="1">
                <a:latin typeface="Arial"/>
                <a:ea typeface="Arial"/>
                <a:cs typeface="Arial"/>
                <a:sym typeface="Arial"/>
              </a:rPr>
              <a:t>neu</a:t>
            </a:r>
            <a:r>
              <a:rPr lang="en-GB" sz="1200" dirty="0">
                <a:latin typeface="Arial"/>
                <a:ea typeface="Arial"/>
                <a:cs typeface="Arial"/>
                <a:sym typeface="Arial"/>
              </a:rPr>
              <a:t> </a:t>
            </a:r>
            <a:r>
              <a:rPr lang="en-GB" sz="1200" dirty="0" err="1">
                <a:latin typeface="Arial"/>
                <a:ea typeface="Arial"/>
                <a:cs typeface="Arial"/>
                <a:sym typeface="Arial"/>
              </a:rPr>
              <a:t>Swyddogion</a:t>
            </a:r>
            <a:r>
              <a:rPr lang="en-GB" sz="1200" dirty="0">
                <a:latin typeface="Arial"/>
                <a:ea typeface="Arial"/>
                <a:cs typeface="Arial"/>
                <a:sym typeface="Arial"/>
              </a:rPr>
              <a:t> </a:t>
            </a:r>
            <a:r>
              <a:rPr lang="en-GB" sz="1200" dirty="0" err="1">
                <a:latin typeface="Arial"/>
                <a:ea typeface="Arial"/>
                <a:cs typeface="Arial"/>
                <a:sym typeface="Arial"/>
              </a:rPr>
              <a:t>Adsefydlu</a:t>
            </a:r>
            <a:r>
              <a:rPr lang="en-GB" sz="1200" dirty="0">
                <a:latin typeface="Arial"/>
                <a:ea typeface="Arial"/>
                <a:cs typeface="Arial"/>
                <a:sym typeface="Arial"/>
              </a:rPr>
              <a:t>, Nam </a:t>
            </a:r>
            <a:r>
              <a:rPr lang="en-GB" sz="1200" dirty="0" err="1">
                <a:latin typeface="Arial"/>
                <a:ea typeface="Arial"/>
                <a:cs typeface="Arial"/>
                <a:sym typeface="Arial"/>
              </a:rPr>
              <a:t>ar</a:t>
            </a:r>
            <a:r>
              <a:rPr lang="en-GB" sz="1200" dirty="0">
                <a:latin typeface="Arial"/>
                <a:ea typeface="Arial"/>
                <a:cs typeface="Arial"/>
                <a:sym typeface="Arial"/>
              </a:rPr>
              <a:t> y </a:t>
            </a:r>
            <a:r>
              <a:rPr lang="en-GB" sz="1200" dirty="0" err="1">
                <a:latin typeface="Arial"/>
                <a:ea typeface="Arial"/>
                <a:cs typeface="Arial"/>
                <a:sym typeface="Arial"/>
              </a:rPr>
              <a:t>Golwg</a:t>
            </a:r>
            <a:r>
              <a:rPr lang="en-GB" sz="1200" dirty="0">
                <a:latin typeface="Arial"/>
                <a:ea typeface="Arial"/>
                <a:cs typeface="Arial"/>
                <a:sym typeface="Arial"/>
              </a:rPr>
              <a:t> (</a:t>
            </a:r>
            <a:r>
              <a:rPr lang="en-GB" sz="1200" dirty="0" err="1">
                <a:latin typeface="Arial"/>
                <a:ea typeface="Arial"/>
                <a:cs typeface="Arial"/>
                <a:sym typeface="Arial"/>
              </a:rPr>
              <a:t>RoVis</a:t>
            </a:r>
            <a:r>
              <a:rPr lang="en-GB" sz="1200" dirty="0">
                <a:latin typeface="Arial"/>
                <a:ea typeface="Arial"/>
                <a:cs typeface="Arial"/>
                <a:sym typeface="Arial"/>
              </a:rPr>
              <a:t>), </a:t>
            </a:r>
            <a:r>
              <a:rPr lang="en-GB" sz="1200" dirty="0" err="1">
                <a:latin typeface="Arial"/>
                <a:ea typeface="Arial"/>
                <a:cs typeface="Arial"/>
                <a:sym typeface="Arial"/>
              </a:rPr>
              <a:t>cynorthwywyr</a:t>
            </a:r>
            <a:r>
              <a:rPr lang="en-GB" sz="1200" dirty="0">
                <a:latin typeface="Arial"/>
                <a:ea typeface="Arial"/>
                <a:cs typeface="Arial"/>
                <a:sym typeface="Arial"/>
              </a:rPr>
              <a:t> </a:t>
            </a:r>
            <a:r>
              <a:rPr lang="en-GB" sz="1200" dirty="0" err="1">
                <a:latin typeface="Arial"/>
                <a:ea typeface="Arial"/>
                <a:cs typeface="Arial"/>
                <a:sym typeface="Arial"/>
              </a:rPr>
              <a:t>addysgu</a:t>
            </a:r>
            <a:r>
              <a:rPr lang="en-GB" sz="1200" dirty="0">
                <a:latin typeface="Arial"/>
                <a:ea typeface="Arial"/>
                <a:cs typeface="Arial"/>
                <a:sym typeface="Arial"/>
              </a:rPr>
              <a:t> </a:t>
            </a:r>
            <a:r>
              <a:rPr lang="en-GB" sz="1200" dirty="0" err="1">
                <a:latin typeface="Arial"/>
                <a:ea typeface="Arial"/>
                <a:cs typeface="Arial"/>
                <a:sym typeface="Arial"/>
              </a:rPr>
              <a:t>arbenigol</a:t>
            </a:r>
            <a:r>
              <a:rPr lang="en-GB" sz="1200" dirty="0">
                <a:latin typeface="Arial"/>
                <a:ea typeface="Arial"/>
                <a:cs typeface="Arial"/>
                <a:sym typeface="Arial"/>
              </a:rPr>
              <a:t>, </a:t>
            </a:r>
            <a:r>
              <a:rPr lang="en-GB" sz="1200" dirty="0" err="1">
                <a:latin typeface="Arial"/>
                <a:ea typeface="Arial"/>
                <a:cs typeface="Arial"/>
                <a:sym typeface="Arial"/>
              </a:rPr>
              <a:t>technegwyr</a:t>
            </a:r>
            <a:r>
              <a:rPr lang="en-GB" sz="1200" dirty="0">
                <a:latin typeface="Arial"/>
                <a:ea typeface="Arial"/>
                <a:cs typeface="Arial"/>
                <a:sym typeface="Arial"/>
              </a:rPr>
              <a:t> </a:t>
            </a:r>
            <a:r>
              <a:rPr lang="en-GB" sz="1200" dirty="0" err="1">
                <a:latin typeface="Arial"/>
                <a:ea typeface="Arial"/>
                <a:cs typeface="Arial"/>
                <a:sym typeface="Arial"/>
              </a:rPr>
              <a:t>adnoddau</a:t>
            </a:r>
            <a:r>
              <a:rPr lang="en-GB" sz="1200" dirty="0">
                <a:latin typeface="Arial"/>
                <a:ea typeface="Arial"/>
                <a:cs typeface="Arial"/>
                <a:sym typeface="Arial"/>
              </a:rPr>
              <a:t> (</a:t>
            </a:r>
            <a:r>
              <a:rPr lang="en-GB" sz="1200" dirty="0" err="1">
                <a:latin typeface="Arial"/>
                <a:ea typeface="Arial"/>
                <a:cs typeface="Arial"/>
                <a:sym typeface="Arial"/>
              </a:rPr>
              <a:t>neu</a:t>
            </a:r>
            <a:r>
              <a:rPr lang="en-GB" sz="1200" dirty="0">
                <a:latin typeface="Arial"/>
                <a:ea typeface="Arial"/>
                <a:cs typeface="Arial"/>
                <a:sym typeface="Arial"/>
              </a:rPr>
              <a:t> </a:t>
            </a:r>
            <a:r>
              <a:rPr lang="en-GB" sz="1200" dirty="0" err="1">
                <a:latin typeface="Arial"/>
                <a:ea typeface="Arial"/>
                <a:cs typeface="Arial"/>
                <a:sym typeface="Arial"/>
              </a:rPr>
              <a:t>ewch</a:t>
            </a:r>
            <a:r>
              <a:rPr lang="en-GB" sz="1200" dirty="0">
                <a:latin typeface="Arial"/>
                <a:ea typeface="Arial"/>
                <a:cs typeface="Arial"/>
                <a:sym typeface="Arial"/>
              </a:rPr>
              <a:t> </a:t>
            </a:r>
            <a:r>
              <a:rPr lang="en-GB" sz="1200" dirty="0" err="1">
                <a:latin typeface="Arial"/>
                <a:ea typeface="Arial"/>
                <a:cs typeface="Arial"/>
                <a:sym typeface="Arial"/>
              </a:rPr>
              <a:t>ati</a:t>
            </a:r>
            <a:r>
              <a:rPr lang="en-GB" sz="1200" baseline="0" dirty="0">
                <a:latin typeface="Arial"/>
                <a:ea typeface="Arial"/>
                <a:cs typeface="Arial"/>
                <a:sym typeface="Arial"/>
              </a:rPr>
              <a:t> </a:t>
            </a:r>
            <a:r>
              <a:rPr lang="en-GB" sz="1200" baseline="0" dirty="0" err="1">
                <a:latin typeface="Arial"/>
                <a:ea typeface="Arial"/>
                <a:cs typeface="Arial"/>
                <a:sym typeface="Arial"/>
              </a:rPr>
              <a:t>i</a:t>
            </a:r>
            <a:r>
              <a:rPr lang="en-GB" sz="1200" baseline="0" dirty="0">
                <a:latin typeface="Arial"/>
                <a:ea typeface="Arial"/>
                <a:cs typeface="Arial"/>
                <a:sym typeface="Arial"/>
              </a:rPr>
              <a:t> </a:t>
            </a:r>
            <a:r>
              <a:rPr lang="en-GB" sz="1200" baseline="0" dirty="0" err="1">
                <a:latin typeface="Arial"/>
                <a:ea typeface="Arial"/>
                <a:cs typeface="Arial"/>
                <a:sym typeface="Arial"/>
              </a:rPr>
              <a:t>deilwra’r</a:t>
            </a:r>
            <a:r>
              <a:rPr lang="en-GB" sz="1200" dirty="0">
                <a:latin typeface="Arial"/>
                <a:ea typeface="Arial"/>
                <a:cs typeface="Arial"/>
                <a:sym typeface="Arial"/>
              </a:rPr>
              <a:t> </a:t>
            </a:r>
            <a:r>
              <a:rPr lang="en-GB" sz="1200" dirty="0" err="1">
                <a:latin typeface="Arial"/>
                <a:ea typeface="Arial"/>
                <a:cs typeface="Arial"/>
                <a:sym typeface="Arial"/>
              </a:rPr>
              <a:t>rhestr</a:t>
            </a:r>
            <a:r>
              <a:rPr lang="en-GB" sz="1200" dirty="0">
                <a:latin typeface="Arial"/>
                <a:ea typeface="Arial"/>
                <a:cs typeface="Arial"/>
                <a:sym typeface="Arial"/>
              </a:rPr>
              <a:t> hon </a:t>
            </a:r>
            <a:r>
              <a:rPr lang="en-GB" sz="1200" dirty="0" err="1">
                <a:latin typeface="Arial"/>
                <a:ea typeface="Arial"/>
                <a:cs typeface="Arial"/>
                <a:sym typeface="Arial"/>
              </a:rPr>
              <a:t>i'ch</a:t>
            </a:r>
            <a:r>
              <a:rPr lang="en-GB" sz="1200" dirty="0">
                <a:latin typeface="Arial"/>
                <a:ea typeface="Arial"/>
                <a:cs typeface="Arial"/>
                <a:sym typeface="Arial"/>
              </a:rPr>
              <a:t> </a:t>
            </a:r>
            <a:r>
              <a:rPr lang="en-GB" sz="1200" dirty="0" err="1">
                <a:latin typeface="Arial"/>
                <a:ea typeface="Arial"/>
                <a:cs typeface="Arial"/>
                <a:sym typeface="Arial"/>
              </a:rPr>
              <a:t>darpariaeth</a:t>
            </a:r>
            <a:r>
              <a:rPr lang="en-GB" sz="1200" dirty="0">
                <a:latin typeface="Arial"/>
                <a:ea typeface="Arial"/>
                <a:cs typeface="Arial"/>
                <a:sym typeface="Arial"/>
              </a:rPr>
              <a:t>).</a:t>
            </a:r>
          </a:p>
          <a:p>
            <a:pPr marL="285750" indent="-285750">
              <a:buSzPts val="1400"/>
              <a:buFont typeface="Arial" panose="020B0604020202020204" pitchFamily="34" charset="0"/>
              <a:buChar char="•"/>
            </a:pP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hamcan</a:t>
            </a:r>
            <a:r>
              <a:rPr lang="en-GB" sz="1200" dirty="0">
                <a:latin typeface="Arial"/>
                <a:ea typeface="Arial"/>
                <a:cs typeface="Arial"/>
                <a:sym typeface="Arial"/>
              </a:rPr>
              <a:t> </a:t>
            </a:r>
            <a:r>
              <a:rPr lang="en-GB" sz="1200" dirty="0" err="1">
                <a:latin typeface="Arial"/>
                <a:ea typeface="Arial"/>
                <a:cs typeface="Arial"/>
                <a:sym typeface="Arial"/>
              </a:rPr>
              <a:t>yw</a:t>
            </a:r>
            <a:r>
              <a:rPr lang="en-GB" sz="1200" dirty="0">
                <a:latin typeface="Arial"/>
                <a:ea typeface="Arial"/>
                <a:cs typeface="Arial"/>
                <a:sym typeface="Arial"/>
              </a:rPr>
              <a:t> </a:t>
            </a:r>
            <a:r>
              <a:rPr lang="en-GB" sz="1200" dirty="0" err="1">
                <a:latin typeface="Arial"/>
                <a:ea typeface="Arial"/>
                <a:cs typeface="Arial"/>
                <a:sym typeface="Arial"/>
              </a:rPr>
              <a:t>sicrhau</a:t>
            </a:r>
            <a:r>
              <a:rPr lang="en-GB" sz="1200" dirty="0">
                <a:latin typeface="Arial"/>
                <a:ea typeface="Arial"/>
                <a:cs typeface="Arial"/>
                <a:sym typeface="Arial"/>
              </a:rPr>
              <a:t> </a:t>
            </a:r>
            <a:r>
              <a:rPr lang="en-GB" sz="1200" dirty="0" err="1">
                <a:latin typeface="Arial"/>
                <a:ea typeface="Arial"/>
                <a:cs typeface="Arial"/>
                <a:sym typeface="Arial"/>
              </a:rPr>
              <a:t>arfer</a:t>
            </a:r>
            <a:r>
              <a:rPr lang="en-GB" sz="1200" dirty="0">
                <a:latin typeface="Arial"/>
                <a:ea typeface="Arial"/>
                <a:cs typeface="Arial"/>
                <a:sym typeface="Arial"/>
              </a:rPr>
              <a:t> </a:t>
            </a:r>
            <a:r>
              <a:rPr lang="en-GB" sz="1200" dirty="0" err="1">
                <a:latin typeface="Arial"/>
                <a:ea typeface="Arial"/>
                <a:cs typeface="Arial"/>
                <a:sym typeface="Arial"/>
              </a:rPr>
              <a:t>cynhwysol</a:t>
            </a:r>
            <a:r>
              <a:rPr lang="en-GB" sz="1200" dirty="0">
                <a:latin typeface="Arial"/>
                <a:ea typeface="Arial"/>
                <a:cs typeface="Arial"/>
                <a:sym typeface="Arial"/>
              </a:rPr>
              <a:t> (</a:t>
            </a:r>
            <a:r>
              <a:rPr lang="en-GB" sz="1200" dirty="0" err="1">
                <a:latin typeface="Arial"/>
                <a:ea typeface="Arial"/>
                <a:cs typeface="Arial"/>
                <a:sym typeface="Arial"/>
              </a:rPr>
              <a:t>drwy</a:t>
            </a:r>
            <a:r>
              <a:rPr lang="en-GB" sz="1200" dirty="0">
                <a:latin typeface="Arial"/>
                <a:ea typeface="Arial"/>
                <a:cs typeface="Arial"/>
                <a:sym typeface="Arial"/>
              </a:rPr>
              <a:t> </a:t>
            </a:r>
            <a:r>
              <a:rPr lang="en-GB" sz="1200" dirty="0" err="1">
                <a:latin typeface="Arial"/>
                <a:ea typeface="Arial"/>
                <a:cs typeface="Arial"/>
                <a:sym typeface="Arial"/>
              </a:rPr>
              <a:t>hyrwyddo</a:t>
            </a:r>
            <a:r>
              <a:rPr lang="en-GB" sz="1200" dirty="0">
                <a:latin typeface="Arial"/>
                <a:ea typeface="Arial"/>
                <a:cs typeface="Arial"/>
                <a:sym typeface="Arial"/>
              </a:rPr>
              <a:t> </a:t>
            </a:r>
            <a:r>
              <a:rPr lang="en-GB" sz="1200" dirty="0" err="1">
                <a:latin typeface="Arial"/>
                <a:ea typeface="Arial"/>
                <a:cs typeface="Arial"/>
                <a:sym typeface="Arial"/>
              </a:rPr>
              <a:t>dulliau</a:t>
            </a:r>
            <a:r>
              <a:rPr lang="en-GB" sz="1200" dirty="0">
                <a:latin typeface="Arial"/>
                <a:ea typeface="Arial"/>
                <a:cs typeface="Arial"/>
                <a:sym typeface="Arial"/>
              </a:rPr>
              <a:t> ‘</a:t>
            </a:r>
            <a:r>
              <a:rPr lang="en-GB" sz="1200" dirty="0" err="1">
                <a:latin typeface="Arial"/>
                <a:ea typeface="Arial"/>
                <a:cs typeface="Arial"/>
                <a:sym typeface="Arial"/>
              </a:rPr>
              <a:t>mynediad</a:t>
            </a:r>
            <a:r>
              <a:rPr lang="en-GB" sz="1200" dirty="0">
                <a:latin typeface="Arial"/>
                <a:ea typeface="Arial"/>
                <a:cs typeface="Arial"/>
                <a:sym typeface="Arial"/>
              </a:rPr>
              <a:t> at </a:t>
            </a:r>
            <a:r>
              <a:rPr lang="en-GB" sz="1200" dirty="0" err="1">
                <a:latin typeface="Arial"/>
                <a:ea typeface="Arial"/>
                <a:cs typeface="Arial"/>
                <a:sym typeface="Arial"/>
              </a:rPr>
              <a:t>ddysgu</a:t>
            </a:r>
            <a:r>
              <a:rPr lang="en-GB" sz="1200" dirty="0">
                <a:latin typeface="Arial"/>
                <a:ea typeface="Arial"/>
                <a:cs typeface="Arial"/>
                <a:sym typeface="Arial"/>
              </a:rPr>
              <a:t>’), </a:t>
            </a:r>
            <a:r>
              <a:rPr lang="en-GB" sz="1200" dirty="0" err="1">
                <a:latin typeface="Arial"/>
                <a:ea typeface="Arial"/>
                <a:cs typeface="Arial"/>
                <a:sym typeface="Arial"/>
              </a:rPr>
              <a:t>tra</a:t>
            </a:r>
            <a:r>
              <a:rPr lang="en-GB" sz="1200" dirty="0">
                <a:latin typeface="Arial"/>
                <a:ea typeface="Arial"/>
                <a:cs typeface="Arial"/>
                <a:sym typeface="Arial"/>
              </a:rPr>
              <a:t> </a:t>
            </a:r>
            <a:r>
              <a:rPr lang="en-GB" sz="1200" dirty="0" err="1">
                <a:latin typeface="Arial"/>
                <a:ea typeface="Arial"/>
                <a:cs typeface="Arial"/>
                <a:sym typeface="Arial"/>
              </a:rPr>
              <a:t>hefyd</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sicrhau</a:t>
            </a:r>
            <a:r>
              <a:rPr lang="en-GB" sz="1200" dirty="0">
                <a:latin typeface="Arial"/>
                <a:ea typeface="Arial"/>
                <a:cs typeface="Arial"/>
                <a:sym typeface="Arial"/>
              </a:rPr>
              <a:t> bod </a:t>
            </a:r>
            <a:r>
              <a:rPr lang="en-GB" sz="1200" dirty="0" err="1">
                <a:latin typeface="Arial"/>
                <a:ea typeface="Arial"/>
                <a:cs typeface="Arial"/>
                <a:sym typeface="Arial"/>
              </a:rPr>
              <a:t>unigolion</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y </a:t>
            </a:r>
            <a:r>
              <a:rPr lang="en-GB" sz="1200" dirty="0" err="1">
                <a:latin typeface="Arial"/>
                <a:ea typeface="Arial"/>
                <a:cs typeface="Arial"/>
                <a:sym typeface="Arial"/>
              </a:rPr>
              <a:t>sgiliau</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cyfleoedd</a:t>
            </a:r>
            <a:r>
              <a:rPr lang="en-GB" sz="1200" dirty="0">
                <a:latin typeface="Arial"/>
                <a:ea typeface="Arial"/>
                <a:cs typeface="Arial"/>
                <a:sym typeface="Arial"/>
              </a:rPr>
              <a:t> </a:t>
            </a:r>
            <a:r>
              <a:rPr lang="en-GB" sz="1200" dirty="0" err="1">
                <a:latin typeface="Arial"/>
                <a:ea typeface="Arial"/>
                <a:cs typeface="Arial"/>
                <a:sym typeface="Arial"/>
              </a:rPr>
              <a:t>angenrheidiol</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ddod</a:t>
            </a:r>
            <a:r>
              <a:rPr lang="en-GB" sz="1200" dirty="0">
                <a:latin typeface="Arial"/>
                <a:ea typeface="Arial"/>
                <a:cs typeface="Arial"/>
                <a:sym typeface="Arial"/>
              </a:rPr>
              <a:t> </a:t>
            </a:r>
            <a:r>
              <a:rPr lang="en-GB" sz="1200" dirty="0" err="1">
                <a:latin typeface="Arial"/>
                <a:ea typeface="Arial"/>
                <a:cs typeface="Arial"/>
                <a:sym typeface="Arial"/>
              </a:rPr>
              <a:t>mor</a:t>
            </a:r>
            <a:r>
              <a:rPr lang="en-GB" sz="1200" dirty="0">
                <a:latin typeface="Arial"/>
                <a:ea typeface="Arial"/>
                <a:cs typeface="Arial"/>
                <a:sym typeface="Arial"/>
              </a:rPr>
              <a:t> </a:t>
            </a:r>
            <a:r>
              <a:rPr lang="en-GB" sz="1200" dirty="0" err="1">
                <a:latin typeface="Arial"/>
                <a:ea typeface="Arial"/>
                <a:cs typeface="Arial"/>
                <a:sym typeface="Arial"/>
              </a:rPr>
              <a:t>annibynnol</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phosibl</a:t>
            </a:r>
            <a:r>
              <a:rPr lang="en-GB" sz="1200" dirty="0">
                <a:latin typeface="Arial"/>
                <a:ea typeface="Arial"/>
                <a:cs typeface="Arial"/>
                <a:sym typeface="Arial"/>
              </a:rPr>
              <a:t> (</a:t>
            </a:r>
            <a:r>
              <a:rPr lang="en-GB" sz="1200" dirty="0" err="1">
                <a:latin typeface="Arial"/>
                <a:ea typeface="Arial"/>
                <a:cs typeface="Arial"/>
                <a:sym typeface="Arial"/>
              </a:rPr>
              <a:t>drwy</a:t>
            </a:r>
            <a:r>
              <a:rPr lang="en-GB" sz="1200" dirty="0">
                <a:latin typeface="Arial"/>
                <a:ea typeface="Arial"/>
                <a:cs typeface="Arial"/>
                <a:sym typeface="Arial"/>
              </a:rPr>
              <a:t> </a:t>
            </a:r>
            <a:r>
              <a:rPr lang="en-GB" sz="1200" dirty="0" err="1">
                <a:latin typeface="Arial"/>
                <a:ea typeface="Arial"/>
                <a:cs typeface="Arial"/>
                <a:sym typeface="Arial"/>
              </a:rPr>
              <a:t>ddulliau</a:t>
            </a:r>
            <a:r>
              <a:rPr lang="en-GB" sz="1200" dirty="0">
                <a:latin typeface="Arial"/>
                <a:ea typeface="Arial"/>
                <a:cs typeface="Arial"/>
                <a:sym typeface="Arial"/>
              </a:rPr>
              <a:t> ‘</a:t>
            </a:r>
            <a:r>
              <a:rPr lang="en-GB" sz="1200" dirty="0" err="1">
                <a:latin typeface="Arial"/>
                <a:ea typeface="Arial"/>
                <a:cs typeface="Arial"/>
                <a:sym typeface="Arial"/>
              </a:rPr>
              <a:t>dysgu</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mynediad</a:t>
            </a:r>
            <a:r>
              <a:rPr lang="en-GB" sz="1200" dirty="0">
                <a:latin typeface="Arial"/>
                <a:ea typeface="Arial"/>
                <a:cs typeface="Arial"/>
                <a:sym typeface="Arial"/>
              </a:rPr>
              <a:t>’ </a:t>
            </a:r>
            <a:r>
              <a:rPr lang="en-GB" sz="1200" dirty="0" err="1">
                <a:latin typeface="Arial"/>
                <a:ea typeface="Arial"/>
                <a:cs typeface="Arial"/>
                <a:sym typeface="Arial"/>
              </a:rPr>
              <a:t>wedi’u</a:t>
            </a:r>
            <a:r>
              <a:rPr lang="en-GB" sz="1200" dirty="0">
                <a:latin typeface="Arial"/>
                <a:ea typeface="Arial"/>
                <a:cs typeface="Arial"/>
                <a:sym typeface="Arial"/>
              </a:rPr>
              <a:t> </a:t>
            </a:r>
            <a:r>
              <a:rPr lang="en-GB" sz="1200" dirty="0" err="1">
                <a:latin typeface="Arial"/>
                <a:ea typeface="Arial"/>
                <a:cs typeface="Arial"/>
                <a:sym typeface="Arial"/>
              </a:rPr>
              <a:t>targedu</a:t>
            </a:r>
            <a:r>
              <a:rPr lang="en-GB" sz="1200" dirty="0">
                <a:latin typeface="Arial"/>
                <a:ea typeface="Arial"/>
                <a:cs typeface="Arial"/>
                <a:sym typeface="Arial"/>
              </a:rPr>
              <a:t> </a:t>
            </a:r>
            <a:r>
              <a:rPr lang="en-GB" sz="1200" dirty="0" err="1">
                <a:latin typeface="Arial"/>
                <a:ea typeface="Arial"/>
                <a:cs typeface="Arial"/>
                <a:sym typeface="Arial"/>
              </a:rPr>
              <a:t>h.y</a:t>
            </a:r>
            <a:r>
              <a:rPr lang="en-GB" sz="1200" dirty="0">
                <a:latin typeface="Arial"/>
                <a:ea typeface="Arial"/>
                <a:cs typeface="Arial"/>
                <a:sym typeface="Arial"/>
              </a:rPr>
              <a:t>. </a:t>
            </a:r>
            <a:r>
              <a:rPr lang="en-GB" sz="1200" dirty="0" err="1">
                <a:latin typeface="Arial"/>
                <a:ea typeface="Arial"/>
                <a:cs typeface="Arial"/>
                <a:sym typeface="Arial"/>
              </a:rPr>
              <a:t>cyflwyno</a:t>
            </a:r>
            <a:r>
              <a:rPr lang="en-GB" sz="1200" dirty="0">
                <a:latin typeface="Arial"/>
                <a:ea typeface="Arial"/>
                <a:cs typeface="Arial"/>
                <a:sym typeface="Arial"/>
              </a:rPr>
              <a:t> </a:t>
            </a:r>
            <a:r>
              <a:rPr lang="en-GB" sz="1200" dirty="0" err="1">
                <a:latin typeface="Arial"/>
                <a:ea typeface="Arial"/>
                <a:cs typeface="Arial"/>
                <a:sym typeface="Arial"/>
              </a:rPr>
              <a:t>addysgu</a:t>
            </a:r>
            <a:r>
              <a:rPr lang="en-GB" sz="1200" dirty="0">
                <a:latin typeface="Arial"/>
                <a:ea typeface="Arial"/>
                <a:cs typeface="Arial"/>
                <a:sym typeface="Arial"/>
              </a:rPr>
              <a:t> </a:t>
            </a:r>
            <a:r>
              <a:rPr lang="en-GB" sz="1200" dirty="0" err="1">
                <a:latin typeface="Arial"/>
                <a:ea typeface="Arial"/>
                <a:cs typeface="Arial"/>
                <a:sym typeface="Arial"/>
              </a:rPr>
              <a:t>mewn</a:t>
            </a:r>
            <a:r>
              <a:rPr lang="en-GB" sz="1200" dirty="0">
                <a:latin typeface="Arial"/>
                <a:ea typeface="Arial"/>
                <a:cs typeface="Arial"/>
                <a:sym typeface="Arial"/>
              </a:rPr>
              <a:t> </a:t>
            </a:r>
            <a:r>
              <a:rPr lang="en-GB" sz="1200" dirty="0" err="1">
                <a:latin typeface="Arial"/>
                <a:ea typeface="Arial"/>
                <a:cs typeface="Arial"/>
                <a:sym typeface="Arial"/>
              </a:rPr>
              <a:t>rhai</a:t>
            </a:r>
            <a:r>
              <a:rPr lang="en-GB" sz="1200" dirty="0">
                <a:latin typeface="Arial"/>
                <a:ea typeface="Arial"/>
                <a:cs typeface="Arial"/>
                <a:sym typeface="Arial"/>
              </a:rPr>
              <a:t> </a:t>
            </a:r>
            <a:r>
              <a:rPr lang="en-GB" sz="1200" dirty="0" err="1">
                <a:latin typeface="Arial"/>
                <a:ea typeface="Arial"/>
                <a:cs typeface="Arial"/>
                <a:sym typeface="Arial"/>
              </a:rPr>
              <a:t>neu</a:t>
            </a:r>
            <a:r>
              <a:rPr lang="en-GB" sz="1200" dirty="0">
                <a:latin typeface="Arial"/>
                <a:ea typeface="Arial"/>
                <a:cs typeface="Arial"/>
                <a:sym typeface="Arial"/>
              </a:rPr>
              <a:t> bob un o </a:t>
            </a:r>
            <a:r>
              <a:rPr lang="en-GB" sz="1200" dirty="0" err="1">
                <a:latin typeface="Arial"/>
                <a:ea typeface="Arial"/>
                <a:cs typeface="Arial"/>
                <a:sym typeface="Arial"/>
              </a:rPr>
              <a:t>feysydd</a:t>
            </a:r>
            <a:r>
              <a:rPr lang="en-GB" sz="1200" dirty="0">
                <a:latin typeface="Arial"/>
                <a:ea typeface="Arial"/>
                <a:cs typeface="Arial"/>
                <a:sym typeface="Arial"/>
              </a:rPr>
              <a:t> 2 </a:t>
            </a:r>
            <a:r>
              <a:rPr lang="en-GB" sz="1200" dirty="0" err="1">
                <a:latin typeface="Arial"/>
                <a:ea typeface="Arial"/>
                <a:cs typeface="Arial"/>
                <a:sym typeface="Arial"/>
              </a:rPr>
              <a:t>i</a:t>
            </a:r>
            <a:r>
              <a:rPr lang="en-GB" sz="1200" dirty="0">
                <a:latin typeface="Arial"/>
                <a:ea typeface="Arial"/>
                <a:cs typeface="Arial"/>
                <a:sym typeface="Arial"/>
              </a:rPr>
              <a:t> 11 y </a:t>
            </a:r>
            <a:r>
              <a:rPr lang="en-GB" sz="1200" dirty="0" err="1">
                <a:latin typeface="Arial"/>
                <a:ea typeface="Arial"/>
                <a:cs typeface="Arial"/>
                <a:sym typeface="Arial"/>
              </a:rPr>
              <a:t>fframwaith</a:t>
            </a:r>
            <a:r>
              <a:rPr lang="en-GB" sz="1200" dirty="0">
                <a:latin typeface="Arial"/>
                <a:ea typeface="Arial"/>
                <a:cs typeface="Arial"/>
                <a:sym typeface="Arial"/>
              </a:rPr>
              <a:t>).</a:t>
            </a:r>
          </a:p>
          <a:p>
            <a:pPr marL="285750" indent="-285750">
              <a:buSzPts val="1400"/>
              <a:buFont typeface="Arial" panose="020B0604020202020204" pitchFamily="34" charset="0"/>
              <a:buChar char="•"/>
            </a:pPr>
            <a:r>
              <a:rPr lang="en-GB" sz="1200" dirty="0">
                <a:latin typeface="Arial"/>
                <a:ea typeface="Arial"/>
                <a:cs typeface="Arial"/>
                <a:sym typeface="Arial"/>
              </a:rPr>
              <a:t>(</a:t>
            </a:r>
            <a:r>
              <a:rPr lang="en-GB" sz="1200" dirty="0" err="1">
                <a:latin typeface="Arial"/>
                <a:ea typeface="Arial"/>
                <a:cs typeface="Arial"/>
                <a:sym typeface="Arial"/>
              </a:rPr>
              <a:t>Fel</a:t>
            </a:r>
            <a:r>
              <a:rPr lang="en-GB" sz="1200" dirty="0">
                <a:latin typeface="Arial"/>
                <a:ea typeface="Arial"/>
                <a:cs typeface="Arial"/>
                <a:sym typeface="Arial"/>
              </a:rPr>
              <a:t>) </a:t>
            </a:r>
            <a:r>
              <a:rPr lang="en-GB" sz="1200" dirty="0" err="1">
                <a:latin typeface="Arial"/>
                <a:ea typeface="Arial"/>
                <a:cs typeface="Arial"/>
                <a:sym typeface="Arial"/>
              </a:rPr>
              <a:t>arbenigwyr</a:t>
            </a:r>
            <a:r>
              <a:rPr lang="en-GB" sz="1200" dirty="0">
                <a:latin typeface="Arial"/>
                <a:ea typeface="Arial"/>
                <a:cs typeface="Arial"/>
                <a:sym typeface="Arial"/>
              </a:rPr>
              <a:t> </a:t>
            </a:r>
            <a:r>
              <a:rPr lang="en-GB" sz="1200" dirty="0" err="1">
                <a:latin typeface="Arial"/>
                <a:ea typeface="Arial"/>
                <a:cs typeface="Arial"/>
                <a:sym typeface="Arial"/>
              </a:rPr>
              <a:t>mae</a:t>
            </a:r>
            <a:r>
              <a:rPr lang="en-GB" sz="1200" dirty="0">
                <a:latin typeface="Arial"/>
                <a:ea typeface="Arial"/>
                <a:cs typeface="Arial"/>
                <a:sym typeface="Arial"/>
              </a:rPr>
              <a:t> </a:t>
            </a:r>
            <a:r>
              <a:rPr lang="en-GB" sz="1200" dirty="0" err="1">
                <a:latin typeface="Arial"/>
                <a:ea typeface="Arial"/>
                <a:cs typeface="Arial"/>
                <a:sym typeface="Arial"/>
              </a:rPr>
              <a:t>gennym</a:t>
            </a:r>
            <a:r>
              <a:rPr lang="en-GB" sz="1200" dirty="0">
                <a:latin typeface="Arial"/>
                <a:ea typeface="Arial"/>
                <a:cs typeface="Arial"/>
                <a:sym typeface="Arial"/>
              </a:rPr>
              <a:t> </a:t>
            </a:r>
            <a:r>
              <a:rPr lang="en-GB" sz="1200" dirty="0" err="1">
                <a:latin typeface="Arial"/>
                <a:ea typeface="Arial"/>
                <a:cs typeface="Arial"/>
                <a:sym typeface="Arial"/>
              </a:rPr>
              <a:t>drosolwg</a:t>
            </a:r>
            <a:r>
              <a:rPr lang="en-GB" sz="1200" dirty="0">
                <a:latin typeface="Arial"/>
                <a:ea typeface="Arial"/>
                <a:cs typeface="Arial"/>
                <a:sym typeface="Arial"/>
              </a:rPr>
              <a:t> </a:t>
            </a:r>
            <a:r>
              <a:rPr lang="en-GB" sz="1200" dirty="0" err="1">
                <a:latin typeface="Arial"/>
                <a:ea typeface="Arial"/>
                <a:cs typeface="Arial"/>
                <a:sym typeface="Arial"/>
              </a:rPr>
              <a:t>pwysig</a:t>
            </a:r>
            <a:r>
              <a:rPr lang="en-GB" sz="1200" dirty="0">
                <a:latin typeface="Arial"/>
                <a:ea typeface="Arial"/>
                <a:cs typeface="Arial"/>
                <a:sym typeface="Arial"/>
              </a:rPr>
              <a:t> </a:t>
            </a:r>
            <a:r>
              <a:rPr lang="en-GB" sz="1200" dirty="0" err="1">
                <a:latin typeface="Arial"/>
                <a:ea typeface="Arial"/>
                <a:cs typeface="Arial"/>
                <a:sym typeface="Arial"/>
              </a:rPr>
              <a:t>o'r</a:t>
            </a:r>
            <a:r>
              <a:rPr lang="en-GB" sz="1200" dirty="0">
                <a:latin typeface="Arial"/>
                <a:ea typeface="Arial"/>
                <a:cs typeface="Arial"/>
                <a:sym typeface="Arial"/>
              </a:rPr>
              <a:t> </a:t>
            </a:r>
            <a:r>
              <a:rPr lang="en-GB" sz="1200" dirty="0" err="1">
                <a:latin typeface="Arial"/>
                <a:ea typeface="Arial"/>
                <a:cs typeface="Arial"/>
                <a:sym typeface="Arial"/>
              </a:rPr>
              <a:t>effaith</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ddatblygiad</a:t>
            </a:r>
            <a:r>
              <a:rPr lang="en-GB" sz="1200" dirty="0">
                <a:latin typeface="Arial"/>
                <a:ea typeface="Arial"/>
                <a:cs typeface="Arial"/>
                <a:sym typeface="Arial"/>
              </a:rPr>
              <a:t> a </a:t>
            </a:r>
            <a:r>
              <a:rPr lang="en-GB" sz="1200" dirty="0" err="1">
                <a:latin typeface="Arial"/>
                <a:ea typeface="Arial"/>
                <a:cs typeface="Arial"/>
                <a:sym typeface="Arial"/>
              </a:rPr>
              <a:t>dysgu</a:t>
            </a:r>
            <a:r>
              <a:rPr lang="en-GB" sz="1200" dirty="0">
                <a:latin typeface="Arial"/>
                <a:ea typeface="Arial"/>
                <a:cs typeface="Arial"/>
                <a:sym typeface="Arial"/>
              </a:rPr>
              <a:t> plant a </a:t>
            </a:r>
            <a:r>
              <a:rPr lang="en-GB" sz="1200" dirty="0" err="1">
                <a:latin typeface="Arial"/>
                <a:ea typeface="Arial"/>
                <a:cs typeface="Arial"/>
                <a:sym typeface="Arial"/>
              </a:rPr>
              <a:t>phobl</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 </a:t>
            </a:r>
            <a:r>
              <a:rPr lang="en-GB" sz="1200" dirty="0" err="1">
                <a:latin typeface="Arial"/>
                <a:ea typeface="Arial"/>
                <a:cs typeface="Arial"/>
                <a:sym typeface="Arial"/>
              </a:rPr>
              <a:t>sydd</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nam</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y </a:t>
            </a:r>
            <a:r>
              <a:rPr lang="en-GB" sz="1200" dirty="0" err="1">
                <a:latin typeface="Arial"/>
                <a:ea typeface="Arial"/>
                <a:cs typeface="Arial"/>
                <a:sym typeface="Arial"/>
              </a:rPr>
              <a:t>golwg</a:t>
            </a:r>
            <a:r>
              <a:rPr lang="en-GB" sz="1200" dirty="0">
                <a:latin typeface="Arial"/>
                <a:ea typeface="Arial"/>
                <a:cs typeface="Arial"/>
                <a:sym typeface="Arial"/>
              </a:rPr>
              <a:t>. (</a:t>
            </a:r>
            <a:r>
              <a:rPr lang="en-GB" sz="1200" dirty="0" err="1">
                <a:latin typeface="Arial"/>
                <a:ea typeface="Arial"/>
                <a:cs typeface="Arial"/>
                <a:sym typeface="Arial"/>
              </a:rPr>
              <a:t>Rydym</a:t>
            </a:r>
            <a:r>
              <a:rPr lang="en-GB" sz="1200" dirty="0">
                <a:latin typeface="Arial"/>
                <a:ea typeface="Arial"/>
                <a:cs typeface="Arial"/>
                <a:sym typeface="Arial"/>
              </a:rPr>
              <a:t> </a:t>
            </a:r>
            <a:r>
              <a:rPr lang="en-GB" sz="1200" dirty="0" err="1">
                <a:latin typeface="Arial"/>
                <a:ea typeface="Arial"/>
                <a:cs typeface="Arial"/>
                <a:sym typeface="Arial"/>
              </a:rPr>
              <a:t>ni</a:t>
            </a:r>
            <a:r>
              <a:rPr lang="en-GB" sz="1200" dirty="0">
                <a:latin typeface="Arial"/>
                <a:ea typeface="Arial"/>
                <a:cs typeface="Arial"/>
                <a:sym typeface="Arial"/>
              </a:rPr>
              <a:t>)/</a:t>
            </a:r>
            <a:r>
              <a:rPr lang="en-GB" sz="1200" dirty="0" err="1">
                <a:latin typeface="Arial"/>
                <a:ea typeface="Arial"/>
                <a:cs typeface="Arial"/>
                <a:sym typeface="Arial"/>
              </a:rPr>
              <a:t>maen</a:t>
            </a:r>
            <a:r>
              <a:rPr lang="en-GB" sz="1200" dirty="0">
                <a:latin typeface="Arial"/>
                <a:ea typeface="Arial"/>
                <a:cs typeface="Arial"/>
                <a:sym typeface="Arial"/>
              </a:rPr>
              <a:t> </a:t>
            </a:r>
            <a:r>
              <a:rPr lang="en-GB" sz="1200" dirty="0" err="1">
                <a:latin typeface="Arial"/>
                <a:ea typeface="Arial"/>
                <a:cs typeface="Arial"/>
                <a:sym typeface="Arial"/>
              </a:rPr>
              <a:t>nhw'n</a:t>
            </a:r>
            <a:r>
              <a:rPr lang="en-GB" sz="1200" dirty="0">
                <a:latin typeface="Arial"/>
                <a:ea typeface="Arial"/>
                <a:cs typeface="Arial"/>
                <a:sym typeface="Arial"/>
              </a:rPr>
              <a:t> </a:t>
            </a:r>
            <a:r>
              <a:rPr lang="en-GB" sz="1200" dirty="0" err="1">
                <a:latin typeface="Arial"/>
                <a:ea typeface="Arial"/>
                <a:cs typeface="Arial"/>
                <a:sym typeface="Arial"/>
              </a:rPr>
              <a:t>cefnogi</a:t>
            </a:r>
            <a:r>
              <a:rPr lang="en-GB" sz="1200" dirty="0">
                <a:latin typeface="Arial"/>
                <a:ea typeface="Arial"/>
                <a:cs typeface="Arial"/>
                <a:sym typeface="Arial"/>
              </a:rPr>
              <a:t> </a:t>
            </a:r>
            <a:r>
              <a:rPr lang="en-GB" sz="1200" dirty="0" err="1">
                <a:latin typeface="Arial"/>
                <a:ea typeface="Arial"/>
                <a:cs typeface="Arial"/>
                <a:sym typeface="Arial"/>
              </a:rPr>
              <a:t>pawb</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ymwneud</a:t>
            </a:r>
            <a:r>
              <a:rPr lang="en-GB" sz="1200" dirty="0">
                <a:latin typeface="Arial"/>
                <a:ea typeface="Arial"/>
                <a:cs typeface="Arial"/>
                <a:sym typeface="Arial"/>
              </a:rPr>
              <a:t> </a:t>
            </a:r>
            <a:r>
              <a:rPr lang="en-GB" sz="1200" dirty="0" err="1">
                <a:latin typeface="Arial"/>
                <a:ea typeface="Arial"/>
                <a:cs typeface="Arial"/>
                <a:sym typeface="Arial"/>
              </a:rPr>
              <a:t>â'u</a:t>
            </a:r>
            <a:r>
              <a:rPr lang="en-GB" sz="1200" dirty="0">
                <a:latin typeface="Arial"/>
                <a:ea typeface="Arial"/>
                <a:cs typeface="Arial"/>
                <a:sym typeface="Arial"/>
              </a:rPr>
              <a:t> </a:t>
            </a:r>
            <a:r>
              <a:rPr lang="en-GB" sz="1200" dirty="0" err="1">
                <a:latin typeface="Arial"/>
                <a:ea typeface="Arial"/>
                <a:cs typeface="Arial"/>
                <a:sym typeface="Arial"/>
              </a:rPr>
              <a:t>haddysg</a:t>
            </a:r>
            <a:r>
              <a:rPr lang="en-GB" sz="1200" dirty="0">
                <a:latin typeface="Arial"/>
                <a:ea typeface="Arial"/>
                <a:cs typeface="Arial"/>
                <a:sym typeface="Arial"/>
              </a:rPr>
              <a:t>. (</a:t>
            </a:r>
            <a:r>
              <a:rPr lang="en-GB" sz="1200" dirty="0" err="1">
                <a:latin typeface="Arial"/>
                <a:ea typeface="Arial"/>
                <a:cs typeface="Arial"/>
                <a:sym typeface="Arial"/>
              </a:rPr>
              <a:t>Byddwn</a:t>
            </a:r>
            <a:r>
              <a:rPr lang="en-GB" sz="1200" dirty="0">
                <a:latin typeface="Arial"/>
                <a:ea typeface="Arial"/>
                <a:cs typeface="Arial"/>
                <a:sym typeface="Arial"/>
              </a:rPr>
              <a:t> </a:t>
            </a:r>
            <a:r>
              <a:rPr lang="en-GB" sz="1200" dirty="0" err="1">
                <a:latin typeface="Arial"/>
                <a:ea typeface="Arial"/>
                <a:cs typeface="Arial"/>
                <a:sym typeface="Arial"/>
              </a:rPr>
              <a:t>ni</a:t>
            </a:r>
            <a:r>
              <a:rPr lang="en-GB" sz="1200" dirty="0">
                <a:latin typeface="Arial"/>
                <a:ea typeface="Arial"/>
                <a:cs typeface="Arial"/>
                <a:sym typeface="Arial"/>
              </a:rPr>
              <a:t>)/</a:t>
            </a:r>
            <a:r>
              <a:rPr lang="en-GB" sz="1200" dirty="0" err="1">
                <a:latin typeface="Arial"/>
                <a:ea typeface="Arial"/>
                <a:cs typeface="Arial"/>
                <a:sym typeface="Arial"/>
              </a:rPr>
              <a:t>byddant</a:t>
            </a:r>
            <a:r>
              <a:rPr lang="en-GB" sz="1200" dirty="0">
                <a:latin typeface="Arial"/>
                <a:ea typeface="Arial"/>
                <a:cs typeface="Arial"/>
                <a:sym typeface="Arial"/>
              </a:rPr>
              <a:t> </a:t>
            </a:r>
            <a:r>
              <a:rPr lang="en-GB" sz="1200" dirty="0" err="1">
                <a:latin typeface="Arial"/>
                <a:ea typeface="Arial"/>
                <a:cs typeface="Arial"/>
                <a:sym typeface="Arial"/>
              </a:rPr>
              <a:t>hefyd</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ymwneud</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uniongyrchol</a:t>
            </a:r>
            <a:r>
              <a:rPr lang="en-GB" sz="1200" dirty="0">
                <a:latin typeface="Arial"/>
                <a:ea typeface="Arial"/>
                <a:cs typeface="Arial"/>
                <a:sym typeface="Arial"/>
              </a:rPr>
              <a:t> ag </a:t>
            </a:r>
            <a:r>
              <a:rPr lang="en-GB" sz="1200" dirty="0" err="1">
                <a:latin typeface="Arial"/>
                <a:ea typeface="Arial"/>
                <a:cs typeface="Arial"/>
                <a:sym typeface="Arial"/>
              </a:rPr>
              <a:t>addysgu</a:t>
            </a:r>
            <a:r>
              <a:rPr lang="en-GB" sz="1200" dirty="0">
                <a:latin typeface="Arial"/>
                <a:ea typeface="Arial"/>
                <a:cs typeface="Arial"/>
                <a:sym typeface="Arial"/>
              </a:rPr>
              <a:t> </a:t>
            </a:r>
            <a:r>
              <a:rPr lang="en-GB" sz="1200" dirty="0" err="1">
                <a:latin typeface="Arial"/>
                <a:ea typeface="Arial"/>
                <a:cs typeface="Arial"/>
                <a:sym typeface="Arial"/>
              </a:rPr>
              <a:t>sgiliau</a:t>
            </a:r>
            <a:r>
              <a:rPr lang="en-GB" sz="1200" dirty="0">
                <a:latin typeface="Arial"/>
                <a:ea typeface="Arial"/>
                <a:cs typeface="Arial"/>
                <a:sym typeface="Arial"/>
              </a:rPr>
              <a:t> </a:t>
            </a:r>
            <a:r>
              <a:rPr lang="en-GB" sz="1200" dirty="0" err="1">
                <a:latin typeface="Arial"/>
                <a:ea typeface="Arial"/>
                <a:cs typeface="Arial"/>
                <a:sym typeface="Arial"/>
              </a:rPr>
              <a:t>arbenigol</a:t>
            </a:r>
            <a:r>
              <a:rPr lang="en-GB" sz="1200" dirty="0">
                <a:latin typeface="Arial"/>
                <a:ea typeface="Arial"/>
                <a:cs typeface="Arial"/>
                <a:sym typeface="Arial"/>
              </a:rPr>
              <a:t> -  </a:t>
            </a:r>
            <a:r>
              <a:rPr lang="en-GB" sz="1200" dirty="0" err="1">
                <a:latin typeface="Arial"/>
                <a:ea typeface="Arial"/>
                <a:cs typeface="Arial"/>
                <a:sym typeface="Arial"/>
              </a:rPr>
              <a:t>er</a:t>
            </a:r>
            <a:r>
              <a:rPr lang="en-GB" sz="1200" dirty="0">
                <a:latin typeface="Arial"/>
                <a:ea typeface="Arial"/>
                <a:cs typeface="Arial"/>
                <a:sym typeface="Arial"/>
              </a:rPr>
              <a:t> </a:t>
            </a:r>
            <a:r>
              <a:rPr lang="en-GB" sz="1200" dirty="0" err="1">
                <a:latin typeface="Arial"/>
                <a:ea typeface="Arial"/>
                <a:cs typeface="Arial"/>
                <a:sym typeface="Arial"/>
              </a:rPr>
              <a:t>enghraifft</a:t>
            </a:r>
            <a:r>
              <a:rPr lang="en-GB" sz="1200" dirty="0">
                <a:latin typeface="Arial"/>
                <a:ea typeface="Arial"/>
                <a:cs typeface="Arial"/>
                <a:sym typeface="Arial"/>
              </a:rPr>
              <a:t>, </a:t>
            </a:r>
            <a:r>
              <a:rPr lang="en-GB" sz="1200" dirty="0" err="1">
                <a:latin typeface="Arial"/>
                <a:ea typeface="Arial"/>
                <a:cs typeface="Arial"/>
                <a:sym typeface="Arial"/>
              </a:rPr>
              <a:t>symudedd</a:t>
            </a:r>
            <a:r>
              <a:rPr lang="en-GB" sz="1200" dirty="0">
                <a:latin typeface="Arial"/>
                <a:ea typeface="Arial"/>
                <a:cs typeface="Arial"/>
                <a:sym typeface="Arial"/>
              </a:rPr>
              <a:t> a </a:t>
            </a:r>
            <a:r>
              <a:rPr lang="en-GB" sz="1200" dirty="0" err="1">
                <a:latin typeface="Arial"/>
                <a:ea typeface="Arial"/>
                <a:cs typeface="Arial"/>
                <a:sym typeface="Arial"/>
              </a:rPr>
              <a:t>chyfeiriadedd</a:t>
            </a:r>
            <a:r>
              <a:rPr lang="en-GB" sz="1200" dirty="0">
                <a:latin typeface="Arial"/>
                <a:ea typeface="Arial"/>
                <a:cs typeface="Arial"/>
                <a:sym typeface="Arial"/>
              </a:rPr>
              <a:t>, </a:t>
            </a:r>
            <a:r>
              <a:rPr lang="en-GB" sz="1200" dirty="0" err="1">
                <a:latin typeface="Arial"/>
                <a:ea typeface="Arial"/>
                <a:cs typeface="Arial"/>
                <a:sym typeface="Arial"/>
              </a:rPr>
              <a:t>sgiliau</a:t>
            </a:r>
            <a:r>
              <a:rPr lang="en-GB" sz="1200" dirty="0">
                <a:latin typeface="Arial"/>
                <a:ea typeface="Arial"/>
                <a:cs typeface="Arial"/>
                <a:sym typeface="Arial"/>
              </a:rPr>
              <a:t> </a:t>
            </a:r>
            <a:r>
              <a:rPr lang="en-GB" sz="1200" dirty="0" err="1">
                <a:latin typeface="Arial"/>
                <a:ea typeface="Arial"/>
                <a:cs typeface="Arial"/>
                <a:sym typeface="Arial"/>
              </a:rPr>
              <a:t>byw</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annibynnol</a:t>
            </a:r>
            <a:r>
              <a:rPr lang="en-GB" sz="1200" dirty="0">
                <a:latin typeface="Arial"/>
                <a:ea typeface="Arial"/>
                <a:cs typeface="Arial"/>
                <a:sym typeface="Arial"/>
              </a:rPr>
              <a:t>, </a:t>
            </a:r>
            <a:r>
              <a:rPr lang="en-GB" sz="1200" dirty="0" err="1">
                <a:latin typeface="Arial"/>
                <a:ea typeface="Arial"/>
                <a:cs typeface="Arial"/>
                <a:sym typeface="Arial"/>
              </a:rPr>
              <a:t>llythrennedd</a:t>
            </a:r>
            <a:r>
              <a:rPr lang="en-GB" sz="1200" dirty="0">
                <a:latin typeface="Arial"/>
                <a:ea typeface="Arial"/>
                <a:cs typeface="Arial"/>
                <a:sym typeface="Arial"/>
              </a:rPr>
              <a:t> braille, </a:t>
            </a:r>
            <a:r>
              <a:rPr lang="en-GB" sz="1200" dirty="0" err="1">
                <a:latin typeface="Arial"/>
                <a:ea typeface="Arial"/>
                <a:cs typeface="Arial"/>
                <a:sym typeface="Arial"/>
              </a:rPr>
              <a:t>technoleg</a:t>
            </a:r>
            <a:r>
              <a:rPr lang="en-GB" sz="1200" dirty="0">
                <a:latin typeface="Arial"/>
                <a:ea typeface="Arial"/>
                <a:cs typeface="Arial"/>
                <a:sym typeface="Arial"/>
              </a:rPr>
              <a:t> a </a:t>
            </a:r>
            <a:r>
              <a:rPr lang="en-GB" sz="1200" dirty="0" err="1">
                <a:latin typeface="Arial"/>
                <a:ea typeface="Arial"/>
                <a:cs typeface="Arial"/>
                <a:sym typeface="Arial"/>
              </a:rPr>
              <a:t>chyfathrebu</a:t>
            </a:r>
            <a:r>
              <a:rPr lang="en-GB" sz="1200" dirty="0">
                <a:latin typeface="Arial"/>
                <a:ea typeface="Arial"/>
                <a:cs typeface="Arial"/>
                <a:sym typeface="Arial"/>
              </a:rPr>
              <a:t> (</a:t>
            </a:r>
            <a:r>
              <a:rPr lang="en-GB" sz="1200" dirty="0" err="1">
                <a:latin typeface="Arial"/>
                <a:ea typeface="Arial"/>
                <a:cs typeface="Arial"/>
                <a:sym typeface="Arial"/>
              </a:rPr>
              <a:t>neu</a:t>
            </a:r>
            <a:r>
              <a:rPr lang="en-GB" sz="1200" dirty="0">
                <a:latin typeface="Arial"/>
                <a:ea typeface="Arial"/>
                <a:cs typeface="Arial"/>
                <a:sym typeface="Arial"/>
              </a:rPr>
              <a:t> </a:t>
            </a:r>
            <a:r>
              <a:rPr lang="en-GB" sz="1200" dirty="0" err="1">
                <a:latin typeface="Arial"/>
                <a:ea typeface="Arial"/>
                <a:cs typeface="Arial"/>
                <a:sym typeface="Arial"/>
              </a:rPr>
              <a:t>addasu'r</a:t>
            </a:r>
            <a:r>
              <a:rPr lang="en-GB" sz="1200" dirty="0">
                <a:latin typeface="Arial"/>
                <a:ea typeface="Arial"/>
                <a:cs typeface="Arial"/>
                <a:sym typeface="Arial"/>
              </a:rPr>
              <a:t> </a:t>
            </a:r>
            <a:r>
              <a:rPr lang="en-GB" sz="1200" dirty="0" err="1">
                <a:latin typeface="Arial"/>
                <a:ea typeface="Arial"/>
                <a:cs typeface="Arial"/>
                <a:sym typeface="Arial"/>
              </a:rPr>
              <a:t>rhestr</a:t>
            </a:r>
            <a:r>
              <a:rPr lang="en-GB" sz="1200" dirty="0">
                <a:latin typeface="Arial"/>
                <a:ea typeface="Arial"/>
                <a:cs typeface="Arial"/>
                <a:sym typeface="Arial"/>
              </a:rPr>
              <a:t> </a:t>
            </a:r>
            <a:r>
              <a:rPr lang="en-GB" sz="1200" dirty="0" err="1">
                <a:latin typeface="Arial"/>
                <a:ea typeface="Arial"/>
                <a:cs typeface="Arial"/>
                <a:sym typeface="Arial"/>
              </a:rPr>
              <a:t>i'r</a:t>
            </a:r>
            <a:r>
              <a:rPr lang="en-GB" sz="1200" dirty="0">
                <a:latin typeface="Arial"/>
                <a:ea typeface="Arial"/>
                <a:cs typeface="Arial"/>
                <a:sym typeface="Arial"/>
              </a:rPr>
              <a:t> </a:t>
            </a:r>
            <a:r>
              <a:rPr lang="en-GB" sz="1200" dirty="0" err="1">
                <a:latin typeface="Arial"/>
                <a:ea typeface="Arial"/>
                <a:cs typeface="Arial"/>
                <a:sym typeface="Arial"/>
              </a:rPr>
              <a:t>hyn</a:t>
            </a:r>
            <a:r>
              <a:rPr lang="en-GB" sz="1200" dirty="0">
                <a:latin typeface="Arial"/>
                <a:ea typeface="Arial"/>
                <a:cs typeface="Arial"/>
                <a:sym typeface="Arial"/>
              </a:rPr>
              <a:t> y </a:t>
            </a:r>
            <a:r>
              <a:rPr lang="en-GB" sz="1200" dirty="0" err="1">
                <a:latin typeface="Arial"/>
                <a:ea typeface="Arial"/>
                <a:cs typeface="Arial"/>
                <a:sym typeface="Arial"/>
              </a:rPr>
              <a:t>byddwch</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addysgu</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ddisgybl</a:t>
            </a:r>
            <a:r>
              <a:rPr lang="en-GB" sz="1200" dirty="0">
                <a:latin typeface="Arial"/>
                <a:ea typeface="Arial"/>
                <a:cs typeface="Arial"/>
                <a:sym typeface="Arial"/>
              </a:rPr>
              <a:t> </a:t>
            </a:r>
            <a:r>
              <a:rPr lang="en-GB" sz="1200" dirty="0" err="1">
                <a:latin typeface="Arial"/>
                <a:ea typeface="Arial"/>
                <a:cs typeface="Arial"/>
                <a:sym typeface="Arial"/>
              </a:rPr>
              <a:t>penodol</a:t>
            </a:r>
            <a:r>
              <a:rPr lang="en-GB" sz="1200" dirty="0">
                <a:latin typeface="Arial"/>
                <a:ea typeface="Arial"/>
                <a:cs typeface="Arial"/>
                <a:sym typeface="Arial"/>
              </a:rPr>
              <a:t> - </a:t>
            </a:r>
            <a:r>
              <a:rPr lang="en-GB" sz="1200" dirty="0" err="1">
                <a:latin typeface="Arial"/>
                <a:ea typeface="Arial"/>
                <a:cs typeface="Arial"/>
                <a:sym typeface="Arial"/>
              </a:rPr>
              <a:t>fel</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briodol</a:t>
            </a:r>
            <a:r>
              <a:rPr lang="en-GB" sz="1200" dirty="0">
                <a:latin typeface="Arial"/>
                <a:ea typeface="Arial"/>
                <a:cs typeface="Arial"/>
                <a:sym typeface="Arial"/>
              </a:rPr>
              <a:t>).</a:t>
            </a:r>
          </a:p>
          <a:p>
            <a:pPr marL="285750" indent="-285750">
              <a:buSzPts val="1400"/>
              <a:buFont typeface="Arial" panose="020B0604020202020204" pitchFamily="34" charset="0"/>
              <a:buChar char="•"/>
            </a:pPr>
            <a:r>
              <a:rPr lang="en-GB" sz="1200" dirty="0" err="1">
                <a:latin typeface="Arial"/>
                <a:ea typeface="Arial"/>
                <a:cs typeface="Arial"/>
                <a:sym typeface="Arial"/>
              </a:rPr>
              <a:t>Mae'r</a:t>
            </a:r>
            <a:r>
              <a:rPr lang="en-GB" sz="1200" dirty="0">
                <a:latin typeface="Arial"/>
                <a:ea typeface="Arial"/>
                <a:cs typeface="Arial"/>
                <a:sym typeface="Arial"/>
              </a:rPr>
              <a:t> </a:t>
            </a:r>
            <a:r>
              <a:rPr lang="en-GB" sz="1200" dirty="0" err="1">
                <a:latin typeface="Arial"/>
                <a:ea typeface="Arial"/>
                <a:cs typeface="Arial"/>
                <a:sym typeface="Arial"/>
              </a:rPr>
              <a:t>rhai</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gweithio</a:t>
            </a:r>
            <a:r>
              <a:rPr lang="en-GB" sz="1200" dirty="0">
                <a:latin typeface="Arial"/>
                <a:ea typeface="Arial"/>
                <a:cs typeface="Arial"/>
                <a:sym typeface="Arial"/>
              </a:rPr>
              <a:t> </a:t>
            </a:r>
            <a:r>
              <a:rPr lang="en-GB" sz="1200" dirty="0" err="1">
                <a:latin typeface="Arial"/>
                <a:ea typeface="Arial"/>
                <a:cs typeface="Arial"/>
                <a:sym typeface="Arial"/>
              </a:rPr>
              <a:t>gyda'r</a:t>
            </a:r>
            <a:r>
              <a:rPr lang="en-GB" sz="1200" dirty="0">
                <a:latin typeface="Arial"/>
                <a:ea typeface="Arial"/>
                <a:cs typeface="Arial"/>
                <a:sym typeface="Arial"/>
              </a:rPr>
              <a:t> </a:t>
            </a:r>
            <a:r>
              <a:rPr lang="en-GB" sz="1200" dirty="0" err="1">
                <a:latin typeface="Arial"/>
                <a:ea typeface="Arial"/>
                <a:cs typeface="Arial"/>
                <a:sym typeface="Arial"/>
              </a:rPr>
              <a:t>plentyn</a:t>
            </a:r>
            <a:r>
              <a:rPr lang="en-GB" sz="1200" dirty="0">
                <a:latin typeface="Arial"/>
                <a:ea typeface="Arial"/>
                <a:cs typeface="Arial"/>
                <a:sym typeface="Arial"/>
              </a:rPr>
              <a:t>/person </a:t>
            </a:r>
            <a:r>
              <a:rPr lang="en-GB" sz="1200" dirty="0" err="1">
                <a:latin typeface="Arial"/>
                <a:ea typeface="Arial"/>
                <a:cs typeface="Arial"/>
                <a:sym typeface="Arial"/>
              </a:rPr>
              <a:t>ifanc</a:t>
            </a:r>
            <a:r>
              <a:rPr lang="en-GB" sz="1200" dirty="0">
                <a:latin typeface="Arial"/>
                <a:ea typeface="Arial"/>
                <a:cs typeface="Arial"/>
                <a:sym typeface="Arial"/>
              </a:rPr>
              <a:t> bob </a:t>
            </a:r>
            <a:r>
              <a:rPr lang="en-GB" sz="1200" dirty="0" err="1">
                <a:latin typeface="Arial"/>
                <a:ea typeface="Arial"/>
                <a:cs typeface="Arial"/>
                <a:sym typeface="Arial"/>
              </a:rPr>
              <a:t>dydd</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hanfodol</a:t>
            </a:r>
            <a:r>
              <a:rPr lang="en-GB" sz="1200" dirty="0">
                <a:latin typeface="Arial"/>
                <a:ea typeface="Arial"/>
                <a:cs typeface="Arial"/>
                <a:sym typeface="Arial"/>
              </a:rPr>
              <a:t> </a:t>
            </a:r>
            <a:r>
              <a:rPr lang="en-GB" sz="1200" dirty="0" err="1">
                <a:latin typeface="Arial"/>
                <a:ea typeface="Arial"/>
                <a:cs typeface="Arial"/>
                <a:sym typeface="Arial"/>
              </a:rPr>
              <a:t>i</a:t>
            </a:r>
            <a:r>
              <a:rPr lang="en-GB" sz="1200" dirty="0">
                <a:latin typeface="Arial"/>
                <a:ea typeface="Arial"/>
                <a:cs typeface="Arial"/>
                <a:sym typeface="Arial"/>
              </a:rPr>
              <a:t> </a:t>
            </a:r>
            <a:r>
              <a:rPr lang="en-GB" sz="1200" dirty="0" err="1">
                <a:latin typeface="Arial"/>
                <a:ea typeface="Arial"/>
                <a:cs typeface="Arial"/>
                <a:sym typeface="Arial"/>
              </a:rPr>
              <a:t>sicrhau</a:t>
            </a:r>
            <a:r>
              <a:rPr lang="en-GB" sz="1200" dirty="0">
                <a:latin typeface="Arial"/>
                <a:ea typeface="Arial"/>
                <a:cs typeface="Arial"/>
                <a:sym typeface="Arial"/>
              </a:rPr>
              <a:t> bod y </a:t>
            </a:r>
            <a:r>
              <a:rPr lang="en-GB" sz="1200" dirty="0" err="1">
                <a:latin typeface="Arial"/>
                <a:ea typeface="Arial"/>
                <a:cs typeface="Arial"/>
                <a:sym typeface="Arial"/>
              </a:rPr>
              <a:t>gwaith</a:t>
            </a:r>
            <a:r>
              <a:rPr lang="en-GB" sz="1200" dirty="0">
                <a:latin typeface="Arial"/>
                <a:ea typeface="Arial"/>
                <a:cs typeface="Arial"/>
                <a:sym typeface="Arial"/>
              </a:rPr>
              <a:t> </a:t>
            </a:r>
            <a:r>
              <a:rPr lang="en-GB" sz="1200" dirty="0" err="1">
                <a:latin typeface="Arial"/>
                <a:ea typeface="Arial"/>
                <a:cs typeface="Arial"/>
                <a:sym typeface="Arial"/>
              </a:rPr>
              <a:t>arbenigol</a:t>
            </a:r>
            <a:r>
              <a:rPr lang="en-GB" sz="1200" dirty="0">
                <a:latin typeface="Arial"/>
                <a:ea typeface="Arial"/>
                <a:cs typeface="Arial"/>
                <a:sym typeface="Arial"/>
              </a:rPr>
              <a:t> </a:t>
            </a:r>
            <a:r>
              <a:rPr lang="en-GB" sz="1200" dirty="0" err="1">
                <a:latin typeface="Arial"/>
                <a:ea typeface="Arial"/>
                <a:cs typeface="Arial"/>
                <a:sym typeface="Arial"/>
              </a:rPr>
              <a:t>hwn</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ymgorffori</a:t>
            </a:r>
            <a:r>
              <a:rPr lang="en-GB" sz="1200" dirty="0">
                <a:latin typeface="Arial"/>
                <a:ea typeface="Arial"/>
                <a:cs typeface="Arial"/>
                <a:sym typeface="Arial"/>
              </a:rPr>
              <a:t>/</a:t>
            </a:r>
            <a:r>
              <a:rPr lang="en-GB" sz="1200" dirty="0" err="1">
                <a:latin typeface="Arial"/>
                <a:ea typeface="Arial"/>
                <a:cs typeface="Arial"/>
                <a:sym typeface="Arial"/>
              </a:rPr>
              <a:t>gynnwys</a:t>
            </a:r>
            <a:r>
              <a:rPr lang="en-GB" sz="1200" dirty="0">
                <a:latin typeface="Arial"/>
                <a:ea typeface="Arial"/>
                <a:cs typeface="Arial"/>
                <a:sym typeface="Arial"/>
              </a:rPr>
              <a:t> bob </a:t>
            </a:r>
            <a:r>
              <a:rPr lang="en-GB" sz="1200" dirty="0" err="1">
                <a:latin typeface="Arial"/>
                <a:ea typeface="Arial"/>
                <a:cs typeface="Arial"/>
                <a:sym typeface="Arial"/>
              </a:rPr>
              <a:t>dydd</a:t>
            </a:r>
            <a:r>
              <a:rPr lang="en-GB" sz="1200" dirty="0">
                <a:latin typeface="Arial"/>
                <a:ea typeface="Arial"/>
                <a:cs typeface="Arial"/>
                <a:sym typeface="Arial"/>
              </a:rPr>
              <a:t>. Felly </a:t>
            </a:r>
            <a:r>
              <a:rPr lang="en-GB" sz="1200" dirty="0" err="1">
                <a:latin typeface="Arial"/>
                <a:ea typeface="Arial"/>
                <a:cs typeface="Arial"/>
                <a:sym typeface="Arial"/>
              </a:rPr>
              <a:t>mae’n</a:t>
            </a:r>
            <a:r>
              <a:rPr lang="en-GB" sz="1200" dirty="0">
                <a:latin typeface="Arial"/>
                <a:ea typeface="Arial"/>
                <a:cs typeface="Arial"/>
                <a:sym typeface="Arial"/>
              </a:rPr>
              <a:t> </a:t>
            </a:r>
            <a:r>
              <a:rPr lang="en-GB" sz="1200" dirty="0" err="1">
                <a:latin typeface="Arial"/>
                <a:ea typeface="Arial"/>
                <a:cs typeface="Arial"/>
                <a:sym typeface="Arial"/>
              </a:rPr>
              <a:t>bwysig</a:t>
            </a:r>
            <a:r>
              <a:rPr lang="en-GB" sz="1200" dirty="0">
                <a:latin typeface="Arial"/>
                <a:ea typeface="Arial"/>
                <a:cs typeface="Arial"/>
                <a:sym typeface="Arial"/>
              </a:rPr>
              <a:t> </a:t>
            </a:r>
            <a:r>
              <a:rPr lang="en-GB" sz="1200" dirty="0" err="1">
                <a:latin typeface="Arial"/>
                <a:ea typeface="Arial"/>
                <a:cs typeface="Arial"/>
                <a:sym typeface="Arial"/>
              </a:rPr>
              <a:t>eich</a:t>
            </a:r>
            <a:r>
              <a:rPr lang="en-GB" sz="1200" dirty="0">
                <a:latin typeface="Arial"/>
                <a:ea typeface="Arial"/>
                <a:cs typeface="Arial"/>
                <a:sym typeface="Arial"/>
              </a:rPr>
              <a:t> bod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deall</a:t>
            </a:r>
            <a:r>
              <a:rPr lang="en-GB" sz="1200" dirty="0">
                <a:latin typeface="Arial"/>
                <a:ea typeface="Arial"/>
                <a:cs typeface="Arial"/>
                <a:sym typeface="Arial"/>
              </a:rPr>
              <a:t> pa </a:t>
            </a:r>
            <a:r>
              <a:rPr lang="en-GB" sz="1200" dirty="0" err="1">
                <a:latin typeface="Arial"/>
                <a:ea typeface="Arial"/>
                <a:cs typeface="Arial"/>
                <a:sym typeface="Arial"/>
              </a:rPr>
              <a:t>sgiliau</a:t>
            </a:r>
            <a:r>
              <a:rPr lang="en-GB" sz="1200" dirty="0">
                <a:latin typeface="Arial"/>
                <a:ea typeface="Arial"/>
                <a:cs typeface="Arial"/>
                <a:sym typeface="Arial"/>
              </a:rPr>
              <a:t> </a:t>
            </a:r>
            <a:r>
              <a:rPr lang="en-GB" sz="1200" dirty="0" err="1">
                <a:latin typeface="Arial"/>
                <a:ea typeface="Arial"/>
                <a:cs typeface="Arial"/>
                <a:sym typeface="Arial"/>
              </a:rPr>
              <a:t>arbenigol</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haddysgu</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rôl</a:t>
            </a:r>
            <a:r>
              <a:rPr lang="en-GB" sz="1200" dirty="0">
                <a:latin typeface="Arial"/>
                <a:ea typeface="Arial"/>
                <a:cs typeface="Arial"/>
                <a:sym typeface="Arial"/>
              </a:rPr>
              <a:t> </a:t>
            </a:r>
            <a:r>
              <a:rPr lang="en-GB" sz="1200" dirty="0" err="1">
                <a:latin typeface="Arial"/>
                <a:ea typeface="Arial"/>
                <a:cs typeface="Arial"/>
                <a:sym typeface="Arial"/>
              </a:rPr>
              <a:t>sydd</a:t>
            </a:r>
            <a:r>
              <a:rPr lang="en-GB" sz="1200" dirty="0">
                <a:latin typeface="Arial"/>
                <a:ea typeface="Arial"/>
                <a:cs typeface="Arial"/>
                <a:sym typeface="Arial"/>
              </a:rPr>
              <a:t> </a:t>
            </a:r>
            <a:r>
              <a:rPr lang="en-GB" sz="1200" dirty="0" err="1">
                <a:latin typeface="Arial"/>
                <a:ea typeface="Arial"/>
                <a:cs typeface="Arial"/>
                <a:sym typeface="Arial"/>
              </a:rPr>
              <a:t>gennych</a:t>
            </a:r>
            <a:r>
              <a:rPr lang="en-GB" sz="1200" dirty="0">
                <a:latin typeface="Arial"/>
                <a:ea typeface="Arial"/>
                <a:cs typeface="Arial"/>
                <a:sym typeface="Arial"/>
              </a:rPr>
              <a:t> </a:t>
            </a:r>
            <a:r>
              <a:rPr lang="en-GB" sz="1200" dirty="0" err="1">
                <a:latin typeface="Arial"/>
                <a:ea typeface="Arial"/>
                <a:cs typeface="Arial"/>
                <a:sym typeface="Arial"/>
              </a:rPr>
              <a:t>i’w</a:t>
            </a:r>
            <a:r>
              <a:rPr lang="en-GB" sz="1200" dirty="0">
                <a:latin typeface="Arial"/>
                <a:ea typeface="Arial"/>
                <a:cs typeface="Arial"/>
                <a:sym typeface="Arial"/>
              </a:rPr>
              <a:t> </a:t>
            </a:r>
            <a:r>
              <a:rPr lang="en-GB" sz="1200" dirty="0" err="1">
                <a:latin typeface="Arial"/>
                <a:ea typeface="Arial"/>
                <a:cs typeface="Arial"/>
                <a:sym typeface="Arial"/>
              </a:rPr>
              <a:t>chwarae</a:t>
            </a:r>
            <a:r>
              <a:rPr lang="en-GB" sz="1200" dirty="0">
                <a:latin typeface="Arial"/>
                <a:ea typeface="Arial"/>
                <a:cs typeface="Arial"/>
                <a:sym typeface="Arial"/>
              </a:rPr>
              <a:t> </a:t>
            </a:r>
            <a:r>
              <a:rPr lang="en-GB" sz="1200" dirty="0" err="1">
                <a:latin typeface="Arial"/>
                <a:ea typeface="Arial"/>
                <a:cs typeface="Arial"/>
                <a:sym typeface="Arial"/>
              </a:rPr>
              <a:t>wrth</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hymgorffori</a:t>
            </a:r>
            <a:r>
              <a:rPr lang="en-GB" sz="1200" dirty="0">
                <a:latin typeface="Arial"/>
                <a:ea typeface="Arial"/>
                <a:cs typeface="Arial"/>
                <a:sym typeface="Arial"/>
              </a:rPr>
              <a:t> </a:t>
            </a:r>
            <a:r>
              <a:rPr lang="en-GB" sz="1200" dirty="0" err="1">
                <a:latin typeface="Arial"/>
                <a:ea typeface="Arial"/>
                <a:cs typeface="Arial"/>
                <a:sym typeface="Arial"/>
              </a:rPr>
              <a:t>a’u</a:t>
            </a:r>
            <a:r>
              <a:rPr lang="en-GB" sz="1200" dirty="0">
                <a:latin typeface="Arial"/>
                <a:ea typeface="Arial"/>
                <a:cs typeface="Arial"/>
                <a:sym typeface="Arial"/>
              </a:rPr>
              <a:t> </a:t>
            </a:r>
            <a:r>
              <a:rPr lang="en-GB" sz="1200" dirty="0" err="1">
                <a:latin typeface="Arial"/>
                <a:ea typeface="Arial"/>
                <a:cs typeface="Arial"/>
                <a:sym typeface="Arial"/>
              </a:rPr>
              <a:t>hatgyfnerthu</a:t>
            </a:r>
            <a:r>
              <a:rPr lang="en-GB" sz="1200" dirty="0">
                <a:latin typeface="Arial"/>
                <a:ea typeface="Arial"/>
                <a:cs typeface="Arial"/>
                <a:sym typeface="Arial"/>
              </a:rPr>
              <a:t>.</a:t>
            </a:r>
          </a:p>
          <a:p>
            <a:pPr marL="285750" indent="-285750">
              <a:buSzPts val="140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2434364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00000"/>
              </a:lnSpc>
              <a:spcBef>
                <a:spcPts val="0"/>
              </a:spcBef>
              <a:spcAft>
                <a:spcPts val="0"/>
              </a:spcAft>
              <a:buSzPts val="1400"/>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GB" sz="1200" b="1" dirty="0">
              <a:latin typeface="Arial"/>
              <a:ea typeface="Arial"/>
              <a:cs typeface="Arial"/>
              <a:sym typeface="Arial"/>
            </a:endParaRPr>
          </a:p>
          <a:p>
            <a:pPr marL="0" lvl="0" indent="0" algn="l" rtl="0">
              <a:lnSpc>
                <a:spcPct val="100000"/>
              </a:lnSpc>
              <a:spcBef>
                <a:spcPts val="0"/>
              </a:spcBef>
              <a:spcAft>
                <a:spcPts val="0"/>
              </a:spcAft>
              <a:buSzPts val="1400"/>
              <a:buNone/>
            </a:pPr>
            <a:endParaRPr lang="en-GB" sz="1200" b="1" dirty="0">
              <a:latin typeface="Arial"/>
              <a:ea typeface="Arial"/>
              <a:cs typeface="Arial"/>
              <a:sym typeface="Arial"/>
            </a:endParaRPr>
          </a:p>
          <a:p>
            <a:pPr marL="285750" indent="-285750">
              <a:buSzPts val="1400"/>
              <a:buFont typeface="Arial" panose="020B0604020202020204" pitchFamily="34" charset="0"/>
              <a:buChar char="•"/>
            </a:pPr>
            <a:r>
              <a:rPr lang="en-GB" sz="1200" dirty="0" err="1">
                <a:latin typeface="Arial"/>
                <a:ea typeface="Arial"/>
                <a:cs typeface="Arial"/>
                <a:sym typeface="Arial"/>
              </a:rPr>
              <a:t>Bydd</a:t>
            </a:r>
            <a:r>
              <a:rPr lang="en-GB" sz="1200" dirty="0">
                <a:latin typeface="Arial"/>
                <a:ea typeface="Arial"/>
                <a:cs typeface="Arial"/>
                <a:sym typeface="Arial"/>
              </a:rPr>
              <a:t> y </a:t>
            </a:r>
            <a:r>
              <a:rPr lang="en-GB" sz="1200" dirty="0" err="1">
                <a:latin typeface="Arial"/>
                <a:ea typeface="Arial"/>
                <a:cs typeface="Arial"/>
                <a:sym typeface="Arial"/>
              </a:rPr>
              <a:t>dolenni</a:t>
            </a:r>
            <a:r>
              <a:rPr lang="en-GB" sz="1200" dirty="0">
                <a:latin typeface="Arial"/>
                <a:ea typeface="Arial"/>
                <a:cs typeface="Arial"/>
                <a:sym typeface="Arial"/>
              </a:rPr>
              <a:t> </a:t>
            </a:r>
            <a:r>
              <a:rPr lang="en-GB" sz="1200" dirty="0" err="1">
                <a:latin typeface="Arial"/>
                <a:ea typeface="Arial"/>
                <a:cs typeface="Arial"/>
                <a:sym typeface="Arial"/>
              </a:rPr>
              <a:t>hyn</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rhoi</a:t>
            </a:r>
            <a:r>
              <a:rPr lang="en-GB" sz="1200" dirty="0">
                <a:latin typeface="Arial"/>
                <a:ea typeface="Arial"/>
                <a:cs typeface="Arial"/>
                <a:sym typeface="Arial"/>
              </a:rPr>
              <a:t> </a:t>
            </a:r>
            <a:r>
              <a:rPr lang="en-GB" sz="1200" dirty="0" err="1">
                <a:latin typeface="Arial"/>
                <a:ea typeface="Arial"/>
                <a:cs typeface="Arial"/>
                <a:sym typeface="Arial"/>
              </a:rPr>
              <a:t>rhagor</a:t>
            </a:r>
            <a:r>
              <a:rPr lang="en-GB" sz="1200" dirty="0">
                <a:latin typeface="Arial"/>
                <a:ea typeface="Arial"/>
                <a:cs typeface="Arial"/>
                <a:sym typeface="Arial"/>
              </a:rPr>
              <a:t> o </a:t>
            </a:r>
            <a:r>
              <a:rPr lang="en-GB" sz="1200" dirty="0" err="1">
                <a:latin typeface="Arial"/>
                <a:ea typeface="Arial"/>
                <a:cs typeface="Arial"/>
                <a:sym typeface="Arial"/>
              </a:rPr>
              <a:t>wybodaeth</a:t>
            </a:r>
            <a:r>
              <a:rPr lang="en-GB" sz="1200" dirty="0">
                <a:latin typeface="Arial"/>
                <a:ea typeface="Arial"/>
                <a:cs typeface="Arial"/>
                <a:sym typeface="Arial"/>
              </a:rPr>
              <a:t> am y </a:t>
            </a:r>
            <a:r>
              <a:rPr lang="en-GB" sz="1200" dirty="0" err="1">
                <a:latin typeface="Arial"/>
                <a:ea typeface="Arial"/>
                <a:cs typeface="Arial"/>
                <a:sym typeface="Arial"/>
              </a:rPr>
              <a:t>fframwaith</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adnoddau</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gefnogi</a:t>
            </a:r>
            <a:r>
              <a:rPr lang="en-GB" sz="1200" dirty="0">
                <a:latin typeface="Arial"/>
                <a:ea typeface="Arial"/>
                <a:cs typeface="Arial"/>
                <a:sym typeface="Arial"/>
              </a:rPr>
              <a:t>. </a:t>
            </a:r>
            <a:r>
              <a:rPr lang="en-GB" sz="1200" dirty="0" err="1">
                <a:latin typeface="Arial"/>
                <a:ea typeface="Arial"/>
                <a:cs typeface="Arial"/>
                <a:sym typeface="Arial"/>
              </a:rPr>
              <a:t>Roedd</a:t>
            </a:r>
            <a:r>
              <a:rPr lang="en-GB" sz="1200" dirty="0">
                <a:latin typeface="Arial"/>
                <a:ea typeface="Arial"/>
                <a:cs typeface="Arial"/>
                <a:sym typeface="Arial"/>
              </a:rPr>
              <a:t> y </a:t>
            </a:r>
            <a:r>
              <a:rPr lang="en-GB" sz="1200" dirty="0" err="1">
                <a:latin typeface="Arial"/>
                <a:ea typeface="Arial"/>
                <a:cs typeface="Arial"/>
                <a:sym typeface="Arial"/>
              </a:rPr>
              <a:t>dolenni’n</a:t>
            </a:r>
            <a:r>
              <a:rPr lang="en-GB" sz="1200" dirty="0">
                <a:latin typeface="Arial"/>
                <a:ea typeface="Arial"/>
                <a:cs typeface="Arial"/>
                <a:sym typeface="Arial"/>
              </a:rPr>
              <a:t> </a:t>
            </a:r>
            <a:r>
              <a:rPr lang="en-GB" sz="1200" dirty="0" err="1">
                <a:latin typeface="Arial"/>
                <a:ea typeface="Arial"/>
                <a:cs typeface="Arial"/>
                <a:sym typeface="Arial"/>
              </a:rPr>
              <a:t>gyfredol</a:t>
            </a:r>
            <a:r>
              <a:rPr lang="en-GB" sz="1200" dirty="0">
                <a:latin typeface="Arial"/>
                <a:ea typeface="Arial"/>
                <a:cs typeface="Arial"/>
                <a:sym typeface="Arial"/>
              </a:rPr>
              <a:t>/</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gweithio</a:t>
            </a:r>
            <a:r>
              <a:rPr lang="en-GB" sz="1200" dirty="0">
                <a:latin typeface="Arial"/>
                <a:ea typeface="Arial"/>
                <a:cs typeface="Arial"/>
                <a:sym typeface="Arial"/>
              </a:rPr>
              <a:t> </a:t>
            </a:r>
            <a:r>
              <a:rPr lang="en-GB" sz="1200" dirty="0" err="1">
                <a:latin typeface="Arial"/>
                <a:ea typeface="Arial"/>
                <a:cs typeface="Arial"/>
                <a:sym typeface="Arial"/>
              </a:rPr>
              <a:t>adeg</a:t>
            </a:r>
            <a:r>
              <a:rPr lang="en-GB" sz="1200" dirty="0">
                <a:latin typeface="Arial"/>
                <a:ea typeface="Arial"/>
                <a:cs typeface="Arial"/>
                <a:sym typeface="Arial"/>
              </a:rPr>
              <a:t> </a:t>
            </a:r>
            <a:r>
              <a:rPr lang="en-GB" sz="1200" dirty="0" err="1">
                <a:latin typeface="Arial"/>
                <a:ea typeface="Arial"/>
                <a:cs typeface="Arial"/>
                <a:sym typeface="Arial"/>
              </a:rPr>
              <a:t>ysgrifennu'r</a:t>
            </a:r>
            <a:r>
              <a:rPr lang="en-GB" sz="1200" dirty="0">
                <a:latin typeface="Arial"/>
                <a:ea typeface="Arial"/>
                <a:cs typeface="Arial"/>
                <a:sym typeface="Arial"/>
              </a:rPr>
              <a:t> </a:t>
            </a:r>
            <a:r>
              <a:rPr lang="en-GB" sz="1200" dirty="0" err="1">
                <a:latin typeface="Arial"/>
                <a:ea typeface="Arial"/>
                <a:cs typeface="Arial"/>
                <a:sym typeface="Arial"/>
              </a:rPr>
              <a:t>adroddiad</a:t>
            </a:r>
            <a:r>
              <a:rPr lang="en-GB" sz="1200" dirty="0">
                <a:latin typeface="Arial"/>
                <a:ea typeface="Arial"/>
                <a:cs typeface="Arial"/>
                <a:sym typeface="Arial"/>
              </a:rPr>
              <a:t> </a:t>
            </a:r>
            <a:r>
              <a:rPr lang="en-GB" sz="1200" dirty="0" err="1">
                <a:latin typeface="Arial"/>
                <a:ea typeface="Arial"/>
                <a:cs typeface="Arial"/>
                <a:sym typeface="Arial"/>
              </a:rPr>
              <a:t>hwn</a:t>
            </a:r>
            <a:r>
              <a:rPr lang="en-GB" sz="1200" dirty="0">
                <a:latin typeface="Arial"/>
                <a:ea typeface="Arial"/>
                <a:cs typeface="Arial"/>
                <a:sym typeface="Arial"/>
              </a:rPr>
              <a:t>. </a:t>
            </a:r>
            <a:r>
              <a:rPr lang="en-GB" sz="1200" dirty="0" err="1">
                <a:latin typeface="Arial"/>
                <a:ea typeface="Arial"/>
                <a:cs typeface="Arial"/>
                <a:sym typeface="Arial"/>
              </a:rPr>
              <a:t>Fodd</a:t>
            </a:r>
            <a:r>
              <a:rPr lang="en-GB" sz="1200" dirty="0">
                <a:latin typeface="Arial"/>
                <a:ea typeface="Arial"/>
                <a:cs typeface="Arial"/>
                <a:sym typeface="Arial"/>
              </a:rPr>
              <a:t> </a:t>
            </a:r>
            <a:r>
              <a:rPr lang="en-GB" sz="1200" dirty="0" err="1">
                <a:latin typeface="Arial"/>
                <a:ea typeface="Arial"/>
                <a:cs typeface="Arial"/>
                <a:sym typeface="Arial"/>
              </a:rPr>
              <a:t>bynnag</a:t>
            </a:r>
            <a:r>
              <a:rPr lang="en-GB" sz="1200" dirty="0">
                <a:latin typeface="Arial"/>
                <a:ea typeface="Arial"/>
                <a:cs typeface="Arial"/>
                <a:sym typeface="Arial"/>
              </a:rPr>
              <a:t>, </a:t>
            </a:r>
            <a:r>
              <a:rPr lang="en-GB" sz="1200" dirty="0" err="1">
                <a:latin typeface="Arial"/>
                <a:ea typeface="Arial"/>
                <a:cs typeface="Arial"/>
                <a:sym typeface="Arial"/>
              </a:rPr>
              <a:t>cyn</a:t>
            </a:r>
            <a:r>
              <a:rPr lang="en-GB" sz="1200" dirty="0">
                <a:latin typeface="Arial"/>
                <a:ea typeface="Arial"/>
                <a:cs typeface="Arial"/>
                <a:sym typeface="Arial"/>
              </a:rPr>
              <a:t> </a:t>
            </a:r>
            <a:r>
              <a:rPr lang="en-GB" sz="1200" dirty="0" err="1">
                <a:latin typeface="Arial"/>
                <a:ea typeface="Arial"/>
                <a:cs typeface="Arial"/>
                <a:sym typeface="Arial"/>
              </a:rPr>
              <a:t>cyflwyno</a:t>
            </a:r>
            <a:r>
              <a:rPr lang="en-GB" sz="1200" dirty="0">
                <a:latin typeface="Arial"/>
                <a:ea typeface="Arial"/>
                <a:cs typeface="Arial"/>
                <a:sym typeface="Arial"/>
              </a:rPr>
              <a:t> </a:t>
            </a:r>
            <a:r>
              <a:rPr lang="en-GB" sz="1200" dirty="0" err="1">
                <a:latin typeface="Arial"/>
                <a:ea typeface="Arial"/>
                <a:cs typeface="Arial"/>
                <a:sym typeface="Arial"/>
              </a:rPr>
              <a:t>hyfforddiant</a:t>
            </a:r>
            <a:r>
              <a:rPr lang="en-GB" sz="1200" dirty="0">
                <a:latin typeface="Arial"/>
                <a:ea typeface="Arial"/>
                <a:cs typeface="Arial"/>
                <a:sym typeface="Arial"/>
              </a:rPr>
              <a:t>, </a:t>
            </a:r>
            <a:r>
              <a:rPr lang="en-GB" sz="1200" dirty="0" err="1">
                <a:latin typeface="Arial"/>
                <a:ea typeface="Arial"/>
                <a:cs typeface="Arial"/>
                <a:sym typeface="Arial"/>
              </a:rPr>
              <a:t>cofiwch</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gwirio</a:t>
            </a:r>
            <a:r>
              <a:rPr lang="en-GB" sz="1200" dirty="0">
                <a:latin typeface="Arial"/>
                <a:ea typeface="Arial"/>
                <a:cs typeface="Arial"/>
                <a:sym typeface="Arial"/>
              </a:rPr>
              <a:t> </a:t>
            </a:r>
            <a:r>
              <a:rPr lang="en-GB" sz="1200" dirty="0" err="1">
                <a:latin typeface="Arial"/>
                <a:ea typeface="Arial"/>
                <a:cs typeface="Arial"/>
                <a:sym typeface="Arial"/>
              </a:rPr>
              <a:t>oherwydd</a:t>
            </a:r>
            <a:r>
              <a:rPr lang="en-GB" sz="1200" dirty="0">
                <a:latin typeface="Arial"/>
                <a:ea typeface="Arial"/>
                <a:cs typeface="Arial"/>
                <a:sym typeface="Arial"/>
              </a:rPr>
              <a:t> gall </a:t>
            </a:r>
            <a:r>
              <a:rPr lang="en-GB" sz="1200" dirty="0" err="1">
                <a:latin typeface="Arial"/>
                <a:ea typeface="Arial"/>
                <a:cs typeface="Arial"/>
                <a:sym typeface="Arial"/>
              </a:rPr>
              <a:t>cyfeiriadau</a:t>
            </a:r>
            <a:r>
              <a:rPr lang="en-GB" sz="1200" dirty="0">
                <a:latin typeface="Arial"/>
                <a:ea typeface="Arial"/>
                <a:cs typeface="Arial"/>
                <a:sym typeface="Arial"/>
              </a:rPr>
              <a:t> </a:t>
            </a:r>
            <a:r>
              <a:rPr lang="en-GB" sz="1200" dirty="0" err="1">
                <a:latin typeface="Arial"/>
                <a:ea typeface="Arial"/>
                <a:cs typeface="Arial"/>
                <a:sym typeface="Arial"/>
              </a:rPr>
              <a:t>gwe</a:t>
            </a:r>
            <a:r>
              <a:rPr lang="en-GB" sz="1200" dirty="0">
                <a:latin typeface="Arial"/>
                <a:ea typeface="Arial"/>
                <a:cs typeface="Arial"/>
                <a:sym typeface="Arial"/>
              </a:rPr>
              <a:t> </a:t>
            </a:r>
            <a:r>
              <a:rPr lang="en-GB" sz="1200" dirty="0" err="1">
                <a:latin typeface="Arial"/>
                <a:ea typeface="Arial"/>
                <a:cs typeface="Arial"/>
                <a:sym typeface="Arial"/>
              </a:rPr>
              <a:t>newid</a:t>
            </a:r>
            <a:r>
              <a:rPr lang="en-GB" sz="1200" dirty="0">
                <a:latin typeface="Arial"/>
                <a:ea typeface="Arial"/>
                <a:cs typeface="Arial"/>
                <a:sym typeface="Arial"/>
              </a:rPr>
              <a:t>.</a:t>
            </a:r>
          </a:p>
          <a:p>
            <a:pPr marL="285750" indent="-285750">
              <a:buSzPts val="1400"/>
              <a:buFont typeface="Arial" panose="020B0604020202020204" pitchFamily="34" charset="0"/>
              <a:buChar char="•"/>
            </a:pPr>
            <a:r>
              <a:rPr lang="en-GB" sz="1200" dirty="0" err="1">
                <a:latin typeface="Arial"/>
                <a:ea typeface="Arial"/>
                <a:cs typeface="Arial"/>
                <a:sym typeface="Arial"/>
              </a:rPr>
              <a:t>Os</a:t>
            </a:r>
            <a:r>
              <a:rPr lang="en-GB" sz="1200" dirty="0">
                <a:latin typeface="Arial"/>
                <a:ea typeface="Arial"/>
                <a:cs typeface="Arial"/>
                <a:sym typeface="Arial"/>
              </a:rPr>
              <a:t> </a:t>
            </a:r>
            <a:r>
              <a:rPr lang="en-GB" sz="1200" dirty="0" err="1">
                <a:latin typeface="Arial"/>
                <a:ea typeface="Arial"/>
                <a:cs typeface="Arial"/>
                <a:sym typeface="Arial"/>
              </a:rPr>
              <a:t>bydd</a:t>
            </a:r>
            <a:r>
              <a:rPr lang="en-GB" sz="1200" dirty="0">
                <a:latin typeface="Arial"/>
                <a:ea typeface="Arial"/>
                <a:cs typeface="Arial"/>
                <a:sym typeface="Arial"/>
              </a:rPr>
              <a:t> </a:t>
            </a:r>
            <a:r>
              <a:rPr lang="en-GB" sz="1200" dirty="0" err="1">
                <a:latin typeface="Arial"/>
                <a:ea typeface="Arial"/>
                <a:cs typeface="Arial"/>
                <a:sym typeface="Arial"/>
              </a:rPr>
              <a:t>amser</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caniatáu</a:t>
            </a:r>
            <a:r>
              <a:rPr lang="en-GB" sz="1200" dirty="0">
                <a:latin typeface="Arial"/>
                <a:ea typeface="Arial"/>
                <a:cs typeface="Arial"/>
                <a:sym typeface="Arial"/>
              </a:rPr>
              <a:t> </a:t>
            </a:r>
            <a:r>
              <a:rPr lang="en-GB" sz="1200" dirty="0" err="1">
                <a:latin typeface="Arial"/>
                <a:ea typeface="Arial"/>
                <a:cs typeface="Arial"/>
                <a:sym typeface="Arial"/>
              </a:rPr>
              <a:t>gallech</a:t>
            </a:r>
            <a:r>
              <a:rPr lang="en-GB" sz="1200" dirty="0">
                <a:latin typeface="Arial"/>
                <a:ea typeface="Arial"/>
                <a:cs typeface="Arial"/>
                <a:sym typeface="Arial"/>
              </a:rPr>
              <a:t> </a:t>
            </a:r>
            <a:r>
              <a:rPr lang="en-GB" sz="1200" dirty="0" err="1">
                <a:latin typeface="Arial"/>
                <a:ea typeface="Arial"/>
                <a:cs typeface="Arial"/>
                <a:sym typeface="Arial"/>
              </a:rPr>
              <a:t>glicio</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ddolenni</a:t>
            </a:r>
            <a:r>
              <a:rPr lang="en-GB" sz="1200" dirty="0">
                <a:latin typeface="Arial"/>
                <a:ea typeface="Arial"/>
                <a:cs typeface="Arial"/>
                <a:sym typeface="Arial"/>
              </a:rPr>
              <a:t> a </a:t>
            </a:r>
            <a:r>
              <a:rPr lang="en-GB" sz="1200" dirty="0" err="1">
                <a:latin typeface="Arial"/>
                <a:ea typeface="Arial"/>
                <a:cs typeface="Arial"/>
                <a:sym typeface="Arial"/>
              </a:rPr>
              <a:t>dangos</a:t>
            </a:r>
            <a:r>
              <a:rPr lang="en-GB" sz="1200" dirty="0">
                <a:latin typeface="Arial"/>
                <a:ea typeface="Arial"/>
                <a:cs typeface="Arial"/>
                <a:sym typeface="Arial"/>
              </a:rPr>
              <a:t> </a:t>
            </a:r>
            <a:r>
              <a:rPr lang="en-GB" sz="1200" dirty="0" err="1">
                <a:latin typeface="Arial"/>
                <a:ea typeface="Arial"/>
                <a:cs typeface="Arial"/>
                <a:sym typeface="Arial"/>
              </a:rPr>
              <a:t>i’r</a:t>
            </a:r>
            <a:r>
              <a:rPr lang="en-GB" sz="1200" dirty="0">
                <a:latin typeface="Arial"/>
                <a:ea typeface="Arial"/>
                <a:cs typeface="Arial"/>
                <a:sym typeface="Arial"/>
              </a:rPr>
              <a:t> </a:t>
            </a:r>
            <a:r>
              <a:rPr lang="en-GB" sz="1200" dirty="0" err="1">
                <a:latin typeface="Arial"/>
                <a:ea typeface="Arial"/>
                <a:cs typeface="Arial"/>
                <a:sym typeface="Arial"/>
              </a:rPr>
              <a:t>gynulleidfa</a:t>
            </a:r>
            <a:r>
              <a:rPr lang="en-GB" sz="1200" dirty="0">
                <a:latin typeface="Arial"/>
                <a:ea typeface="Arial"/>
                <a:cs typeface="Arial"/>
                <a:sym typeface="Arial"/>
              </a:rPr>
              <a:t> – </a:t>
            </a:r>
            <a:r>
              <a:rPr lang="en-GB" sz="1200" dirty="0" err="1">
                <a:latin typeface="Arial"/>
                <a:ea typeface="Arial"/>
                <a:cs typeface="Arial"/>
                <a:sym typeface="Arial"/>
              </a:rPr>
              <a:t>gan</a:t>
            </a:r>
            <a:r>
              <a:rPr lang="en-GB" sz="1200" dirty="0">
                <a:latin typeface="Arial"/>
                <a:ea typeface="Arial"/>
                <a:cs typeface="Arial"/>
                <a:sym typeface="Arial"/>
              </a:rPr>
              <a:t> </a:t>
            </a:r>
            <a:r>
              <a:rPr lang="en-GB" sz="1200" dirty="0" err="1">
                <a:latin typeface="Arial"/>
                <a:ea typeface="Arial"/>
                <a:cs typeface="Arial"/>
                <a:sym typeface="Arial"/>
              </a:rPr>
              <a:t>ganolbwyntio</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yr</a:t>
            </a:r>
            <a:r>
              <a:rPr lang="en-GB" sz="1200" dirty="0">
                <a:latin typeface="Arial"/>
                <a:ea typeface="Arial"/>
                <a:cs typeface="Arial"/>
                <a:sym typeface="Arial"/>
              </a:rPr>
              <a:t> </a:t>
            </a:r>
            <a:r>
              <a:rPr lang="en-GB" sz="1200" dirty="0" err="1">
                <a:latin typeface="Arial"/>
                <a:ea typeface="Arial"/>
                <a:cs typeface="Arial"/>
                <a:sym typeface="Arial"/>
              </a:rPr>
              <a:t>Hwb</a:t>
            </a:r>
            <a:r>
              <a:rPr lang="en-GB" sz="1200" dirty="0">
                <a:latin typeface="Arial"/>
                <a:ea typeface="Arial"/>
                <a:cs typeface="Arial"/>
                <a:sym typeface="Arial"/>
              </a:rPr>
              <a:t> </a:t>
            </a:r>
            <a:r>
              <a:rPr lang="en-GB" sz="1200" dirty="0" err="1">
                <a:latin typeface="Arial"/>
                <a:ea typeface="Arial"/>
                <a:cs typeface="Arial"/>
                <a:sym typeface="Arial"/>
              </a:rPr>
              <a:t>Rhannu</a:t>
            </a:r>
            <a:r>
              <a:rPr lang="en-GB" sz="1200" dirty="0">
                <a:latin typeface="Arial"/>
                <a:ea typeface="Arial"/>
                <a:cs typeface="Arial"/>
                <a:sym typeface="Arial"/>
              </a:rPr>
              <a:t> </a:t>
            </a:r>
            <a:r>
              <a:rPr lang="en-GB" sz="1200" dirty="0" err="1">
                <a:latin typeface="Arial"/>
                <a:ea typeface="Arial"/>
                <a:cs typeface="Arial"/>
                <a:sym typeface="Arial"/>
              </a:rPr>
              <a:t>Llyfrau</a:t>
            </a:r>
            <a:r>
              <a:rPr lang="en-GB" sz="1200" dirty="0">
                <a:latin typeface="Arial"/>
                <a:ea typeface="Arial"/>
                <a:cs typeface="Arial"/>
                <a:sym typeface="Arial"/>
              </a:rPr>
              <a:t> – a </a:t>
            </a:r>
            <a:r>
              <a:rPr lang="en-GB" sz="1200" dirty="0" err="1">
                <a:latin typeface="Arial"/>
                <a:ea typeface="Arial"/>
                <a:cs typeface="Arial"/>
                <a:sym typeface="Arial"/>
              </a:rPr>
              <a:t>fyddai’n</a:t>
            </a:r>
            <a:r>
              <a:rPr lang="en-GB" sz="1200" dirty="0">
                <a:latin typeface="Arial"/>
                <a:ea typeface="Arial"/>
                <a:cs typeface="Arial"/>
                <a:sym typeface="Arial"/>
              </a:rPr>
              <a:t> </a:t>
            </a:r>
            <a:r>
              <a:rPr lang="en-GB" sz="1200" dirty="0" err="1">
                <a:latin typeface="Arial"/>
                <a:ea typeface="Arial"/>
                <a:cs typeface="Arial"/>
                <a:sym typeface="Arial"/>
              </a:rPr>
              <a:t>cyflawni</a:t>
            </a:r>
            <a:r>
              <a:rPr lang="en-GB" sz="1200" dirty="0">
                <a:latin typeface="Arial"/>
                <a:ea typeface="Arial"/>
                <a:cs typeface="Arial"/>
                <a:sym typeface="Arial"/>
              </a:rPr>
              <a:t> </a:t>
            </a:r>
            <a:r>
              <a:rPr lang="en-GB" sz="1200" dirty="0" err="1">
                <a:latin typeface="Arial"/>
                <a:ea typeface="Arial"/>
                <a:cs typeface="Arial"/>
                <a:sym typeface="Arial"/>
              </a:rPr>
              <a:t>amcan</a:t>
            </a:r>
            <a:r>
              <a:rPr lang="en-GB" sz="1200" dirty="0">
                <a:latin typeface="Arial"/>
                <a:ea typeface="Arial"/>
                <a:cs typeface="Arial"/>
                <a:sym typeface="Arial"/>
              </a:rPr>
              <a:t> 2 </a:t>
            </a:r>
            <a:r>
              <a:rPr lang="en-GB" sz="1200" dirty="0" err="1">
                <a:latin typeface="Arial"/>
                <a:ea typeface="Arial"/>
                <a:cs typeface="Arial"/>
                <a:sym typeface="Arial"/>
              </a:rPr>
              <a:t>yr</a:t>
            </a:r>
            <a:r>
              <a:rPr lang="en-GB" sz="1200" dirty="0">
                <a:latin typeface="Arial"/>
                <a:ea typeface="Arial"/>
                <a:cs typeface="Arial"/>
                <a:sym typeface="Arial"/>
              </a:rPr>
              <a:t> </a:t>
            </a:r>
            <a:r>
              <a:rPr lang="en-GB" sz="1200" dirty="0" err="1">
                <a:latin typeface="Arial"/>
                <a:ea typeface="Arial"/>
                <a:cs typeface="Arial"/>
                <a:sym typeface="Arial"/>
              </a:rPr>
              <a:t>hyfforddiant</a:t>
            </a:r>
            <a:r>
              <a:rPr lang="en-GB" sz="1200" dirty="0">
                <a:latin typeface="Arial"/>
                <a:ea typeface="Arial"/>
                <a:cs typeface="Arial"/>
                <a:sym typeface="Arial"/>
              </a:rPr>
              <a:t> </a:t>
            </a:r>
            <a:r>
              <a:rPr lang="en-GB" sz="1200" dirty="0" err="1">
                <a:latin typeface="Arial"/>
                <a:ea typeface="Arial"/>
                <a:cs typeface="Arial"/>
                <a:sym typeface="Arial"/>
              </a:rPr>
              <a:t>fel</a:t>
            </a:r>
            <a:r>
              <a:rPr lang="en-GB" sz="1200" dirty="0">
                <a:latin typeface="Arial"/>
                <a:ea typeface="Arial"/>
                <a:cs typeface="Arial"/>
                <a:sym typeface="Arial"/>
              </a:rPr>
              <a:t> y </a:t>
            </a:r>
            <a:r>
              <a:rPr lang="en-GB" sz="1200" dirty="0" err="1">
                <a:latin typeface="Arial"/>
                <a:ea typeface="Arial"/>
                <a:cs typeface="Arial"/>
                <a:sym typeface="Arial"/>
              </a:rPr>
              <a:t>nodir</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Sleid</a:t>
            </a:r>
            <a:r>
              <a:rPr lang="en-GB" sz="1200" dirty="0">
                <a:latin typeface="Arial"/>
                <a:ea typeface="Arial"/>
                <a:cs typeface="Arial"/>
                <a:sym typeface="Arial"/>
              </a:rPr>
              <a:t> 3</a:t>
            </a:r>
          </a:p>
          <a:p>
            <a:pPr marL="285750" indent="-285750">
              <a:buSzPts val="1400"/>
              <a:buFont typeface="Arial" panose="020B0604020202020204" pitchFamily="34" charset="0"/>
              <a:buChar char="•"/>
            </a:pPr>
            <a:endParaRPr lang="en-GB" sz="1200" b="1" dirty="0">
              <a:latin typeface="Arial"/>
              <a:cs typeface="Arial"/>
            </a:endParaRPr>
          </a:p>
          <a:p>
            <a:pPr>
              <a:buSzPts val="1400"/>
            </a:pPr>
            <a:r>
              <a:rPr lang="en-GB" sz="1200" b="1" dirty="0" err="1">
                <a:latin typeface="Arial"/>
                <a:cs typeface="Arial"/>
                <a:sym typeface="Arial"/>
              </a:rPr>
              <a:t>Efallai</a:t>
            </a:r>
            <a:r>
              <a:rPr lang="en-GB" sz="1200" b="1" dirty="0">
                <a:latin typeface="Arial"/>
                <a:cs typeface="Arial"/>
                <a:sym typeface="Arial"/>
              </a:rPr>
              <a:t> y </a:t>
            </a:r>
            <a:r>
              <a:rPr lang="en-GB" sz="1200" b="1" dirty="0" err="1">
                <a:latin typeface="Arial"/>
                <a:cs typeface="Arial"/>
                <a:sym typeface="Arial"/>
              </a:rPr>
              <a:t>bydd</a:t>
            </a:r>
            <a:r>
              <a:rPr lang="en-GB" sz="1200" b="1" dirty="0">
                <a:latin typeface="Arial"/>
                <a:cs typeface="Arial"/>
                <a:sym typeface="Arial"/>
              </a:rPr>
              <a:t> y </a:t>
            </a:r>
            <a:r>
              <a:rPr lang="en-GB" sz="1200" b="1" dirty="0" err="1">
                <a:latin typeface="Arial"/>
                <a:cs typeface="Arial"/>
                <a:sym typeface="Arial"/>
              </a:rPr>
              <a:t>cyflwynwyr</a:t>
            </a:r>
            <a:r>
              <a:rPr lang="en-GB" sz="1200" b="1" dirty="0">
                <a:latin typeface="Arial"/>
                <a:cs typeface="Arial"/>
                <a:sym typeface="Arial"/>
              </a:rPr>
              <a:t> </a:t>
            </a:r>
            <a:r>
              <a:rPr lang="en-GB" sz="1200" b="1" dirty="0" err="1">
                <a:latin typeface="Arial"/>
                <a:cs typeface="Arial"/>
                <a:sym typeface="Arial"/>
              </a:rPr>
              <a:t>eisiau</a:t>
            </a:r>
            <a:r>
              <a:rPr lang="en-GB" sz="1200" b="1" dirty="0">
                <a:latin typeface="Arial"/>
                <a:cs typeface="Arial"/>
                <a:sym typeface="Arial"/>
              </a:rPr>
              <a:t> </a:t>
            </a:r>
            <a:r>
              <a:rPr lang="en-GB" sz="1200" b="1" dirty="0" err="1">
                <a:latin typeface="Arial"/>
                <a:cs typeface="Arial"/>
                <a:sym typeface="Arial"/>
              </a:rPr>
              <a:t>gweld</a:t>
            </a:r>
            <a:r>
              <a:rPr lang="en-GB" sz="1200" b="1" dirty="0">
                <a:latin typeface="Arial"/>
                <a:cs typeface="Arial"/>
                <a:sym typeface="Arial"/>
              </a:rPr>
              <a:t> </a:t>
            </a:r>
            <a:r>
              <a:rPr lang="en-GB" sz="1200" b="1" dirty="0" err="1">
                <a:latin typeface="Arial"/>
                <a:cs typeface="Arial"/>
                <a:sym typeface="Arial"/>
              </a:rPr>
              <a:t>rhywfaint</a:t>
            </a:r>
            <a:r>
              <a:rPr lang="en-GB" sz="1200" b="1" dirty="0">
                <a:latin typeface="Arial"/>
                <a:cs typeface="Arial"/>
                <a:sym typeface="Arial"/>
              </a:rPr>
              <a:t> </a:t>
            </a:r>
            <a:r>
              <a:rPr lang="en-GB" sz="1200" b="1" dirty="0" err="1">
                <a:latin typeface="Arial"/>
                <a:cs typeface="Arial"/>
                <a:sym typeface="Arial"/>
              </a:rPr>
              <a:t>o’r</a:t>
            </a:r>
            <a:r>
              <a:rPr lang="en-GB" sz="1200" b="1" dirty="0">
                <a:latin typeface="Arial"/>
                <a:cs typeface="Arial"/>
                <a:sym typeface="Arial"/>
              </a:rPr>
              <a:t> </a:t>
            </a:r>
            <a:r>
              <a:rPr lang="en-GB" sz="1200" b="1" dirty="0" err="1">
                <a:latin typeface="Arial"/>
                <a:cs typeface="Arial"/>
                <a:sym typeface="Arial"/>
              </a:rPr>
              <a:t>cynnwys</a:t>
            </a:r>
            <a:r>
              <a:rPr lang="en-GB" sz="1200" b="1" dirty="0">
                <a:latin typeface="Arial"/>
                <a:cs typeface="Arial"/>
                <a:sym typeface="Arial"/>
              </a:rPr>
              <a:t> </a:t>
            </a:r>
            <a:r>
              <a:rPr lang="en-GB" sz="1200" b="1" dirty="0" err="1">
                <a:latin typeface="Arial"/>
                <a:cs typeface="Arial"/>
                <a:sym typeface="Arial"/>
              </a:rPr>
              <a:t>hwn</a:t>
            </a:r>
            <a:r>
              <a:rPr lang="en-GB" sz="1200" b="1" dirty="0">
                <a:latin typeface="Arial"/>
                <a:cs typeface="Arial"/>
                <a:sym typeface="Arial"/>
              </a:rPr>
              <a:t> </a:t>
            </a:r>
            <a:r>
              <a:rPr lang="en-GB" sz="1200" b="1" dirty="0" err="1">
                <a:latin typeface="Arial"/>
                <a:cs typeface="Arial"/>
                <a:sym typeface="Arial"/>
              </a:rPr>
              <a:t>ymlaen</a:t>
            </a:r>
            <a:r>
              <a:rPr lang="en-GB" sz="1200" b="1" dirty="0">
                <a:latin typeface="Arial"/>
                <a:cs typeface="Arial"/>
                <a:sym typeface="Arial"/>
              </a:rPr>
              <a:t> </a:t>
            </a:r>
            <a:r>
              <a:rPr lang="en-GB" sz="1200" b="1" dirty="0" err="1">
                <a:latin typeface="Arial"/>
                <a:cs typeface="Arial"/>
                <a:sym typeface="Arial"/>
              </a:rPr>
              <a:t>llaw</a:t>
            </a:r>
            <a:r>
              <a:rPr lang="en-GB" sz="1200" b="1" dirty="0">
                <a:latin typeface="Arial"/>
                <a:cs typeface="Arial"/>
                <a:sym typeface="Arial"/>
              </a:rPr>
              <a:t> a </a:t>
            </a:r>
            <a:r>
              <a:rPr lang="en-GB" sz="1200" b="1" dirty="0" err="1">
                <a:latin typeface="Arial"/>
                <a:cs typeface="Arial"/>
                <a:sym typeface="Arial"/>
              </a:rPr>
              <a:t>dangos</a:t>
            </a:r>
            <a:r>
              <a:rPr lang="en-GB" sz="1200" b="1" dirty="0">
                <a:latin typeface="Arial"/>
                <a:cs typeface="Arial"/>
                <a:sym typeface="Arial"/>
              </a:rPr>
              <a:t>, </a:t>
            </a:r>
            <a:r>
              <a:rPr lang="en-GB" sz="1200" b="1" dirty="0" err="1">
                <a:latin typeface="Arial"/>
                <a:cs typeface="Arial"/>
                <a:sym typeface="Arial"/>
              </a:rPr>
              <a:t>er</a:t>
            </a:r>
            <a:r>
              <a:rPr lang="en-GB" sz="1200" b="1" dirty="0">
                <a:latin typeface="Arial"/>
                <a:cs typeface="Arial"/>
                <a:sym typeface="Arial"/>
              </a:rPr>
              <a:t> </a:t>
            </a:r>
            <a:r>
              <a:rPr lang="en-GB" sz="1200" b="1" dirty="0" err="1">
                <a:latin typeface="Arial"/>
                <a:cs typeface="Arial"/>
                <a:sym typeface="Arial"/>
              </a:rPr>
              <a:t>enghraifft</a:t>
            </a:r>
            <a:r>
              <a:rPr lang="en-GB" sz="1200" b="1" dirty="0">
                <a:latin typeface="Arial"/>
                <a:cs typeface="Arial"/>
                <a:sym typeface="Arial"/>
              </a:rPr>
              <a:t>, </a:t>
            </a:r>
            <a:r>
              <a:rPr lang="en-GB" sz="1200" b="1" dirty="0" err="1">
                <a:latin typeface="Arial"/>
                <a:cs typeface="Arial"/>
                <a:sym typeface="Arial"/>
              </a:rPr>
              <a:t>detholiadau</a:t>
            </a:r>
            <a:r>
              <a:rPr lang="en-GB" sz="1200" b="1" dirty="0">
                <a:latin typeface="Arial"/>
                <a:cs typeface="Arial"/>
                <a:sym typeface="Arial"/>
              </a:rPr>
              <a:t> o </a:t>
            </a:r>
            <a:r>
              <a:rPr lang="en-GB" sz="1200" b="1" dirty="0" err="1">
                <a:latin typeface="Arial"/>
                <a:cs typeface="Arial"/>
                <a:sym typeface="Arial"/>
              </a:rPr>
              <a:t>fideos</a:t>
            </a:r>
            <a:r>
              <a:rPr lang="en-GB" sz="1200" b="1" dirty="0">
                <a:latin typeface="Arial"/>
                <a:cs typeface="Arial"/>
                <a:sym typeface="Arial"/>
              </a:rPr>
              <a:t> a </a:t>
            </a:r>
            <a:r>
              <a:rPr lang="en-GB" sz="1200" b="1" dirty="0" err="1">
                <a:latin typeface="Arial"/>
                <a:cs typeface="Arial"/>
                <a:sym typeface="Arial"/>
              </a:rPr>
              <a:t>allai</a:t>
            </a:r>
            <a:r>
              <a:rPr lang="en-GB" sz="1200" b="1" dirty="0">
                <a:latin typeface="Arial"/>
                <a:cs typeface="Arial"/>
                <a:sym typeface="Arial"/>
              </a:rPr>
              <a:t> </a:t>
            </a:r>
            <a:r>
              <a:rPr lang="en-GB" sz="1200" b="1" dirty="0" err="1">
                <a:latin typeface="Arial"/>
                <a:cs typeface="Arial"/>
                <a:sym typeface="Arial"/>
              </a:rPr>
              <a:t>fod</a:t>
            </a:r>
            <a:r>
              <a:rPr lang="en-GB" sz="1200" b="1" dirty="0">
                <a:latin typeface="Arial"/>
                <a:cs typeface="Arial"/>
                <a:sym typeface="Arial"/>
              </a:rPr>
              <a:t> o </a:t>
            </a:r>
            <a:r>
              <a:rPr lang="en-GB" sz="1200" b="1" dirty="0" err="1">
                <a:latin typeface="Arial"/>
                <a:cs typeface="Arial"/>
                <a:sym typeface="Arial"/>
              </a:rPr>
              <a:t>gymorth</a:t>
            </a:r>
            <a:r>
              <a:rPr lang="en-GB" sz="1200" b="1" dirty="0">
                <a:latin typeface="Arial"/>
                <a:cs typeface="Arial"/>
                <a:sym typeface="Arial"/>
              </a:rPr>
              <a:t> </a:t>
            </a:r>
            <a:r>
              <a:rPr lang="en-GB" sz="1200" b="1" dirty="0" err="1">
                <a:latin typeface="Arial"/>
                <a:cs typeface="Arial"/>
                <a:sym typeface="Arial"/>
              </a:rPr>
              <a:t>gyda'u</a:t>
            </a:r>
            <a:r>
              <a:rPr lang="en-GB" sz="1200" b="1" dirty="0">
                <a:latin typeface="Arial"/>
                <a:cs typeface="Arial"/>
                <a:sym typeface="Arial"/>
              </a:rPr>
              <a:t> </a:t>
            </a:r>
            <a:r>
              <a:rPr lang="en-GB" sz="1200" b="1" dirty="0" err="1">
                <a:latin typeface="Arial"/>
                <a:cs typeface="Arial"/>
                <a:sym typeface="Arial"/>
              </a:rPr>
              <a:t>gwaith</a:t>
            </a:r>
            <a:r>
              <a:rPr lang="en-GB" sz="1200" b="1" dirty="0">
                <a:latin typeface="Arial"/>
                <a:cs typeface="Arial"/>
                <a:sym typeface="Arial"/>
              </a:rPr>
              <a:t> </a:t>
            </a:r>
            <a:r>
              <a:rPr lang="en-GB" sz="1200" b="1" dirty="0" err="1">
                <a:latin typeface="Arial"/>
                <a:cs typeface="Arial"/>
                <a:sym typeface="Arial"/>
              </a:rPr>
              <a:t>cyflwyno</a:t>
            </a:r>
            <a:r>
              <a:rPr lang="en-GB" sz="1200" b="1" dirty="0">
                <a:latin typeface="Arial"/>
                <a:cs typeface="Arial"/>
                <a:sym typeface="Arial"/>
              </a:rPr>
              <a:t>.</a:t>
            </a:r>
            <a:endParaRPr lang="en-GB" sz="1200"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4080180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endParaRPr lang="en-GB">
              <a:latin typeface="Arial"/>
              <a:ea typeface="Arial"/>
              <a:cs typeface="Arial"/>
              <a:sym typeface="Arial"/>
            </a:endParaRPr>
          </a:p>
          <a:p>
            <a:endParaRPr lang="en-GB">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71226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err="1">
                <a:solidFill>
                  <a:srgbClr val="000000"/>
                </a:solidFill>
                <a:latin typeface="Arial"/>
                <a:ea typeface="Arial"/>
                <a:cs typeface="Arial"/>
                <a:sym typeface="Arial"/>
              </a:rPr>
              <a:t>Nodiadau'r</a:t>
            </a:r>
            <a:r>
              <a:rPr lang="en-GB" b="1" dirty="0">
                <a:solidFill>
                  <a:srgbClr val="000000"/>
                </a:solidFill>
                <a:latin typeface="Arial"/>
                <a:ea typeface="Arial"/>
                <a:cs typeface="Arial"/>
                <a:sym typeface="Arial"/>
              </a:rPr>
              <a:t> </a:t>
            </a:r>
            <a:r>
              <a:rPr lang="en-GB" b="1" dirty="0" err="1">
                <a:solidFill>
                  <a:srgbClr val="000000"/>
                </a:solidFill>
                <a:latin typeface="Arial"/>
                <a:ea typeface="Arial"/>
                <a:cs typeface="Arial"/>
                <a:sym typeface="Arial"/>
              </a:rPr>
              <a:t>siaradwr</a:t>
            </a:r>
            <a:endParaRPr lang="en-GB" b="1"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indent="-228600">
              <a:spcBef>
                <a:spcPts val="805"/>
              </a:spcBef>
              <a:buSzPts val="1400"/>
              <a:buFont typeface="Arial" panose="020B0604020202020204" pitchFamily="34" charset="0"/>
              <a:buChar char="•"/>
            </a:pPr>
            <a:r>
              <a:rPr lang="en-GB" sz="1200" b="0" dirty="0">
                <a:latin typeface="Arial"/>
                <a:ea typeface="Arial"/>
                <a:cs typeface="Arial"/>
                <a:sym typeface="Arial"/>
              </a:rPr>
              <a:t>Mae 4 </a:t>
            </a:r>
            <a:r>
              <a:rPr lang="en-GB" sz="1200" b="0" dirty="0" err="1">
                <a:latin typeface="Arial"/>
                <a:ea typeface="Arial"/>
                <a:cs typeface="Arial"/>
                <a:sym typeface="Arial"/>
              </a:rPr>
              <a:t>sefydliad</a:t>
            </a:r>
            <a:r>
              <a:rPr lang="en-GB" sz="1200" b="0" dirty="0">
                <a:latin typeface="Arial"/>
                <a:ea typeface="Arial"/>
                <a:cs typeface="Arial"/>
                <a:sym typeface="Arial"/>
              </a:rPr>
              <a:t> partner </a:t>
            </a:r>
            <a:r>
              <a:rPr lang="en-GB" sz="1200" b="0" dirty="0" err="1">
                <a:latin typeface="Arial"/>
                <a:ea typeface="Arial"/>
                <a:cs typeface="Arial"/>
                <a:sym typeface="Arial"/>
              </a:rPr>
              <a:t>yn</a:t>
            </a:r>
            <a:r>
              <a:rPr lang="en-GB" sz="1200" b="0" dirty="0">
                <a:latin typeface="Arial"/>
                <a:ea typeface="Arial"/>
                <a:cs typeface="Arial"/>
                <a:sym typeface="Arial"/>
              </a:rPr>
              <a:t> </a:t>
            </a:r>
            <a:r>
              <a:rPr lang="en-GB" sz="1200" b="0" dirty="0" err="1">
                <a:latin typeface="Arial"/>
                <a:ea typeface="Arial"/>
                <a:cs typeface="Arial"/>
                <a:sym typeface="Arial"/>
              </a:rPr>
              <a:t>rhan</a:t>
            </a:r>
            <a:r>
              <a:rPr lang="en-GB" sz="1200" b="0" dirty="0">
                <a:latin typeface="Arial"/>
                <a:ea typeface="Arial"/>
                <a:cs typeface="Arial"/>
                <a:sym typeface="Arial"/>
              </a:rPr>
              <a:t> o </a:t>
            </a:r>
            <a:r>
              <a:rPr lang="en-GB" sz="1200" b="0" dirty="0" err="1">
                <a:latin typeface="Arial"/>
                <a:ea typeface="Arial"/>
                <a:cs typeface="Arial"/>
                <a:sym typeface="Arial"/>
              </a:rPr>
              <a:t>brosiect</a:t>
            </a:r>
            <a:r>
              <a:rPr lang="en-GB" sz="1200" b="0" dirty="0">
                <a:latin typeface="Arial"/>
                <a:ea typeface="Arial"/>
                <a:cs typeface="Arial"/>
                <a:sym typeface="Arial"/>
              </a:rPr>
              <a:t> y CFVI</a:t>
            </a:r>
            <a:r>
              <a:rPr lang="en-GB" b="0"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a:t>
            </a:r>
            <a:r>
              <a:rPr lang="en-GB" dirty="0" err="1">
                <a:solidFill>
                  <a:srgbClr val="000000"/>
                </a:solidFill>
                <a:latin typeface="Arial"/>
                <a:ea typeface="Arial"/>
                <a:cs typeface="Arial"/>
                <a:sym typeface="Arial"/>
              </a:rPr>
              <a:t>edrychwch</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logos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waelod</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sleid</a:t>
            </a:r>
            <a:r>
              <a:rPr lang="en-GB" dirty="0">
                <a:solidFill>
                  <a:srgbClr val="000000"/>
                </a:solidFill>
                <a:latin typeface="Arial"/>
                <a:ea typeface="Arial"/>
                <a:cs typeface="Arial"/>
                <a:sym typeface="Arial"/>
              </a:rPr>
              <a:t>). </a:t>
            </a:r>
            <a:endParaRPr lang="en-GB" dirty="0">
              <a:solidFill>
                <a:srgbClr val="000000"/>
              </a:solidFill>
              <a:latin typeface="Arial"/>
              <a:ea typeface="Arial"/>
              <a:cs typeface="Arial"/>
            </a:endParaRPr>
          </a:p>
          <a:p>
            <a:pPr marL="228600">
              <a:spcBef>
                <a:spcPts val="805"/>
              </a:spcBef>
              <a:buSzPts val="1400"/>
            </a:pPr>
            <a:endParaRPr lang="en-GB" dirty="0">
              <a:solidFill>
                <a:srgbClr val="000000"/>
              </a:solidFill>
              <a:latin typeface="Arial"/>
              <a:ea typeface="Arial"/>
              <a:cs typeface="Arial"/>
            </a:endParaRPr>
          </a:p>
          <a:p>
            <a:pPr marL="228600" lvl="0" algn="l" rtl="0">
              <a:lnSpc>
                <a:spcPct val="100000"/>
              </a:lnSpc>
              <a:spcBef>
                <a:spcPts val="805"/>
              </a:spcBef>
              <a:spcAft>
                <a:spcPts val="0"/>
              </a:spcAft>
              <a:buSzPts val="1400"/>
            </a:pPr>
            <a:r>
              <a:rPr lang="en-GB" b="1" dirty="0" err="1">
                <a:solidFill>
                  <a:srgbClr val="000000"/>
                </a:solidFill>
                <a:latin typeface="Arial"/>
                <a:ea typeface="Arial"/>
                <a:cs typeface="Arial"/>
                <a:sym typeface="Arial"/>
              </a:rPr>
              <a:t>Cefndir</a:t>
            </a:r>
            <a:r>
              <a:rPr lang="en-GB" b="1" dirty="0">
                <a:solidFill>
                  <a:srgbClr val="000000"/>
                </a:solidFill>
                <a:latin typeface="Arial"/>
                <a:ea typeface="Arial"/>
                <a:cs typeface="Arial"/>
                <a:sym typeface="Arial"/>
              </a:rPr>
              <a:t> </a:t>
            </a:r>
            <a:r>
              <a:rPr lang="en-GB" b="1" dirty="0" err="1">
                <a:solidFill>
                  <a:srgbClr val="000000"/>
                </a:solidFill>
                <a:latin typeface="Arial"/>
                <a:ea typeface="Arial"/>
                <a:cs typeface="Arial"/>
                <a:sym typeface="Arial"/>
              </a:rPr>
              <a:t>dewisol</a:t>
            </a:r>
            <a:r>
              <a:rPr lang="en-GB" b="1" dirty="0">
                <a:solidFill>
                  <a:srgbClr val="000000"/>
                </a:solidFill>
                <a:latin typeface="Arial"/>
                <a:ea typeface="Arial"/>
                <a:cs typeface="Arial"/>
                <a:sym typeface="Arial"/>
              </a:rPr>
              <a:t>: (</a:t>
            </a:r>
            <a:r>
              <a:rPr lang="en-GB" b="1" dirty="0" err="1">
                <a:solidFill>
                  <a:srgbClr val="000000"/>
                </a:solidFill>
                <a:latin typeface="Arial"/>
                <a:ea typeface="Arial"/>
                <a:cs typeface="Arial"/>
                <a:sym typeface="Arial"/>
              </a:rPr>
              <a:t>edrychwch</a:t>
            </a:r>
            <a:r>
              <a:rPr lang="en-GB" b="1" dirty="0">
                <a:solidFill>
                  <a:srgbClr val="000000"/>
                </a:solidFill>
                <a:latin typeface="Arial"/>
                <a:ea typeface="Arial"/>
                <a:cs typeface="Arial"/>
                <a:sym typeface="Arial"/>
              </a:rPr>
              <a:t> </a:t>
            </a:r>
            <a:r>
              <a:rPr lang="en-GB" b="1" dirty="0" err="1">
                <a:solidFill>
                  <a:srgbClr val="000000"/>
                </a:solidFill>
                <a:latin typeface="Arial"/>
                <a:ea typeface="Arial"/>
                <a:cs typeface="Arial"/>
                <a:sym typeface="Arial"/>
              </a:rPr>
              <a:t>hefyd</a:t>
            </a:r>
            <a:r>
              <a:rPr lang="en-GB" b="1" dirty="0">
                <a:solidFill>
                  <a:srgbClr val="000000"/>
                </a:solidFill>
                <a:latin typeface="Arial"/>
                <a:ea typeface="Arial"/>
                <a:cs typeface="Arial"/>
                <a:sym typeface="Arial"/>
              </a:rPr>
              <a:t> </a:t>
            </a:r>
            <a:r>
              <a:rPr lang="en-GB" b="1" dirty="0" err="1">
                <a:solidFill>
                  <a:srgbClr val="000000"/>
                </a:solidFill>
                <a:latin typeface="Arial"/>
                <a:ea typeface="Arial"/>
                <a:cs typeface="Arial"/>
                <a:sym typeface="Arial"/>
              </a:rPr>
              <a:t>ar</a:t>
            </a:r>
            <a:r>
              <a:rPr lang="en-GB" b="1" dirty="0">
                <a:solidFill>
                  <a:srgbClr val="000000"/>
                </a:solidFill>
                <a:latin typeface="Arial"/>
                <a:ea typeface="Arial"/>
                <a:cs typeface="Arial"/>
                <a:sym typeface="Arial"/>
              </a:rPr>
              <a:t> t.34 </a:t>
            </a:r>
            <a:r>
              <a:rPr lang="en-GB" b="1" dirty="0" err="1">
                <a:solidFill>
                  <a:srgbClr val="000000"/>
                </a:solidFill>
                <a:latin typeface="Arial"/>
                <a:ea typeface="Arial"/>
                <a:cs typeface="Arial"/>
                <a:sym typeface="Arial"/>
              </a:rPr>
              <a:t>yCFVI</a:t>
            </a:r>
            <a:r>
              <a:rPr lang="en-GB" b="1" dirty="0">
                <a:solidFill>
                  <a:srgbClr val="000000"/>
                </a:solidFill>
                <a:latin typeface="Arial"/>
                <a:ea typeface="Arial"/>
                <a:cs typeface="Arial"/>
                <a:sym typeface="Arial"/>
              </a:rPr>
              <a:t>)</a:t>
            </a:r>
            <a:endParaRPr lang="en-GB" b="1" dirty="0">
              <a:solidFill>
                <a:srgbClr val="000000"/>
              </a:solidFill>
              <a:latin typeface="Arial"/>
              <a:ea typeface="Arial"/>
              <a:cs typeface="Arial"/>
            </a:endParaRP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indent="-171450">
              <a:spcBef>
                <a:spcPts val="805"/>
              </a:spcBef>
              <a:buSzPts val="1400"/>
              <a:buFont typeface="Arial"/>
              <a:buChar char="•"/>
            </a:pPr>
            <a:r>
              <a:rPr lang="en-GB" dirty="0" err="1">
                <a:solidFill>
                  <a:srgbClr val="000000"/>
                </a:solidFill>
                <a:latin typeface="Arial"/>
                <a:ea typeface="Arial"/>
                <a:cs typeface="Arial"/>
                <a:sym typeface="Arial"/>
              </a:rPr>
              <a:t>Ariannwyd</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prosiect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gan</a:t>
            </a:r>
            <a:r>
              <a:rPr lang="en-GB" dirty="0">
                <a:solidFill>
                  <a:srgbClr val="000000"/>
                </a:solidFill>
                <a:latin typeface="Arial"/>
                <a:ea typeface="Arial"/>
                <a:cs typeface="Arial"/>
                <a:sym typeface="Arial"/>
              </a:rPr>
              <a:t> y Royal National Institute of Blind People [RNIB]. </a:t>
            </a:r>
          </a:p>
          <a:p>
            <a:pPr marL="400050" indent="-171450">
              <a:spcBef>
                <a:spcPts val="805"/>
              </a:spcBef>
              <a:buSzPts val="1400"/>
              <a:buFont typeface="Arial"/>
              <a:buChar char="•"/>
            </a:pPr>
            <a:r>
              <a:rPr lang="en-GB" dirty="0" err="1">
                <a:solidFill>
                  <a:srgbClr val="000000"/>
                </a:solidFill>
                <a:latin typeface="Arial"/>
                <a:ea typeface="Arial"/>
                <a:cs typeface="Arial"/>
                <a:sym typeface="Arial"/>
              </a:rPr>
              <a:t>Ymgynghorodd</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Ganolfan</a:t>
            </a:r>
            <a:r>
              <a:rPr lang="en-GB" dirty="0">
                <a:solidFill>
                  <a:srgbClr val="000000"/>
                </a:solidFill>
                <a:latin typeface="Arial"/>
                <a:ea typeface="Arial"/>
                <a:cs typeface="Arial"/>
                <a:sym typeface="Arial"/>
              </a:rPr>
              <a:t> Nam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Golwg</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gyfer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Addysgu</a:t>
            </a:r>
            <a:r>
              <a:rPr lang="en-GB" dirty="0">
                <a:solidFill>
                  <a:srgbClr val="000000"/>
                </a:solidFill>
                <a:latin typeface="Arial"/>
                <a:ea typeface="Arial"/>
                <a:cs typeface="Arial"/>
                <a:sym typeface="Arial"/>
              </a:rPr>
              <a:t> ac </a:t>
            </a:r>
            <a:r>
              <a:rPr lang="en-GB" dirty="0" err="1">
                <a:solidFill>
                  <a:srgbClr val="000000"/>
                </a:solidFill>
                <a:latin typeface="Arial"/>
                <a:ea typeface="Arial"/>
                <a:cs typeface="Arial"/>
                <a:sym typeface="Arial"/>
              </a:rPr>
              <a:t>Ymchwil</a:t>
            </a:r>
            <a:r>
              <a:rPr lang="en-GB" dirty="0">
                <a:solidFill>
                  <a:srgbClr val="000000"/>
                </a:solidFill>
                <a:latin typeface="Arial"/>
                <a:ea typeface="Arial"/>
                <a:cs typeface="Arial"/>
                <a:sym typeface="Arial"/>
              </a:rPr>
              <a:t> – VICTAR – </a:t>
            </a:r>
            <a:r>
              <a:rPr lang="en-GB" dirty="0" err="1">
                <a:solidFill>
                  <a:srgbClr val="000000"/>
                </a:solidFill>
                <a:latin typeface="Arial"/>
                <a:ea typeface="Arial"/>
                <a:cs typeface="Arial"/>
                <a:sym typeface="Arial"/>
              </a:rPr>
              <a:t>â</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gweithwyr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proffesiynol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sy’n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gweithio</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maes</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rhieni</a:t>
            </a:r>
            <a:r>
              <a:rPr lang="en-GB" dirty="0">
                <a:solidFill>
                  <a:srgbClr val="000000"/>
                </a:solidFill>
                <a:latin typeface="Arial"/>
                <a:ea typeface="Arial"/>
                <a:cs typeface="Arial"/>
                <a:sym typeface="Arial"/>
              </a:rPr>
              <a:t> a </a:t>
            </a:r>
            <a:r>
              <a:rPr lang="en-GB" dirty="0" err="1">
                <a:solidFill>
                  <a:srgbClr val="000000"/>
                </a:solidFill>
                <a:latin typeface="Arial"/>
                <a:ea typeface="Arial"/>
                <a:cs typeface="Arial"/>
                <a:sym typeface="Arial"/>
              </a:rPr>
              <a:t>phlant</a:t>
            </a:r>
            <a:r>
              <a:rPr lang="en-GB" dirty="0">
                <a:solidFill>
                  <a:srgbClr val="000000"/>
                </a:solidFill>
                <a:latin typeface="Arial"/>
                <a:ea typeface="Arial"/>
                <a:cs typeface="Arial"/>
                <a:sym typeface="Arial"/>
              </a:rPr>
              <a:t> a </a:t>
            </a:r>
            <a:r>
              <a:rPr lang="en-GB" dirty="0" err="1">
                <a:solidFill>
                  <a:srgbClr val="000000"/>
                </a:solidFill>
                <a:latin typeface="Arial"/>
                <a:ea typeface="Arial"/>
                <a:cs typeface="Arial"/>
                <a:sym typeface="Arial"/>
              </a:rPr>
              <a:t>phobl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ifanc</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i</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fod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sail </a:t>
            </a:r>
            <a:r>
              <a:rPr lang="en-GB" dirty="0" err="1">
                <a:solidFill>
                  <a:srgbClr val="000000"/>
                </a:solidFill>
                <a:latin typeface="Arial"/>
                <a:ea typeface="Arial"/>
                <a:cs typeface="Arial"/>
                <a:sym typeface="Arial"/>
              </a:rPr>
              <a:t>i'r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gwaith</a:t>
            </a:r>
            <a:r>
              <a:rPr lang="en-GB" dirty="0">
                <a:solidFill>
                  <a:srgbClr val="000000"/>
                </a:solidFill>
                <a:latin typeface="Arial"/>
                <a:ea typeface="Arial"/>
                <a:cs typeface="Arial"/>
                <a:sym typeface="Arial"/>
              </a:rPr>
              <a:t> o </a:t>
            </a:r>
            <a:r>
              <a:rPr lang="en-GB" dirty="0" err="1">
                <a:solidFill>
                  <a:srgbClr val="000000"/>
                </a:solidFill>
                <a:latin typeface="Arial"/>
                <a:ea typeface="Arial"/>
                <a:cs typeface="Arial"/>
                <a:sym typeface="Arial"/>
              </a:rPr>
              <a:t>ysgrifennu’r</a:t>
            </a:r>
            <a:r>
              <a:rPr lang="en-GB" dirty="0">
                <a:solidFill>
                  <a:srgbClr val="000000"/>
                </a:solidFill>
                <a:latin typeface="Arial"/>
                <a:ea typeface="Arial"/>
                <a:cs typeface="Arial"/>
                <a:sym typeface="Arial"/>
              </a:rPr>
              <a:t> CFVI; </a:t>
            </a:r>
            <a:r>
              <a:rPr lang="en-GB" dirty="0" err="1">
                <a:solidFill>
                  <a:srgbClr val="000000"/>
                </a:solidFill>
                <a:latin typeface="Arial"/>
                <a:ea typeface="Arial"/>
                <a:cs typeface="Arial"/>
                <a:sym typeface="Arial"/>
              </a:rPr>
              <a:t>maent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hefyd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ymwneud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â</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gwerthuso'r</a:t>
            </a:r>
            <a:r>
              <a:rPr lang="en-GB" dirty="0">
                <a:solidFill>
                  <a:srgbClr val="000000"/>
                </a:solidFill>
                <a:latin typeface="Arial"/>
                <a:ea typeface="Arial"/>
                <a:cs typeface="Arial"/>
                <a:sym typeface="Arial"/>
              </a:rPr>
              <a:t> CFVI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ymarferol</a:t>
            </a:r>
            <a:r>
              <a:rPr lang="en-GB" dirty="0">
                <a:solidFill>
                  <a:srgbClr val="000000"/>
                </a:solidFill>
                <a:latin typeface="Arial"/>
                <a:ea typeface="Arial"/>
                <a:cs typeface="Arial"/>
                <a:sym typeface="Arial"/>
              </a:rPr>
              <a:t>.</a:t>
            </a:r>
          </a:p>
          <a:p>
            <a:pPr marL="400050" indent="-171450">
              <a:spcBef>
                <a:spcPts val="805"/>
              </a:spcBef>
              <a:buSzPts val="1400"/>
              <a:buFont typeface="Arial"/>
              <a:buChar char="•"/>
            </a:pPr>
            <a:r>
              <a:rPr lang="en-GB" dirty="0">
                <a:solidFill>
                  <a:srgbClr val="000000"/>
                </a:solidFill>
                <a:latin typeface="Arial"/>
                <a:ea typeface="Arial"/>
                <a:cs typeface="Arial"/>
                <a:sym typeface="Arial"/>
              </a:rPr>
              <a:t>Bu </a:t>
            </a:r>
            <a:r>
              <a:rPr lang="en-GB" dirty="0" err="1">
                <a:solidFill>
                  <a:srgbClr val="000000"/>
                </a:solidFill>
                <a:latin typeface="Arial"/>
                <a:ea typeface="Arial"/>
                <a:cs typeface="Arial"/>
                <a:sym typeface="Arial"/>
              </a:rPr>
              <a:t>Cymdeithas</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Broffesiynol</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Gweithlu</a:t>
            </a:r>
            <a:r>
              <a:rPr lang="en-GB" dirty="0">
                <a:solidFill>
                  <a:srgbClr val="000000"/>
                </a:solidFill>
                <a:latin typeface="Arial"/>
                <a:ea typeface="Arial"/>
                <a:cs typeface="Arial"/>
                <a:sym typeface="Arial"/>
              </a:rPr>
              <a:t> Nam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Golwg</a:t>
            </a:r>
            <a:r>
              <a:rPr lang="en-GB" dirty="0">
                <a:solidFill>
                  <a:srgbClr val="000000"/>
                </a:solidFill>
                <a:latin typeface="Arial"/>
                <a:ea typeface="Arial"/>
                <a:cs typeface="Arial"/>
                <a:sym typeface="Arial"/>
              </a:rPr>
              <a:t> – VIEW –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ymwneud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â</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gweithio</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i</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sicrhau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adnoddau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gyfer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ganolfan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adnoddau</a:t>
            </a:r>
            <a:r>
              <a:rPr lang="en-GB" dirty="0">
                <a:solidFill>
                  <a:srgbClr val="000000"/>
                </a:solidFill>
                <a:latin typeface="Arial"/>
                <a:ea typeface="Arial"/>
                <a:cs typeface="Arial"/>
                <a:sym typeface="Arial"/>
              </a:rPr>
              <a:t> a </a:t>
            </a:r>
            <a:r>
              <a:rPr lang="en-GB" dirty="0" err="1">
                <a:solidFill>
                  <a:srgbClr val="000000"/>
                </a:solidFill>
                <a:latin typeface="Arial"/>
                <a:ea typeface="Arial"/>
                <a:cs typeface="Arial"/>
                <a:sym typeface="Arial"/>
              </a:rPr>
              <a:t>llunio'r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hyfforddiant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hwn</a:t>
            </a:r>
            <a:r>
              <a:rPr lang="en-GB" dirty="0">
                <a:solidFill>
                  <a:srgbClr val="000000"/>
                </a:solidFill>
                <a:latin typeface="Arial"/>
                <a:ea typeface="Arial"/>
                <a:cs typeface="Arial"/>
                <a:sym typeface="Arial"/>
              </a:rPr>
              <a:t>.</a:t>
            </a:r>
          </a:p>
          <a:p>
            <a:pPr marL="400050" indent="-171450">
              <a:spcBef>
                <a:spcPts val="805"/>
              </a:spcBef>
              <a:buSzPts val="1400"/>
              <a:buFont typeface="Arial"/>
              <a:buChar char="•"/>
            </a:pPr>
            <a:r>
              <a:rPr lang="en-GB" dirty="0">
                <a:solidFill>
                  <a:srgbClr val="000000"/>
                </a:solidFill>
                <a:latin typeface="Arial"/>
                <a:ea typeface="Arial"/>
                <a:cs typeface="Arial"/>
                <a:sym typeface="Arial"/>
              </a:rPr>
              <a:t>Mae </a:t>
            </a:r>
            <a:r>
              <a:rPr lang="en-GB" dirty="0" err="1">
                <a:solidFill>
                  <a:srgbClr val="000000"/>
                </a:solidFill>
                <a:latin typeface="Arial"/>
                <a:ea typeface="Arial"/>
                <a:cs typeface="Arial"/>
                <a:sym typeface="Arial"/>
              </a:rPr>
              <a:t>Ymddiriedolaeth</a:t>
            </a:r>
            <a:r>
              <a:rPr lang="en-GB" dirty="0">
                <a:solidFill>
                  <a:srgbClr val="000000"/>
                </a:solidFill>
                <a:latin typeface="Arial"/>
                <a:ea typeface="Arial"/>
                <a:cs typeface="Arial"/>
                <a:sym typeface="Arial"/>
              </a:rPr>
              <a:t> Thomas Pocklington (TPT)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elusen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genedlaethol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sy’n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cefnogi</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pobl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ddall</a:t>
            </a:r>
            <a:r>
              <a:rPr lang="en-GB" dirty="0">
                <a:solidFill>
                  <a:srgbClr val="000000"/>
                </a:solidFill>
                <a:latin typeface="Arial"/>
                <a:ea typeface="Arial"/>
                <a:cs typeface="Arial"/>
                <a:sym typeface="Arial"/>
              </a:rPr>
              <a:t> ac </a:t>
            </a:r>
            <a:r>
              <a:rPr lang="en-GB" dirty="0" err="1">
                <a:solidFill>
                  <a:srgbClr val="000000"/>
                </a:solidFill>
                <a:latin typeface="Arial"/>
                <a:ea typeface="Arial"/>
                <a:cs typeface="Arial"/>
                <a:sym typeface="Arial"/>
              </a:rPr>
              <a:t>â</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golwg</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rhannol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gyda</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ffocws</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Addysg</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Cyflogaeth</a:t>
            </a:r>
            <a:r>
              <a:rPr lang="en-GB" dirty="0">
                <a:solidFill>
                  <a:srgbClr val="000000"/>
                </a:solidFill>
                <a:latin typeface="Arial"/>
                <a:ea typeface="Arial"/>
                <a:cs typeface="Arial"/>
                <a:sym typeface="Arial"/>
              </a:rPr>
              <a:t> ac </a:t>
            </a:r>
            <a:r>
              <a:rPr lang="en-GB" dirty="0" err="1">
                <a:solidFill>
                  <a:srgbClr val="000000"/>
                </a:solidFill>
                <a:latin typeface="Arial"/>
                <a:ea typeface="Arial"/>
                <a:cs typeface="Arial"/>
                <a:sym typeface="Arial"/>
              </a:rPr>
              <a:t>Ymgysylltu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gan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ddarparu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arweiniad</a:t>
            </a:r>
            <a:r>
              <a:rPr lang="en-GB" dirty="0">
                <a:solidFill>
                  <a:srgbClr val="000000"/>
                </a:solidFill>
                <a:latin typeface="Arial"/>
                <a:ea typeface="Arial"/>
                <a:cs typeface="Arial"/>
                <a:sym typeface="Arial"/>
              </a:rPr>
              <a:t> a </a:t>
            </a:r>
            <a:r>
              <a:rPr lang="en-GB" dirty="0" err="1">
                <a:solidFill>
                  <a:srgbClr val="000000"/>
                </a:solidFill>
                <a:latin typeface="Arial"/>
                <a:ea typeface="Arial"/>
                <a:cs typeface="Arial"/>
                <a:sym typeface="Arial"/>
              </a:rPr>
              <a:t>chyngor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Yng</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Ngham</a:t>
            </a:r>
            <a:r>
              <a:rPr lang="en-GB" dirty="0">
                <a:solidFill>
                  <a:srgbClr val="000000"/>
                </a:solidFill>
                <a:latin typeface="Arial"/>
                <a:ea typeface="Arial"/>
                <a:cs typeface="Arial"/>
                <a:sym typeface="Arial"/>
              </a:rPr>
              <a:t> 2 y </a:t>
            </a:r>
            <a:r>
              <a:rPr lang="en-GB" dirty="0" err="1">
                <a:solidFill>
                  <a:srgbClr val="000000"/>
                </a:solidFill>
                <a:latin typeface="Arial"/>
                <a:ea typeface="Arial"/>
                <a:cs typeface="Arial"/>
                <a:sym typeface="Arial"/>
              </a:rPr>
              <a:t>prosiect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bydd</a:t>
            </a:r>
            <a:r>
              <a:rPr lang="en-GB" dirty="0">
                <a:solidFill>
                  <a:srgbClr val="000000"/>
                </a:solidFill>
                <a:latin typeface="Arial"/>
                <a:ea typeface="Arial"/>
                <a:cs typeface="Arial"/>
                <a:sym typeface="Arial"/>
              </a:rPr>
              <a:t> TPT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gweithio</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ddylanwadu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bolisi</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addysgol</a:t>
            </a:r>
            <a:r>
              <a:rPr lang="en-GB" dirty="0">
                <a:solidFill>
                  <a:srgbClr val="000000"/>
                </a:solidFill>
                <a:latin typeface="Arial"/>
                <a:ea typeface="Arial"/>
                <a:cs typeface="Arial"/>
                <a:sym typeface="Arial"/>
              </a:rPr>
              <a:t>.</a:t>
            </a:r>
          </a:p>
          <a:p>
            <a:pPr marL="400050" indent="-171450">
              <a:spcBef>
                <a:spcPts val="805"/>
              </a:spcBef>
              <a:buSzPts val="1400"/>
              <a:buFont typeface="Arial"/>
              <a:buChar char="•"/>
            </a:pPr>
            <a:r>
              <a:rPr lang="en-GB" dirty="0">
                <a:solidFill>
                  <a:srgbClr val="000000"/>
                </a:solidFill>
                <a:latin typeface="Arial"/>
                <a:ea typeface="Arial"/>
                <a:cs typeface="Arial"/>
                <a:sym typeface="Arial"/>
              </a:rPr>
              <a:t>Mae </a:t>
            </a:r>
            <a:r>
              <a:rPr lang="en-GB" dirty="0" err="1">
                <a:solidFill>
                  <a:srgbClr val="000000"/>
                </a:solidFill>
                <a:latin typeface="Arial"/>
                <a:ea typeface="Arial"/>
                <a:cs typeface="Arial"/>
                <a:sym typeface="Arial"/>
              </a:rPr>
              <a:t>gwahanol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agweddau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prosiect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cael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eu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harwain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gan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wahanol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bartneriaid</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prosiect</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Arweiniwyd</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gwaith</a:t>
            </a:r>
            <a:r>
              <a:rPr lang="en-GB" dirty="0">
                <a:solidFill>
                  <a:srgbClr val="000000"/>
                </a:solidFill>
                <a:latin typeface="Arial"/>
                <a:ea typeface="Arial"/>
                <a:cs typeface="Arial"/>
                <a:sym typeface="Arial"/>
              </a:rPr>
              <a:t> o </a:t>
            </a:r>
            <a:r>
              <a:rPr lang="en-GB" dirty="0" err="1">
                <a:solidFill>
                  <a:srgbClr val="000000"/>
                </a:solidFill>
                <a:latin typeface="Arial"/>
                <a:ea typeface="Arial"/>
                <a:cs typeface="Arial"/>
                <a:sym typeface="Arial"/>
              </a:rPr>
              <a:t>gynhyrchu'r</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deunyddiau</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hyfforddi</a:t>
            </a:r>
            <a:r>
              <a:rPr lang="en-GB" dirty="0">
                <a:solidFill>
                  <a:srgbClr val="000000"/>
                </a:solidFill>
                <a:latin typeface="Arial"/>
                <a:ea typeface="Arial"/>
                <a:cs typeface="Arial"/>
                <a:sym typeface="Arial"/>
              </a:rPr>
              <a:t>/DPP </a:t>
            </a:r>
            <a:r>
              <a:rPr lang="en-GB" dirty="0" err="1">
                <a:solidFill>
                  <a:srgbClr val="000000"/>
                </a:solidFill>
                <a:latin typeface="Arial"/>
                <a:ea typeface="Arial"/>
                <a:cs typeface="Arial"/>
                <a:sym typeface="Arial"/>
              </a:rPr>
              <a:t>gan</a:t>
            </a:r>
            <a:r>
              <a:rPr lang="en-GB" dirty="0">
                <a:solidFill>
                  <a:srgbClr val="000000"/>
                </a:solidFill>
                <a:latin typeface="Arial"/>
                <a:ea typeface="Arial"/>
                <a:cs typeface="Arial"/>
                <a:sym typeface="Arial"/>
              </a:rPr>
              <a:t> VIEW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cyd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â</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grŵp</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ymgynghori</a:t>
            </a:r>
            <a:r>
              <a:rPr lang="en-GB" dirty="0">
                <a:solidFill>
                  <a:srgbClr val="000000"/>
                </a:solidFill>
                <a:latin typeface="Arial"/>
                <a:ea typeface="Arial"/>
                <a:cs typeface="Arial"/>
                <a:sym typeface="Arial"/>
              </a:rPr>
              <a:t> o </a:t>
            </a:r>
            <a:r>
              <a:rPr lang="en-GB" dirty="0" err="1">
                <a:solidFill>
                  <a:srgbClr val="000000"/>
                </a:solidFill>
                <a:latin typeface="Arial"/>
                <a:ea typeface="Arial"/>
                <a:cs typeface="Arial"/>
                <a:sym typeface="Arial"/>
              </a:rPr>
              <a:t>randdeiliaid</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allweddol</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sy'n</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gweithio</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ym</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maes</a:t>
            </a:r>
            <a:r>
              <a:rPr lang="en-GB" dirty="0">
                <a:solidFill>
                  <a:srgbClr val="000000"/>
                </a:solidFill>
                <a:latin typeface="Arial"/>
                <a:ea typeface="Arial"/>
                <a:cs typeface="Arial"/>
                <a:sym typeface="Arial"/>
              </a:rPr>
              <a:t> </a:t>
            </a:r>
            <a:r>
              <a:rPr lang="en-GB" dirty="0" err="1">
                <a:solidFill>
                  <a:srgbClr val="000000"/>
                </a:solidFill>
                <a:latin typeface="Arial"/>
                <a:ea typeface="Arial"/>
                <a:cs typeface="Arial"/>
                <a:sym typeface="Arial"/>
              </a:rPr>
              <a:t>Addysg</a:t>
            </a:r>
            <a:r>
              <a:rPr lang="en-GB" dirty="0">
                <a:solidFill>
                  <a:srgbClr val="000000"/>
                </a:solidFill>
                <a:latin typeface="Arial"/>
                <a:ea typeface="Arial"/>
                <a:cs typeface="Arial"/>
                <a:sym typeface="Arial"/>
              </a:rPr>
              <a:t> Nam </a:t>
            </a:r>
            <a:r>
              <a:rPr lang="en-GB" dirty="0" err="1">
                <a:solidFill>
                  <a:srgbClr val="000000"/>
                </a:solidFill>
                <a:latin typeface="Arial"/>
                <a:ea typeface="Arial"/>
                <a:cs typeface="Arial"/>
                <a:sym typeface="Arial"/>
              </a:rPr>
              <a:t>ar</a:t>
            </a:r>
            <a:r>
              <a:rPr lang="en-GB" dirty="0">
                <a:solidFill>
                  <a:srgbClr val="000000"/>
                </a:solidFill>
                <a:latin typeface="Arial"/>
                <a:ea typeface="Arial"/>
                <a:cs typeface="Arial"/>
                <a:sym typeface="Arial"/>
              </a:rPr>
              <a:t> y </a:t>
            </a:r>
            <a:r>
              <a:rPr lang="en-GB" dirty="0" err="1">
                <a:solidFill>
                  <a:srgbClr val="000000"/>
                </a:solidFill>
                <a:latin typeface="Arial"/>
                <a:ea typeface="Arial"/>
                <a:cs typeface="Arial"/>
                <a:sym typeface="Arial"/>
              </a:rPr>
              <a:t>Golwg</a:t>
            </a:r>
            <a:r>
              <a:rPr lang="en-GB" dirty="0">
                <a:solidFill>
                  <a:srgbClr val="000000"/>
                </a:solidFill>
                <a:latin typeface="Arial"/>
                <a:ea typeface="Arial"/>
                <a:cs typeface="Arial"/>
                <a:sym typeface="Arial"/>
              </a:rPr>
              <a:t>.</a:t>
            </a: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r>
              <a:rPr lang="en-GB" b="1" dirty="0" err="1">
                <a:latin typeface="Arial"/>
                <a:ea typeface="Arial"/>
                <a:cs typeface="Arial"/>
              </a:rPr>
              <a:t>Nodiadau'r</a:t>
            </a:r>
            <a:r>
              <a:rPr lang="en-GB" b="1" dirty="0">
                <a:latin typeface="Arial"/>
                <a:ea typeface="Arial"/>
                <a:cs typeface="Arial"/>
              </a:rPr>
              <a:t> </a:t>
            </a:r>
            <a:r>
              <a:rPr lang="en-GB" b="1" dirty="0" err="1">
                <a:latin typeface="Arial"/>
                <a:ea typeface="Arial"/>
                <a:cs typeface="Arial"/>
              </a:rPr>
              <a:t>siaradwr</a:t>
            </a:r>
            <a:endParaRPr lang="en-GB" b="1" dirty="0">
              <a:latin typeface="Calibri"/>
              <a:ea typeface="Calibri"/>
              <a:cs typeface="Calibri"/>
            </a:endParaRPr>
          </a:p>
          <a:p>
            <a:endParaRPr lang="en-GB" b="1" dirty="0">
              <a:latin typeface="Arial"/>
              <a:ea typeface="Arial"/>
              <a:cs typeface="Arial"/>
              <a:sym typeface="Arial"/>
            </a:endParaRPr>
          </a:p>
          <a:p>
            <a:pPr marL="457200" indent="-228600" algn="just">
              <a:buSzPts val="1400"/>
              <a:buFont typeface="Arial" panose="020B0604020202020204" pitchFamily="34" charset="0"/>
              <a:buChar char="•"/>
            </a:pPr>
            <a:r>
              <a:rPr lang="en-GB" dirty="0" err="1">
                <a:latin typeface="Arial"/>
                <a:ea typeface="Arial"/>
                <a:cs typeface="Arial"/>
                <a:sym typeface="Arial"/>
              </a:rPr>
              <a:t>Ewch</a:t>
            </a:r>
            <a:r>
              <a:rPr lang="en-GB" dirty="0">
                <a:latin typeface="Arial"/>
                <a:ea typeface="Arial"/>
                <a:cs typeface="Arial"/>
                <a:sym typeface="Arial"/>
              </a:rPr>
              <a:t> </a:t>
            </a:r>
            <a:r>
              <a:rPr lang="en-GB" dirty="0" err="1">
                <a:latin typeface="Arial"/>
                <a:ea typeface="Arial"/>
                <a:cs typeface="Arial"/>
                <a:sym typeface="Arial"/>
              </a:rPr>
              <a:t>drwy'r</a:t>
            </a:r>
            <a:r>
              <a:rPr lang="en-GB" dirty="0">
                <a:latin typeface="Arial"/>
                <a:ea typeface="Arial"/>
                <a:cs typeface="Arial"/>
                <a:sym typeface="Arial"/>
              </a:rPr>
              <a:t> </a:t>
            </a:r>
            <a:r>
              <a:rPr lang="en-GB" dirty="0" err="1">
                <a:latin typeface="Arial"/>
                <a:ea typeface="Arial"/>
                <a:cs typeface="Arial"/>
                <a:sym typeface="Arial"/>
              </a:rPr>
              <a:t>amcanion</a:t>
            </a:r>
            <a:r>
              <a:rPr lang="en-GB" dirty="0">
                <a:latin typeface="Arial"/>
                <a:ea typeface="Arial"/>
                <a:cs typeface="Arial"/>
                <a:sym typeface="Arial"/>
              </a:rPr>
              <a:t> </a:t>
            </a:r>
            <a:r>
              <a:rPr lang="en-GB" dirty="0" err="1">
                <a:latin typeface="Arial"/>
                <a:ea typeface="Arial"/>
                <a:cs typeface="Arial"/>
                <a:sym typeface="Arial"/>
              </a:rPr>
              <a:t>hyfforddi</a:t>
            </a:r>
            <a:r>
              <a:rPr lang="en-GB" dirty="0">
                <a:latin typeface="Arial"/>
                <a:ea typeface="Arial"/>
                <a:cs typeface="Arial"/>
                <a:sym typeface="Arial"/>
              </a:rPr>
              <a:t> </a:t>
            </a:r>
            <a:r>
              <a:rPr lang="en-GB" dirty="0" err="1">
                <a:latin typeface="Arial"/>
                <a:ea typeface="Arial"/>
                <a:cs typeface="Arial"/>
                <a:sym typeface="Arial"/>
              </a:rPr>
              <a:t>craidd</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y </a:t>
            </a:r>
            <a:r>
              <a:rPr lang="en-GB" dirty="0" err="1">
                <a:latin typeface="Arial"/>
                <a:ea typeface="Arial"/>
                <a:cs typeface="Arial"/>
                <a:sym typeface="Arial"/>
              </a:rPr>
              <a:t>sleid</a:t>
            </a:r>
            <a:r>
              <a:rPr lang="en-GB" dirty="0">
                <a:latin typeface="Arial"/>
                <a:ea typeface="Arial"/>
                <a:cs typeface="Arial"/>
                <a:sym typeface="Arial"/>
              </a:rPr>
              <a:t> </a:t>
            </a:r>
            <a:r>
              <a:rPr lang="en-GB" dirty="0" err="1">
                <a:latin typeface="Arial"/>
                <a:ea typeface="Arial"/>
                <a:cs typeface="Arial"/>
                <a:sym typeface="Arial"/>
              </a:rPr>
              <a:t>yma</a:t>
            </a:r>
            <a:r>
              <a:rPr lang="en-GB" dirty="0">
                <a:latin typeface="Arial"/>
                <a:ea typeface="Arial"/>
                <a:cs typeface="Arial"/>
                <a:sym typeface="Arial"/>
              </a:rPr>
              <a:t>.</a:t>
            </a:r>
          </a:p>
          <a:p>
            <a:pPr marL="457200" indent="-228600" algn="just">
              <a:buSzPts val="1400"/>
              <a:buFont typeface="Arial" panose="020B0604020202020204" pitchFamily="34" charset="0"/>
              <a:buChar char="•"/>
            </a:pPr>
            <a:r>
              <a:rPr lang="en-GB" dirty="0" err="1">
                <a:latin typeface="Arial"/>
                <a:ea typeface="Arial"/>
                <a:cs typeface="Arial"/>
                <a:sym typeface="Arial"/>
              </a:rPr>
              <a:t>Dylech</a:t>
            </a:r>
            <a:r>
              <a:rPr lang="en-GB" dirty="0">
                <a:latin typeface="Arial"/>
                <a:ea typeface="Arial"/>
                <a:cs typeface="Arial"/>
                <a:sym typeface="Arial"/>
              </a:rPr>
              <a:t> </a:t>
            </a:r>
            <a:r>
              <a:rPr lang="en-GB" dirty="0" err="1">
                <a:latin typeface="Arial"/>
                <a:ea typeface="Arial"/>
                <a:cs typeface="Arial"/>
                <a:sym typeface="Arial"/>
              </a:rPr>
              <a:t>hefyd</a:t>
            </a:r>
            <a:r>
              <a:rPr lang="en-GB" dirty="0">
                <a:latin typeface="Arial"/>
                <a:ea typeface="Arial"/>
                <a:cs typeface="Arial"/>
                <a:sym typeface="Arial"/>
              </a:rPr>
              <a:t> </a:t>
            </a:r>
            <a:r>
              <a:rPr lang="en-GB" dirty="0" err="1">
                <a:latin typeface="Arial"/>
                <a:ea typeface="Arial"/>
                <a:cs typeface="Arial"/>
                <a:sym typeface="Arial"/>
              </a:rPr>
              <a:t>sôn</a:t>
            </a:r>
            <a:r>
              <a:rPr lang="en-GB" dirty="0">
                <a:latin typeface="Arial"/>
                <a:ea typeface="Arial"/>
                <a:cs typeface="Arial"/>
                <a:sym typeface="Arial"/>
              </a:rPr>
              <a:t> am </a:t>
            </a:r>
            <a:r>
              <a:rPr lang="en-GB" dirty="0" err="1">
                <a:latin typeface="Arial"/>
                <a:ea typeface="Arial"/>
                <a:cs typeface="Arial"/>
                <a:sym typeface="Arial"/>
              </a:rPr>
              <a:t>yr</a:t>
            </a:r>
            <a:r>
              <a:rPr lang="en-GB" dirty="0">
                <a:latin typeface="Arial"/>
                <a:ea typeface="Arial"/>
                <a:cs typeface="Arial"/>
                <a:sym typeface="Arial"/>
              </a:rPr>
              <a:t> </a:t>
            </a:r>
            <a:r>
              <a:rPr lang="en-GB" dirty="0" err="1">
                <a:latin typeface="Arial"/>
                <a:ea typeface="Arial"/>
                <a:cs typeface="Arial"/>
                <a:sym typeface="Arial"/>
              </a:rPr>
              <a:t>angen</a:t>
            </a:r>
            <a:r>
              <a:rPr lang="en-GB" dirty="0">
                <a:latin typeface="Arial"/>
                <a:ea typeface="Arial"/>
                <a:cs typeface="Arial"/>
                <a:sym typeface="Arial"/>
              </a:rPr>
              <a:t> am </a:t>
            </a:r>
            <a:r>
              <a:rPr lang="en-GB" dirty="0" err="1">
                <a:latin typeface="Arial"/>
                <a:ea typeface="Arial"/>
                <a:cs typeface="Arial"/>
                <a:sym typeface="Arial"/>
              </a:rPr>
              <a:t>gydweithio</a:t>
            </a:r>
            <a:r>
              <a:rPr lang="en-GB" dirty="0">
                <a:latin typeface="Arial"/>
                <a:ea typeface="Arial"/>
                <a:cs typeface="Arial"/>
                <a:sym typeface="Arial"/>
              </a:rPr>
              <a:t> </a:t>
            </a:r>
            <a:r>
              <a:rPr lang="en-GB" dirty="0" err="1">
                <a:latin typeface="Arial"/>
                <a:ea typeface="Arial"/>
                <a:cs typeface="Arial"/>
                <a:sym typeface="Arial"/>
              </a:rPr>
              <a:t>wrth</a:t>
            </a:r>
            <a:r>
              <a:rPr lang="en-GB" dirty="0">
                <a:latin typeface="Arial"/>
                <a:ea typeface="Arial"/>
                <a:cs typeface="Arial"/>
                <a:sym typeface="Arial"/>
              </a:rPr>
              <a:t> </a:t>
            </a:r>
            <a:r>
              <a:rPr lang="en-GB" dirty="0" err="1">
                <a:latin typeface="Arial"/>
                <a:ea typeface="Arial"/>
                <a:cs typeface="Arial"/>
                <a:sym typeface="Arial"/>
              </a:rPr>
              <a:t>gyflwyno’r</a:t>
            </a:r>
            <a:r>
              <a:rPr lang="en-GB" dirty="0">
                <a:latin typeface="Arial"/>
                <a:ea typeface="Arial"/>
                <a:cs typeface="Arial"/>
                <a:sym typeface="Arial"/>
              </a:rPr>
              <a:t> CFVI, </a:t>
            </a:r>
            <a:r>
              <a:rPr lang="en-GB" dirty="0" err="1">
                <a:latin typeface="Arial"/>
                <a:ea typeface="Arial"/>
                <a:cs typeface="Arial"/>
                <a:sym typeface="Arial"/>
              </a:rPr>
              <a:t>dan</a:t>
            </a:r>
            <a:r>
              <a:rPr lang="en-GB" dirty="0">
                <a:latin typeface="Arial"/>
                <a:ea typeface="Arial"/>
                <a:cs typeface="Arial"/>
                <a:sym typeface="Arial"/>
              </a:rPr>
              <a:t> </a:t>
            </a:r>
            <a:r>
              <a:rPr lang="en-GB" dirty="0" err="1">
                <a:latin typeface="Arial"/>
                <a:ea typeface="Arial"/>
                <a:cs typeface="Arial"/>
                <a:sym typeface="Arial"/>
              </a:rPr>
              <a:t>arweiniad</a:t>
            </a:r>
            <a:r>
              <a:rPr lang="en-GB" dirty="0">
                <a:latin typeface="Arial"/>
                <a:ea typeface="Arial"/>
                <a:cs typeface="Arial"/>
                <a:sym typeface="Arial"/>
              </a:rPr>
              <a:t> </a:t>
            </a:r>
            <a:r>
              <a:rPr lang="en-GB" dirty="0" err="1">
                <a:latin typeface="Arial"/>
                <a:ea typeface="Arial"/>
                <a:cs typeface="Arial"/>
                <a:sym typeface="Arial"/>
              </a:rPr>
              <a:t>arbenigwyr</a:t>
            </a:r>
            <a:r>
              <a:rPr lang="en-GB" dirty="0">
                <a:latin typeface="Arial"/>
                <a:ea typeface="Arial"/>
                <a:cs typeface="Arial"/>
                <a:sym typeface="Arial"/>
              </a:rPr>
              <a:t> </a:t>
            </a:r>
            <a:r>
              <a:rPr lang="en-GB" dirty="0" err="1">
                <a:latin typeface="Arial"/>
                <a:ea typeface="Arial"/>
                <a:cs typeface="Arial"/>
                <a:sym typeface="Arial"/>
              </a:rPr>
              <a:t>mewn</a:t>
            </a:r>
            <a:r>
              <a:rPr lang="en-GB" dirty="0">
                <a:latin typeface="Arial"/>
                <a:ea typeface="Arial"/>
                <a:cs typeface="Arial"/>
                <a:sym typeface="Arial"/>
              </a:rPr>
              <a:t> </a:t>
            </a:r>
            <a:r>
              <a:rPr lang="en-GB" dirty="0" err="1">
                <a:latin typeface="Arial"/>
                <a:ea typeface="Arial"/>
                <a:cs typeface="Arial"/>
                <a:sym typeface="Arial"/>
              </a:rPr>
              <a:t>addysg</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y </a:t>
            </a:r>
            <a:r>
              <a:rPr lang="en-GB" dirty="0" err="1">
                <a:latin typeface="Arial"/>
                <a:ea typeface="Arial"/>
                <a:cs typeface="Arial"/>
                <a:sym typeface="Arial"/>
              </a:rPr>
              <a:t>golwg</a:t>
            </a:r>
            <a:r>
              <a:rPr lang="en-GB" dirty="0">
                <a:latin typeface="Arial"/>
                <a:ea typeface="Arial"/>
                <a:cs typeface="Arial"/>
                <a:sym typeface="Arial"/>
              </a:rPr>
              <a:t>, a </a:t>
            </a:r>
            <a:r>
              <a:rPr lang="en-GB" dirty="0" err="1">
                <a:latin typeface="Arial"/>
                <a:ea typeface="Arial"/>
                <a:cs typeface="Arial"/>
                <a:sym typeface="Arial"/>
              </a:rPr>
              <a:t>phwysleisio</a:t>
            </a:r>
            <a:r>
              <a:rPr lang="en-GB" dirty="0">
                <a:latin typeface="Arial"/>
                <a:ea typeface="Arial"/>
                <a:cs typeface="Arial"/>
                <a:sym typeface="Arial"/>
              </a:rPr>
              <a:t> </a:t>
            </a:r>
            <a:r>
              <a:rPr lang="en-GB" dirty="0" err="1">
                <a:latin typeface="Arial"/>
                <a:ea typeface="Arial"/>
                <a:cs typeface="Arial"/>
                <a:sym typeface="Arial"/>
              </a:rPr>
              <a:t>pwysigrwydd</a:t>
            </a:r>
            <a:r>
              <a:rPr lang="en-GB" dirty="0">
                <a:latin typeface="Arial"/>
                <a:ea typeface="Arial"/>
                <a:cs typeface="Arial"/>
                <a:sym typeface="Arial"/>
              </a:rPr>
              <a:t> </a:t>
            </a:r>
            <a:r>
              <a:rPr lang="en-GB" dirty="0" err="1">
                <a:latin typeface="Arial"/>
                <a:ea typeface="Arial"/>
                <a:cs typeface="Arial"/>
                <a:sym typeface="Arial"/>
              </a:rPr>
              <a:t>cynnwys</a:t>
            </a:r>
            <a:r>
              <a:rPr lang="en-GB" dirty="0">
                <a:latin typeface="Arial"/>
                <a:ea typeface="Arial"/>
                <a:cs typeface="Arial"/>
                <a:sym typeface="Arial"/>
              </a:rPr>
              <a:t> y </a:t>
            </a:r>
            <a:r>
              <a:rPr lang="en-GB" dirty="0" err="1">
                <a:latin typeface="Arial"/>
                <a:ea typeface="Arial"/>
                <a:cs typeface="Arial"/>
                <a:sym typeface="Arial"/>
              </a:rPr>
              <a:t>plentyn</a:t>
            </a:r>
            <a:r>
              <a:rPr lang="en-GB" dirty="0">
                <a:latin typeface="Arial"/>
                <a:ea typeface="Arial"/>
                <a:cs typeface="Arial"/>
                <a:sym typeface="Arial"/>
              </a:rPr>
              <a:t>/person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ba</a:t>
            </a:r>
            <a:r>
              <a:rPr lang="en-GB" dirty="0">
                <a:latin typeface="Arial"/>
                <a:ea typeface="Arial"/>
                <a:cs typeface="Arial"/>
                <a:sym typeface="Arial"/>
              </a:rPr>
              <a:t> </a:t>
            </a:r>
            <a:r>
              <a:rPr lang="en-GB" dirty="0" err="1">
                <a:latin typeface="Arial"/>
                <a:ea typeface="Arial"/>
                <a:cs typeface="Arial"/>
                <a:sym typeface="Arial"/>
              </a:rPr>
              <a:t>raddau</a:t>
            </a:r>
            <a:r>
              <a:rPr lang="en-GB" dirty="0">
                <a:latin typeface="Arial"/>
                <a:ea typeface="Arial"/>
                <a:cs typeface="Arial"/>
                <a:sym typeface="Arial"/>
              </a:rPr>
              <a:t> </a:t>
            </a:r>
            <a:r>
              <a:rPr lang="en-GB" dirty="0" err="1">
                <a:latin typeface="Arial"/>
                <a:ea typeface="Arial"/>
                <a:cs typeface="Arial"/>
                <a:sym typeface="Arial"/>
              </a:rPr>
              <a:t>bynnag</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bosibl</a:t>
            </a:r>
            <a:r>
              <a:rPr lang="en-GB" dirty="0">
                <a:latin typeface="Arial"/>
                <a:ea typeface="Arial"/>
                <a:cs typeface="Arial"/>
                <a:sym typeface="Arial"/>
              </a:rPr>
              <a:t>, </a:t>
            </a:r>
            <a:r>
              <a:rPr lang="en-GB" dirty="0" err="1">
                <a:latin typeface="Arial"/>
                <a:ea typeface="Arial"/>
                <a:cs typeface="Arial"/>
                <a:sym typeface="Arial"/>
              </a:rPr>
              <a:t>aelodau</a:t>
            </a:r>
            <a:r>
              <a:rPr lang="en-GB" dirty="0">
                <a:latin typeface="Arial"/>
                <a:ea typeface="Arial"/>
                <a:cs typeface="Arial"/>
                <a:sym typeface="Arial"/>
              </a:rPr>
              <a:t> </a:t>
            </a:r>
            <a:r>
              <a:rPr lang="en-GB" dirty="0" err="1">
                <a:latin typeface="Arial"/>
                <a:ea typeface="Arial"/>
                <a:cs typeface="Arial"/>
                <a:sym typeface="Arial"/>
              </a:rPr>
              <a:t>o’r</a:t>
            </a:r>
            <a:r>
              <a:rPr lang="en-GB" dirty="0">
                <a:latin typeface="Arial"/>
                <a:ea typeface="Arial"/>
                <a:cs typeface="Arial"/>
                <a:sym typeface="Arial"/>
              </a:rPr>
              <a:t> </a:t>
            </a:r>
            <a:r>
              <a:rPr lang="en-GB" dirty="0" err="1">
                <a:latin typeface="Arial"/>
                <a:ea typeface="Arial"/>
                <a:cs typeface="Arial"/>
                <a:sym typeface="Arial"/>
              </a:rPr>
              <a:t>teulu</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ogystal</a:t>
            </a:r>
            <a:r>
              <a:rPr lang="en-GB" dirty="0">
                <a:latin typeface="Arial"/>
                <a:ea typeface="Arial"/>
                <a:cs typeface="Arial"/>
                <a:sym typeface="Arial"/>
              </a:rPr>
              <a:t> </a:t>
            </a:r>
            <a:r>
              <a:rPr lang="en-GB" dirty="0" err="1">
                <a:latin typeface="Arial"/>
                <a:ea typeface="Arial"/>
                <a:cs typeface="Arial"/>
                <a:sym typeface="Arial"/>
              </a:rPr>
              <a:t>â’r</a:t>
            </a:r>
            <a:r>
              <a:rPr lang="en-GB" dirty="0">
                <a:latin typeface="Arial"/>
                <a:ea typeface="Arial"/>
                <a:cs typeface="Arial"/>
                <a:sym typeface="Arial"/>
              </a:rPr>
              <a:t> </a:t>
            </a:r>
            <a:r>
              <a:rPr lang="en-GB" dirty="0" err="1">
                <a:latin typeface="Arial"/>
                <a:ea typeface="Arial"/>
                <a:cs typeface="Arial"/>
                <a:sym typeface="Arial"/>
              </a:rPr>
              <a:t>rhanddeiliaid</a:t>
            </a:r>
            <a:r>
              <a:rPr lang="en-GB" dirty="0">
                <a:latin typeface="Arial"/>
                <a:ea typeface="Arial"/>
                <a:cs typeface="Arial"/>
                <a:sym typeface="Arial"/>
              </a:rPr>
              <a:t> </a:t>
            </a:r>
            <a:r>
              <a:rPr lang="en-GB" dirty="0" err="1">
                <a:latin typeface="Arial"/>
                <a:ea typeface="Arial"/>
                <a:cs typeface="Arial"/>
                <a:sym typeface="Arial"/>
              </a:rPr>
              <a:t>allweddol</a:t>
            </a:r>
            <a:r>
              <a:rPr lang="en-GB" dirty="0">
                <a:latin typeface="Arial"/>
                <a:ea typeface="Arial"/>
                <a:cs typeface="Arial"/>
                <a:sym typeface="Arial"/>
              </a:rPr>
              <a:t> </a:t>
            </a:r>
            <a:r>
              <a:rPr lang="en-GB" dirty="0" err="1">
                <a:latin typeface="Arial"/>
                <a:ea typeface="Arial"/>
                <a:cs typeface="Arial"/>
                <a:sym typeface="Arial"/>
              </a:rPr>
              <a:t>eraill</a:t>
            </a:r>
            <a:r>
              <a:rPr lang="en-GB" dirty="0">
                <a:latin typeface="Arial"/>
                <a:ea typeface="Arial"/>
                <a:cs typeface="Arial"/>
                <a:sym typeface="Arial"/>
              </a:rPr>
              <a:t>.</a:t>
            </a:r>
            <a:endParaRPr lang="en-GB" dirty="0">
              <a:latin typeface="Arial"/>
              <a:ea typeface="Arial"/>
              <a:cs typeface="Arial"/>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lvl="0" indent="0" algn="l" rtl="0">
              <a:lnSpc>
                <a:spcPct val="150000"/>
              </a:lnSpc>
              <a:spcBef>
                <a:spcPts val="0"/>
              </a:spcBef>
              <a:spcAft>
                <a:spcPts val="0"/>
              </a:spcAft>
              <a:buClr>
                <a:schemeClr val="dk1"/>
              </a:buClr>
              <a:buSzPts val="1200"/>
              <a:buFont typeface="Noto Sans"/>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GB" sz="1200" b="1" dirty="0">
              <a:latin typeface="Arial"/>
              <a:ea typeface="Arial"/>
              <a:cs typeface="Arial"/>
              <a:sym typeface="Arial"/>
            </a:endParaRPr>
          </a:p>
          <a:p>
            <a:pPr marL="0" lvl="0" indent="0" algn="l" rtl="0">
              <a:lnSpc>
                <a:spcPct val="150000"/>
              </a:lnSpc>
              <a:spcBef>
                <a:spcPts val="0"/>
              </a:spcBef>
              <a:spcAft>
                <a:spcPts val="0"/>
              </a:spcAft>
              <a:buClr>
                <a:schemeClr val="dk1"/>
              </a:buClr>
              <a:buSzPts val="1200"/>
              <a:buFont typeface="Noto Sans"/>
              <a:buNone/>
            </a:pPr>
            <a:endParaRPr lang="en-GB" sz="1200" b="1" dirty="0">
              <a:latin typeface="Arial"/>
              <a:ea typeface="Arial"/>
              <a:cs typeface="Arial"/>
              <a:sym typeface="Arial"/>
            </a:endParaRPr>
          </a:p>
          <a:p>
            <a:pPr>
              <a:lnSpc>
                <a:spcPct val="150000"/>
              </a:lnSpc>
              <a:buClr>
                <a:schemeClr val="dk1"/>
              </a:buClr>
              <a:buSzPts val="1200"/>
            </a:pPr>
            <a:r>
              <a:rPr lang="en-GB" sz="1200" dirty="0" err="1">
                <a:latin typeface="Arial"/>
                <a:ea typeface="Arial"/>
                <a:cs typeface="Arial"/>
                <a:sym typeface="Arial"/>
              </a:rPr>
              <a:t>Pwyntiau</a:t>
            </a:r>
            <a:r>
              <a:rPr lang="en-GB" sz="1200" dirty="0">
                <a:latin typeface="Arial"/>
                <a:ea typeface="Arial"/>
                <a:cs typeface="Arial"/>
                <a:sym typeface="Arial"/>
              </a:rPr>
              <a:t> </a:t>
            </a:r>
            <a:r>
              <a:rPr lang="en-GB" sz="1200" dirty="0" err="1">
                <a:latin typeface="Arial"/>
                <a:ea typeface="Arial"/>
                <a:cs typeface="Arial"/>
                <a:sym typeface="Arial"/>
              </a:rPr>
              <a:t>allweddol</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ychwanegol</a:t>
            </a:r>
            <a:r>
              <a:rPr lang="en-GB" sz="1200" dirty="0">
                <a:latin typeface="Arial"/>
                <a:ea typeface="Arial"/>
                <a:cs typeface="Arial"/>
                <a:sym typeface="Arial"/>
              </a:rPr>
              <a:t> at </a:t>
            </a:r>
            <a:r>
              <a:rPr lang="en-GB" sz="1200" dirty="0" err="1">
                <a:latin typeface="Arial"/>
                <a:ea typeface="Arial"/>
                <a:cs typeface="Arial"/>
                <a:sym typeface="Arial"/>
              </a:rPr>
              <a:t>gynnwys</a:t>
            </a:r>
            <a:r>
              <a:rPr lang="en-GB" sz="1200" dirty="0">
                <a:latin typeface="Arial"/>
                <a:ea typeface="Arial"/>
                <a:cs typeface="Arial"/>
                <a:sym typeface="Arial"/>
              </a:rPr>
              <a:t> y </a:t>
            </a:r>
            <a:r>
              <a:rPr lang="en-GB" sz="1200" dirty="0" err="1">
                <a:latin typeface="Arial"/>
                <a:ea typeface="Arial"/>
                <a:cs typeface="Arial"/>
                <a:sym typeface="Arial"/>
              </a:rPr>
              <a:t>sleid</a:t>
            </a:r>
            <a:r>
              <a:rPr lang="en-GB" dirty="0">
                <a:latin typeface="Arial"/>
                <a:ea typeface="Arial"/>
                <a:cs typeface="Arial"/>
                <a:sym typeface="Arial"/>
              </a:rPr>
              <a:t>:</a:t>
            </a:r>
            <a:endParaRPr lang="en-GB" sz="1200" dirty="0">
              <a:latin typeface="Arial"/>
              <a:ea typeface="Arial"/>
              <a:cs typeface="Arial"/>
            </a:endParaRPr>
          </a:p>
          <a:p>
            <a:pPr>
              <a:lnSpc>
                <a:spcPct val="150000"/>
              </a:lnSpc>
              <a:buSzPts val="1200"/>
            </a:pPr>
            <a:endParaRPr lang="en-GB" dirty="0">
              <a:latin typeface="Arial"/>
              <a:ea typeface="Arial"/>
              <a:cs typeface="Arial"/>
              <a:sym typeface="Arial"/>
            </a:endParaRPr>
          </a:p>
          <a:p>
            <a:pPr marL="342900" indent="-342900">
              <a:lnSpc>
                <a:spcPct val="150000"/>
              </a:lnSpc>
              <a:buClr>
                <a:schemeClr val="dk1"/>
              </a:buClr>
              <a:buSzPts val="1800"/>
              <a:buFont typeface="Arial"/>
              <a:buChar char="•"/>
            </a:pPr>
            <a:r>
              <a:rPr lang="en-GB" sz="1200" dirty="0" err="1">
                <a:latin typeface="Arial"/>
                <a:ea typeface="Arial"/>
                <a:cs typeface="Arial"/>
                <a:sym typeface="Arial"/>
              </a:rPr>
              <a:t>Fe’i</a:t>
            </a:r>
            <a:r>
              <a:rPr lang="en-GB" sz="1200" dirty="0">
                <a:latin typeface="Arial"/>
                <a:ea typeface="Arial"/>
                <a:cs typeface="Arial"/>
                <a:sym typeface="Arial"/>
              </a:rPr>
              <a:t> </a:t>
            </a:r>
            <a:r>
              <a:rPr lang="en-GB" sz="1200" dirty="0" err="1">
                <a:latin typeface="Arial"/>
                <a:ea typeface="Arial"/>
                <a:cs typeface="Arial"/>
                <a:sym typeface="Arial"/>
              </a:rPr>
              <a:t>datblygwyd</a:t>
            </a:r>
            <a:r>
              <a:rPr lang="en-GB" sz="1200" dirty="0">
                <a:latin typeface="Arial"/>
                <a:ea typeface="Arial"/>
                <a:cs typeface="Arial"/>
                <a:sym typeface="Arial"/>
              </a:rPr>
              <a:t> </a:t>
            </a:r>
            <a:r>
              <a:rPr lang="en-GB" sz="1200" dirty="0" err="1">
                <a:latin typeface="Arial"/>
                <a:ea typeface="Arial"/>
                <a:cs typeface="Arial"/>
                <a:sym typeface="Arial"/>
              </a:rPr>
              <a:t>fel</a:t>
            </a:r>
            <a:r>
              <a:rPr lang="en-GB" sz="1200" dirty="0">
                <a:latin typeface="Arial"/>
                <a:ea typeface="Arial"/>
                <a:cs typeface="Arial"/>
                <a:sym typeface="Arial"/>
              </a:rPr>
              <a:t> </a:t>
            </a:r>
            <a:r>
              <a:rPr lang="en-GB" sz="1200" dirty="0" err="1">
                <a:latin typeface="Arial"/>
                <a:ea typeface="Arial"/>
                <a:cs typeface="Arial"/>
                <a:sym typeface="Arial"/>
              </a:rPr>
              <a:t>rhan</a:t>
            </a:r>
            <a:r>
              <a:rPr lang="en-GB" sz="1200" dirty="0">
                <a:latin typeface="Arial"/>
                <a:ea typeface="Arial"/>
                <a:cs typeface="Arial"/>
                <a:sym typeface="Arial"/>
              </a:rPr>
              <a:t> o </a:t>
            </a:r>
            <a:r>
              <a:rPr lang="en-GB" sz="1200" dirty="0" err="1">
                <a:latin typeface="Arial"/>
                <a:ea typeface="Arial"/>
                <a:cs typeface="Arial"/>
                <a:sym typeface="Arial"/>
              </a:rPr>
              <a:t>brosiect</a:t>
            </a:r>
            <a:r>
              <a:rPr lang="en-GB" sz="1200" dirty="0">
                <a:latin typeface="Arial"/>
                <a:ea typeface="Arial"/>
                <a:cs typeface="Arial"/>
                <a:sym typeface="Arial"/>
              </a:rPr>
              <a:t> </a:t>
            </a:r>
            <a:r>
              <a:rPr lang="en-GB" sz="1200" dirty="0" err="1">
                <a:latin typeface="Arial"/>
                <a:ea typeface="Arial"/>
                <a:cs typeface="Arial"/>
                <a:sym typeface="Arial"/>
              </a:rPr>
              <a:t>amlasiantaeth</a:t>
            </a:r>
            <a:r>
              <a:rPr lang="en-GB" sz="1200" dirty="0">
                <a:latin typeface="Arial"/>
                <a:ea typeface="Arial"/>
                <a:cs typeface="Arial"/>
                <a:sym typeface="Arial"/>
              </a:rPr>
              <a:t> ac </a:t>
            </a:r>
            <a:r>
              <a:rPr lang="en-GB" sz="1200" dirty="0" err="1">
                <a:latin typeface="Arial"/>
                <a:ea typeface="Arial"/>
                <a:cs typeface="Arial"/>
                <a:sym typeface="Arial"/>
              </a:rPr>
              <a:t>ymgynghoriad</a:t>
            </a:r>
            <a:r>
              <a:rPr lang="en-GB" sz="1200" dirty="0">
                <a:latin typeface="Arial"/>
                <a:ea typeface="Arial"/>
                <a:cs typeface="Arial"/>
                <a:sym typeface="Arial"/>
              </a:rPr>
              <a:t> </a:t>
            </a:r>
            <a:r>
              <a:rPr lang="en-GB" sz="1200" dirty="0" err="1">
                <a:latin typeface="Arial"/>
                <a:ea typeface="Arial"/>
                <a:cs typeface="Arial"/>
                <a:sym typeface="Arial"/>
              </a:rPr>
              <a:t>eang</a:t>
            </a:r>
            <a:r>
              <a:rPr lang="en-GB" sz="1200" dirty="0">
                <a:latin typeface="Arial"/>
                <a:ea typeface="Arial"/>
                <a:cs typeface="Arial"/>
                <a:sym typeface="Arial"/>
              </a:rPr>
              <a:t> </a:t>
            </a:r>
            <a:r>
              <a:rPr lang="en-GB" sz="1200" dirty="0" err="1">
                <a:latin typeface="Arial"/>
                <a:ea typeface="Arial"/>
                <a:cs typeface="Arial"/>
                <a:sym typeface="Arial"/>
              </a:rPr>
              <a:t>gyda</a:t>
            </a:r>
            <a:r>
              <a:rPr lang="en-GB" sz="1200" dirty="0">
                <a:latin typeface="Arial"/>
                <a:ea typeface="Arial"/>
                <a:cs typeface="Arial"/>
                <a:sym typeface="Arial"/>
              </a:rPr>
              <a:t> </a:t>
            </a:r>
            <a:r>
              <a:rPr lang="en-GB" sz="1200" dirty="0" err="1">
                <a:latin typeface="Arial"/>
                <a:ea typeface="Arial"/>
                <a:cs typeface="Arial"/>
                <a:sym typeface="Arial"/>
              </a:rPr>
              <a:t>gweithwyr</a:t>
            </a:r>
            <a:r>
              <a:rPr lang="en-GB" sz="1200" dirty="0">
                <a:latin typeface="Arial"/>
                <a:ea typeface="Arial"/>
                <a:cs typeface="Arial"/>
                <a:sym typeface="Arial"/>
              </a:rPr>
              <a:t> </a:t>
            </a:r>
            <a:r>
              <a:rPr lang="en-GB" sz="1200" dirty="0" err="1">
                <a:latin typeface="Arial"/>
                <a:ea typeface="Arial"/>
                <a:cs typeface="Arial"/>
                <a:sym typeface="Arial"/>
              </a:rPr>
              <a:t>proffesiynol</a:t>
            </a:r>
            <a:r>
              <a:rPr lang="en-GB" sz="1200" dirty="0">
                <a:latin typeface="Arial"/>
                <a:ea typeface="Arial"/>
                <a:cs typeface="Arial"/>
                <a:sym typeface="Arial"/>
              </a:rPr>
              <a:t> </a:t>
            </a:r>
            <a:r>
              <a:rPr lang="en-GB" sz="1200" dirty="0" err="1">
                <a:latin typeface="Arial"/>
                <a:ea typeface="Arial"/>
                <a:cs typeface="Arial"/>
                <a:sym typeface="Arial"/>
              </a:rPr>
              <a:t>ym</a:t>
            </a:r>
            <a:r>
              <a:rPr lang="en-GB" sz="1200" dirty="0">
                <a:latin typeface="Arial"/>
                <a:ea typeface="Arial"/>
                <a:cs typeface="Arial"/>
                <a:sym typeface="Arial"/>
              </a:rPr>
              <a:t> </a:t>
            </a:r>
            <a:r>
              <a:rPr lang="en-GB" sz="1200" dirty="0" err="1">
                <a:latin typeface="Arial"/>
                <a:ea typeface="Arial"/>
                <a:cs typeface="Arial"/>
                <a:sym typeface="Arial"/>
              </a:rPr>
              <a:t>maes</a:t>
            </a:r>
            <a:r>
              <a:rPr lang="en-GB" sz="1200" dirty="0">
                <a:latin typeface="Arial"/>
                <a:ea typeface="Arial"/>
                <a:cs typeface="Arial"/>
                <a:sym typeface="Arial"/>
              </a:rPr>
              <a:t> </a:t>
            </a:r>
            <a:r>
              <a:rPr lang="en-GB" sz="1200" dirty="0" err="1">
                <a:latin typeface="Arial"/>
                <a:ea typeface="Arial"/>
                <a:cs typeface="Arial"/>
                <a:sym typeface="Arial"/>
              </a:rPr>
              <a:t>addysg</a:t>
            </a:r>
            <a:r>
              <a:rPr lang="en-GB" sz="1200" dirty="0">
                <a:latin typeface="Arial"/>
                <a:ea typeface="Arial"/>
                <a:cs typeface="Arial"/>
                <a:sym typeface="Arial"/>
              </a:rPr>
              <a:t> </a:t>
            </a:r>
            <a:r>
              <a:rPr lang="en-GB" sz="1200" dirty="0" err="1">
                <a:latin typeface="Arial"/>
                <a:ea typeface="Arial"/>
                <a:cs typeface="Arial"/>
                <a:sym typeface="Arial"/>
              </a:rPr>
              <a:t>nam</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y </a:t>
            </a:r>
            <a:r>
              <a:rPr lang="en-GB" sz="1200" dirty="0" err="1">
                <a:latin typeface="Arial"/>
                <a:ea typeface="Arial"/>
                <a:cs typeface="Arial"/>
                <a:sym typeface="Arial"/>
              </a:rPr>
              <a:t>golwg</a:t>
            </a:r>
            <a:r>
              <a:rPr lang="en-GB" sz="1200" dirty="0">
                <a:latin typeface="Arial"/>
                <a:ea typeface="Arial"/>
                <a:cs typeface="Arial"/>
                <a:sym typeface="Arial"/>
              </a:rPr>
              <a:t>, </a:t>
            </a:r>
            <a:r>
              <a:rPr lang="en-GB" sz="1200" dirty="0" err="1">
                <a:latin typeface="Arial"/>
                <a:ea typeface="Arial"/>
                <a:cs typeface="Arial"/>
                <a:sym typeface="Arial"/>
              </a:rPr>
              <a:t>rhieni</a:t>
            </a:r>
            <a:r>
              <a:rPr lang="en-GB" sz="1200" dirty="0">
                <a:latin typeface="Arial"/>
                <a:ea typeface="Arial"/>
                <a:cs typeface="Arial"/>
                <a:sym typeface="Arial"/>
              </a:rPr>
              <a:t> a </a:t>
            </a:r>
            <a:r>
              <a:rPr lang="en-GB" sz="1200" dirty="0" err="1">
                <a:latin typeface="Arial"/>
                <a:ea typeface="Arial"/>
                <a:cs typeface="Arial"/>
                <a:sym typeface="Arial"/>
              </a:rPr>
              <a:t>phobl</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a:t>
            </a:r>
          </a:p>
          <a:p>
            <a:pPr marL="342900" indent="-342900">
              <a:lnSpc>
                <a:spcPct val="150000"/>
              </a:lnSpc>
              <a:buClr>
                <a:schemeClr val="dk1"/>
              </a:buClr>
              <a:buSzPts val="1800"/>
              <a:buFont typeface="Arial"/>
              <a:buChar char="•"/>
            </a:pPr>
            <a:r>
              <a:rPr lang="en-GB" sz="1200" dirty="0" err="1">
                <a:latin typeface="Arial"/>
                <a:ea typeface="Arial"/>
                <a:cs typeface="Arial"/>
                <a:sym typeface="Arial"/>
              </a:rPr>
              <a:t>Lansiwyd</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y DU </a:t>
            </a:r>
            <a:r>
              <a:rPr lang="en-GB" sz="1200" dirty="0" err="1">
                <a:latin typeface="Arial"/>
                <a:ea typeface="Arial"/>
                <a:cs typeface="Arial"/>
                <a:sym typeface="Arial"/>
              </a:rPr>
              <a:t>ym</a:t>
            </a:r>
            <a:r>
              <a:rPr lang="en-GB" sz="1200" dirty="0">
                <a:latin typeface="Arial"/>
                <a:ea typeface="Arial"/>
                <a:cs typeface="Arial"/>
                <a:sym typeface="Arial"/>
              </a:rPr>
              <a:t> </a:t>
            </a:r>
            <a:r>
              <a:rPr lang="en-GB" sz="1200" dirty="0" err="1">
                <a:latin typeface="Arial"/>
                <a:ea typeface="Arial"/>
                <a:cs typeface="Arial"/>
                <a:sym typeface="Arial"/>
              </a:rPr>
              <a:t>mis</a:t>
            </a:r>
            <a:r>
              <a:rPr lang="en-GB" sz="1200" dirty="0">
                <a:latin typeface="Arial"/>
                <a:ea typeface="Arial"/>
                <a:cs typeface="Arial"/>
                <a:sym typeface="Arial"/>
              </a:rPr>
              <a:t> </a:t>
            </a:r>
            <a:r>
              <a:rPr lang="en-GB" sz="1200" dirty="0" err="1">
                <a:latin typeface="Arial"/>
                <a:ea typeface="Arial"/>
                <a:cs typeface="Arial"/>
                <a:sym typeface="Arial"/>
              </a:rPr>
              <a:t>Mawrth</a:t>
            </a:r>
            <a:r>
              <a:rPr lang="en-GB" sz="1200" dirty="0">
                <a:latin typeface="Arial"/>
                <a:ea typeface="Arial"/>
                <a:cs typeface="Arial"/>
                <a:sym typeface="Arial"/>
              </a:rPr>
              <a:t> 2022.</a:t>
            </a:r>
          </a:p>
          <a:p>
            <a:pPr marL="342900" indent="-342900">
              <a:lnSpc>
                <a:spcPct val="150000"/>
              </a:lnSpc>
              <a:buClr>
                <a:schemeClr val="dk1"/>
              </a:buClr>
              <a:buSzPts val="1800"/>
              <a:buFont typeface="Arial"/>
              <a:buChar char="•"/>
            </a:pPr>
            <a:r>
              <a:rPr lang="en-GB" sz="1200" dirty="0" err="1">
                <a:latin typeface="Arial"/>
                <a:ea typeface="Arial"/>
                <a:cs typeface="Arial"/>
                <a:sym typeface="Arial"/>
              </a:rPr>
              <a:t>Pwysig</a:t>
            </a:r>
            <a:r>
              <a:rPr lang="en-GB" sz="1200" dirty="0">
                <a:latin typeface="Arial"/>
                <a:ea typeface="Arial"/>
                <a:cs typeface="Arial"/>
                <a:sym typeface="Arial"/>
              </a:rPr>
              <a:t> </a:t>
            </a:r>
            <a:r>
              <a:rPr lang="en-GB" sz="1200" dirty="0" err="1">
                <a:latin typeface="Arial"/>
                <a:ea typeface="Arial"/>
                <a:cs typeface="Arial"/>
                <a:sym typeface="Arial"/>
              </a:rPr>
              <a:t>pwysleisio</a:t>
            </a:r>
            <a:r>
              <a:rPr lang="en-GB" sz="1200" dirty="0">
                <a:latin typeface="Arial"/>
                <a:ea typeface="Arial"/>
                <a:cs typeface="Arial"/>
                <a:sym typeface="Arial"/>
              </a:rPr>
              <a:t> </a:t>
            </a:r>
            <a:r>
              <a:rPr lang="en-GB" sz="1200" dirty="0" err="1">
                <a:latin typeface="Arial"/>
                <a:ea typeface="Arial"/>
                <a:cs typeface="Arial"/>
                <a:sym typeface="Arial"/>
              </a:rPr>
              <a:t>pwynt</a:t>
            </a:r>
            <a:r>
              <a:rPr lang="en-GB" sz="1200" dirty="0">
                <a:latin typeface="Arial"/>
                <a:ea typeface="Arial"/>
                <a:cs typeface="Arial"/>
                <a:sym typeface="Arial"/>
              </a:rPr>
              <a:t> </a:t>
            </a:r>
            <a:r>
              <a:rPr lang="en-GB" sz="1200" dirty="0" err="1">
                <a:latin typeface="Arial"/>
                <a:ea typeface="Arial"/>
                <a:cs typeface="Arial"/>
                <a:sym typeface="Arial"/>
              </a:rPr>
              <a:t>bwled</a:t>
            </a:r>
            <a:r>
              <a:rPr lang="en-GB" sz="1200" dirty="0">
                <a:latin typeface="Arial"/>
                <a:ea typeface="Arial"/>
                <a:cs typeface="Arial"/>
                <a:sym typeface="Arial"/>
              </a:rPr>
              <a:t> 3: </a:t>
            </a:r>
            <a:r>
              <a:rPr lang="en-GB" sz="1200" dirty="0" err="1">
                <a:latin typeface="Arial"/>
                <a:ea typeface="Arial"/>
                <a:cs typeface="Arial"/>
                <a:sym typeface="Arial"/>
              </a:rPr>
              <a:t>nid</a:t>
            </a:r>
            <a:r>
              <a:rPr lang="en-GB" sz="1200" dirty="0">
                <a:latin typeface="Arial"/>
                <a:ea typeface="Arial"/>
                <a:cs typeface="Arial"/>
                <a:sym typeface="Arial"/>
              </a:rPr>
              <a:t> </a:t>
            </a:r>
            <a:r>
              <a:rPr lang="en-GB" sz="1200" dirty="0" err="1">
                <a:latin typeface="Arial"/>
                <a:ea typeface="Arial"/>
                <a:cs typeface="Arial"/>
                <a:sym typeface="Arial"/>
              </a:rPr>
              <a:t>yw’n</a:t>
            </a:r>
            <a:r>
              <a:rPr lang="en-GB" sz="1200" dirty="0">
                <a:latin typeface="Arial"/>
                <a:ea typeface="Arial"/>
                <a:cs typeface="Arial"/>
                <a:sym typeface="Arial"/>
              </a:rPr>
              <a:t> </a:t>
            </a:r>
            <a:r>
              <a:rPr lang="en-GB" sz="1200" dirty="0" err="1">
                <a:latin typeface="Arial"/>
                <a:ea typeface="Arial"/>
                <a:cs typeface="Arial"/>
                <a:sym typeface="Arial"/>
              </a:rPr>
              <a:t>gwricwlwm</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wahân</a:t>
            </a:r>
            <a:r>
              <a:rPr lang="en-GB" sz="1200" dirty="0">
                <a:latin typeface="Arial"/>
                <a:ea typeface="Arial"/>
                <a:cs typeface="Arial"/>
                <a:sym typeface="Arial"/>
              </a:rPr>
              <a:t>, </a:t>
            </a:r>
            <a:r>
              <a:rPr lang="en-GB" sz="1200" dirty="0" err="1">
                <a:latin typeface="Arial"/>
                <a:ea typeface="Arial"/>
                <a:cs typeface="Arial"/>
                <a:sym typeface="Arial"/>
              </a:rPr>
              <a:t>ond</a:t>
            </a:r>
            <a:r>
              <a:rPr lang="en-GB" sz="1200" dirty="0">
                <a:latin typeface="Arial"/>
                <a:ea typeface="Arial"/>
                <a:cs typeface="Arial"/>
                <a:sym typeface="Arial"/>
              </a:rPr>
              <a:t> </a:t>
            </a:r>
            <a:r>
              <a:rPr lang="en-GB" sz="1200" dirty="0" err="1">
                <a:latin typeface="Arial"/>
                <a:ea typeface="Arial"/>
                <a:cs typeface="Arial"/>
                <a:sym typeface="Arial"/>
              </a:rPr>
              <a:t>dylid</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integreiddio</a:t>
            </a:r>
            <a:r>
              <a:rPr lang="en-GB" sz="1200" dirty="0">
                <a:latin typeface="Arial"/>
                <a:ea typeface="Arial"/>
                <a:cs typeface="Arial"/>
                <a:sym typeface="Arial"/>
              </a:rPr>
              <a:t> </a:t>
            </a:r>
            <a:r>
              <a:rPr lang="en-GB" sz="1200" dirty="0" err="1">
                <a:latin typeface="Arial"/>
                <a:ea typeface="Arial"/>
                <a:cs typeface="Arial"/>
                <a:sym typeface="Arial"/>
              </a:rPr>
              <a:t>â</a:t>
            </a:r>
            <a:r>
              <a:rPr lang="en-GB" sz="1200" dirty="0">
                <a:latin typeface="Arial"/>
                <a:ea typeface="Arial"/>
                <a:cs typeface="Arial"/>
                <a:sym typeface="Arial"/>
              </a:rPr>
              <a:t> </a:t>
            </a:r>
            <a:r>
              <a:rPr lang="en-GB" sz="1200" dirty="0" err="1">
                <a:latin typeface="Arial"/>
                <a:ea typeface="Arial"/>
                <a:cs typeface="Arial"/>
                <a:sym typeface="Arial"/>
              </a:rPr>
              <a:t>chwricwlwm</a:t>
            </a:r>
            <a:r>
              <a:rPr lang="en-GB" sz="1200" dirty="0">
                <a:latin typeface="Arial"/>
                <a:ea typeface="Arial"/>
                <a:cs typeface="Arial"/>
                <a:sym typeface="Arial"/>
              </a:rPr>
              <a:t> </a:t>
            </a:r>
            <a:r>
              <a:rPr lang="en-GB" sz="1200" dirty="0" err="1">
                <a:latin typeface="Arial"/>
                <a:ea typeface="Arial"/>
                <a:cs typeface="Arial"/>
                <a:sym typeface="Arial"/>
              </a:rPr>
              <a:t>yr</a:t>
            </a:r>
            <a:r>
              <a:rPr lang="en-GB" sz="1200" dirty="0">
                <a:latin typeface="Arial"/>
                <a:ea typeface="Arial"/>
                <a:cs typeface="Arial"/>
                <a:sym typeface="Arial"/>
              </a:rPr>
              <a:t> </a:t>
            </a:r>
            <a:r>
              <a:rPr lang="en-GB" sz="1200" dirty="0" err="1">
                <a:latin typeface="Arial"/>
                <a:ea typeface="Arial"/>
                <a:cs typeface="Arial"/>
                <a:sym typeface="Arial"/>
              </a:rPr>
              <a:t>ysgol</a:t>
            </a:r>
            <a:r>
              <a:rPr lang="en-GB" sz="1200" dirty="0">
                <a:latin typeface="Arial"/>
                <a:ea typeface="Arial"/>
                <a:cs typeface="Arial"/>
                <a:sym typeface="Arial"/>
              </a:rPr>
              <a:t> (</a:t>
            </a:r>
            <a:r>
              <a:rPr lang="en-GB" sz="1200" dirty="0" err="1">
                <a:latin typeface="Arial"/>
                <a:ea typeface="Arial"/>
                <a:cs typeface="Arial"/>
                <a:sym typeface="Arial"/>
              </a:rPr>
              <a:t>prif</a:t>
            </a:r>
            <a:r>
              <a:rPr lang="en-GB" sz="1200" dirty="0">
                <a:latin typeface="Arial"/>
                <a:ea typeface="Arial"/>
                <a:cs typeface="Arial"/>
                <a:sym typeface="Arial"/>
              </a:rPr>
              <a:t> </a:t>
            </a:r>
            <a:r>
              <a:rPr lang="en-GB" sz="1200" dirty="0" err="1">
                <a:latin typeface="Arial"/>
                <a:ea typeface="Arial"/>
                <a:cs typeface="Arial"/>
                <a:sym typeface="Arial"/>
              </a:rPr>
              <a:t>ffrwd</a:t>
            </a:r>
            <a:r>
              <a:rPr lang="en-GB" sz="1200" dirty="0">
                <a:latin typeface="Arial"/>
                <a:ea typeface="Arial"/>
                <a:cs typeface="Arial"/>
                <a:sym typeface="Arial"/>
              </a:rPr>
              <a:t>/</a:t>
            </a:r>
            <a:r>
              <a:rPr lang="en-GB" sz="1200" dirty="0" err="1">
                <a:latin typeface="Arial"/>
                <a:ea typeface="Arial"/>
                <a:cs typeface="Arial"/>
                <a:sym typeface="Arial"/>
              </a:rPr>
              <a:t>arbennig</a:t>
            </a:r>
            <a:r>
              <a:rPr lang="en-GB" sz="1200" dirty="0">
                <a:latin typeface="Arial"/>
                <a:ea typeface="Arial"/>
                <a:cs typeface="Arial"/>
                <a:sym typeface="Arial"/>
              </a:rPr>
              <a:t>). Felly </a:t>
            </a:r>
            <a:r>
              <a:rPr lang="en-GB" sz="1200" dirty="0" err="1">
                <a:latin typeface="Arial"/>
                <a:ea typeface="Arial"/>
                <a:cs typeface="Arial"/>
                <a:sym typeface="Arial"/>
              </a:rPr>
              <a:t>mae</a:t>
            </a:r>
            <a:r>
              <a:rPr lang="en-GB" sz="1200" dirty="0">
                <a:latin typeface="Arial"/>
                <a:ea typeface="Arial"/>
                <a:cs typeface="Arial"/>
                <a:sym typeface="Arial"/>
              </a:rPr>
              <a:t> </a:t>
            </a:r>
            <a:r>
              <a:rPr lang="en-GB" sz="1200" dirty="0" err="1">
                <a:latin typeface="Arial"/>
                <a:ea typeface="Arial"/>
                <a:cs typeface="Arial"/>
                <a:sym typeface="Arial"/>
              </a:rPr>
              <a:t>cydweithio</a:t>
            </a:r>
            <a:r>
              <a:rPr lang="en-GB" sz="1200" dirty="0">
                <a:latin typeface="Arial"/>
                <a:ea typeface="Arial"/>
                <a:cs typeface="Arial"/>
                <a:sym typeface="Arial"/>
              </a:rPr>
              <a:t>/</a:t>
            </a:r>
            <a:r>
              <a:rPr lang="en-GB" sz="1200" dirty="0" err="1">
                <a:latin typeface="Arial"/>
                <a:ea typeface="Arial"/>
                <a:cs typeface="Arial"/>
                <a:sym typeface="Arial"/>
              </a:rPr>
              <a:t>cynllunio</a:t>
            </a:r>
            <a:r>
              <a:rPr lang="en-GB" sz="1200" dirty="0">
                <a:latin typeface="Arial"/>
                <a:ea typeface="Arial"/>
                <a:cs typeface="Arial"/>
                <a:sym typeface="Arial"/>
              </a:rPr>
              <a:t>/</a:t>
            </a:r>
            <a:r>
              <a:rPr lang="en-GB" sz="1200" dirty="0" err="1">
                <a:latin typeface="Arial"/>
                <a:ea typeface="Arial"/>
                <a:cs typeface="Arial"/>
                <a:sym typeface="Arial"/>
              </a:rPr>
              <a:t>atgyfnerthu'r</a:t>
            </a:r>
            <a:r>
              <a:rPr lang="en-GB" sz="1200" dirty="0">
                <a:latin typeface="Arial"/>
                <a:ea typeface="Arial"/>
                <a:cs typeface="Arial"/>
                <a:sym typeface="Arial"/>
              </a:rPr>
              <a:t> </a:t>
            </a:r>
            <a:r>
              <a:rPr lang="en-GB" sz="1200" dirty="0" err="1">
                <a:latin typeface="Arial"/>
                <a:ea typeface="Arial"/>
                <a:cs typeface="Arial"/>
                <a:sym typeface="Arial"/>
              </a:rPr>
              <a:t>sgiliau</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yr</a:t>
            </a:r>
            <a:r>
              <a:rPr lang="en-GB" sz="1200" dirty="0">
                <a:latin typeface="Arial"/>
                <a:ea typeface="Arial"/>
                <a:cs typeface="Arial"/>
                <a:sym typeface="Arial"/>
              </a:rPr>
              <a:t> </a:t>
            </a:r>
            <a:r>
              <a:rPr lang="en-GB" sz="1200" dirty="0" err="1">
                <a:latin typeface="Arial"/>
                <a:ea typeface="Arial"/>
                <a:cs typeface="Arial"/>
                <a:sym typeface="Arial"/>
              </a:rPr>
              <a:t>ystafell</a:t>
            </a:r>
            <a:r>
              <a:rPr lang="en-GB" sz="1200" dirty="0">
                <a:latin typeface="Arial"/>
                <a:ea typeface="Arial"/>
                <a:cs typeface="Arial"/>
                <a:sym typeface="Arial"/>
              </a:rPr>
              <a:t> </a:t>
            </a:r>
            <a:r>
              <a:rPr lang="en-GB" sz="1200" dirty="0" err="1">
                <a:latin typeface="Arial"/>
                <a:ea typeface="Arial"/>
                <a:cs typeface="Arial"/>
                <a:sym typeface="Arial"/>
              </a:rPr>
              <a:t>ddosbarth</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hollbwysig</a:t>
            </a:r>
            <a:r>
              <a:rPr lang="en-GB" sz="1200" dirty="0">
                <a:latin typeface="Arial"/>
                <a:ea typeface="Arial"/>
                <a:cs typeface="Arial"/>
                <a:sym typeface="Arial"/>
              </a:rPr>
              <a:t>.</a:t>
            </a:r>
          </a:p>
          <a:p>
            <a:pPr marL="342900" indent="-342900">
              <a:lnSpc>
                <a:spcPct val="150000"/>
              </a:lnSpc>
              <a:buClr>
                <a:schemeClr val="dk1"/>
              </a:buClr>
              <a:buSzPts val="1800"/>
              <a:buFont typeface="Arial"/>
              <a:buChar char="•"/>
            </a:pPr>
            <a:r>
              <a:rPr lang="en-GB" sz="1200" dirty="0" err="1">
                <a:latin typeface="Arial"/>
                <a:ea typeface="Arial"/>
                <a:cs typeface="Arial"/>
                <a:sym typeface="Arial"/>
              </a:rPr>
              <a:t>Pwysig</a:t>
            </a:r>
            <a:r>
              <a:rPr lang="en-GB" sz="1200" dirty="0">
                <a:latin typeface="Arial"/>
                <a:ea typeface="Arial"/>
                <a:cs typeface="Arial"/>
                <a:sym typeface="Arial"/>
              </a:rPr>
              <a:t> </a:t>
            </a:r>
            <a:r>
              <a:rPr lang="en-GB" sz="1200" dirty="0" err="1">
                <a:latin typeface="Arial"/>
                <a:ea typeface="Arial"/>
                <a:cs typeface="Arial"/>
                <a:sym typeface="Arial"/>
              </a:rPr>
              <a:t>pwysleisio</a:t>
            </a:r>
            <a:r>
              <a:rPr lang="en-GB" sz="1200" dirty="0">
                <a:latin typeface="Arial"/>
                <a:ea typeface="Arial"/>
                <a:cs typeface="Arial"/>
                <a:sym typeface="Arial"/>
              </a:rPr>
              <a:t> </a:t>
            </a:r>
            <a:r>
              <a:rPr lang="en-GB" sz="1200" dirty="0" err="1">
                <a:latin typeface="Arial"/>
                <a:ea typeface="Arial"/>
                <a:cs typeface="Arial"/>
                <a:sym typeface="Arial"/>
              </a:rPr>
              <a:t>pwynt</a:t>
            </a:r>
            <a:r>
              <a:rPr lang="en-GB" sz="1200" dirty="0">
                <a:latin typeface="Arial"/>
                <a:ea typeface="Arial"/>
                <a:cs typeface="Arial"/>
                <a:sym typeface="Arial"/>
              </a:rPr>
              <a:t> </a:t>
            </a:r>
            <a:r>
              <a:rPr lang="en-GB" sz="1200" dirty="0" err="1">
                <a:latin typeface="Arial"/>
                <a:ea typeface="Arial"/>
                <a:cs typeface="Arial"/>
                <a:sym typeface="Arial"/>
              </a:rPr>
              <a:t>bwled</a:t>
            </a:r>
            <a:r>
              <a:rPr lang="en-GB" sz="1200" dirty="0">
                <a:latin typeface="Arial"/>
                <a:ea typeface="Arial"/>
                <a:cs typeface="Arial"/>
                <a:sym typeface="Arial"/>
              </a:rPr>
              <a:t> 2: </a:t>
            </a:r>
            <a:r>
              <a:rPr lang="en-GB" sz="1200" dirty="0" err="1">
                <a:latin typeface="Arial"/>
                <a:ea typeface="Arial"/>
                <a:cs typeface="Arial"/>
                <a:sym typeface="Arial"/>
              </a:rPr>
              <a:t>ystod</a:t>
            </a:r>
            <a:r>
              <a:rPr lang="en-GB" sz="1200" dirty="0">
                <a:latin typeface="Arial"/>
                <a:ea typeface="Arial"/>
                <a:cs typeface="Arial"/>
                <a:sym typeface="Arial"/>
              </a:rPr>
              <a:t> </a:t>
            </a:r>
            <a:r>
              <a:rPr lang="en-GB" sz="1200" dirty="0" err="1">
                <a:latin typeface="Arial"/>
                <a:ea typeface="Arial"/>
                <a:cs typeface="Arial"/>
                <a:sym typeface="Arial"/>
              </a:rPr>
              <a:t>oedran</a:t>
            </a:r>
            <a:r>
              <a:rPr lang="en-GB" sz="1200" dirty="0">
                <a:latin typeface="Arial"/>
                <a:ea typeface="Arial"/>
                <a:cs typeface="Arial"/>
                <a:sym typeface="Arial"/>
              </a:rPr>
              <a:t> y </a:t>
            </a:r>
            <a:r>
              <a:rPr lang="en-GB" sz="1200" dirty="0" err="1">
                <a:latin typeface="Arial"/>
                <a:ea typeface="Arial"/>
                <a:cs typeface="Arial"/>
                <a:sym typeface="Arial"/>
              </a:rPr>
              <a:t>cwricwlwm</a:t>
            </a:r>
            <a:r>
              <a:rPr lang="en-GB" sz="1200" dirty="0">
                <a:latin typeface="Arial"/>
                <a:ea typeface="Arial"/>
                <a:cs typeface="Arial"/>
                <a:sym typeface="Arial"/>
              </a:rPr>
              <a:t>.</a:t>
            </a:r>
            <a:endParaRPr lang="en-GB" sz="1200" dirty="0">
              <a:latin typeface="Arial"/>
              <a:ea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71219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marR="0" lvl="0" indent="0" algn="l" rtl="0">
              <a:lnSpc>
                <a:spcPct val="100000"/>
              </a:lnSpc>
              <a:spcBef>
                <a:spcPts val="0"/>
              </a:spcBef>
              <a:spcAft>
                <a:spcPts val="0"/>
              </a:spcAft>
              <a:buClr>
                <a:schemeClr val="dk1"/>
              </a:buClr>
              <a:buSzPts val="1200"/>
              <a:buFont typeface="Calibri"/>
              <a:buNone/>
            </a:pPr>
            <a:r>
              <a:rPr lang="en-GB" sz="1400" b="1" dirty="0" err="1">
                <a:latin typeface="Arial"/>
                <a:ea typeface="Arial"/>
                <a:cs typeface="Arial"/>
                <a:sym typeface="Arial"/>
              </a:rPr>
              <a:t>Nodiadau'r</a:t>
            </a:r>
            <a:r>
              <a:rPr lang="en-GB" sz="1400" b="1" dirty="0">
                <a:latin typeface="Arial"/>
                <a:ea typeface="Arial"/>
                <a:cs typeface="Arial"/>
                <a:sym typeface="Arial"/>
              </a:rPr>
              <a:t> </a:t>
            </a:r>
            <a:r>
              <a:rPr lang="en-GB" sz="1400" b="1" dirty="0" err="1">
                <a:latin typeface="Arial"/>
                <a:ea typeface="Arial"/>
                <a:cs typeface="Arial"/>
                <a:sym typeface="Arial"/>
              </a:rPr>
              <a:t>siaradwr</a:t>
            </a:r>
            <a:endParaRPr lang="en-GB" sz="1400" b="1"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lang="en-GB" sz="1400" dirty="0">
              <a:latin typeface="Arial"/>
              <a:ea typeface="Arial"/>
              <a:cs typeface="Arial"/>
              <a:sym typeface="Arial"/>
            </a:endParaRPr>
          </a:p>
          <a:p>
            <a:pPr>
              <a:buClr>
                <a:schemeClr val="dk1"/>
              </a:buClr>
              <a:buSzPts val="1200"/>
            </a:pPr>
            <a:r>
              <a:rPr lang="en-GB" sz="1400" dirty="0" err="1">
                <a:latin typeface="Arial"/>
                <a:ea typeface="Arial"/>
                <a:cs typeface="Arial"/>
                <a:sym typeface="Arial"/>
              </a:rPr>
              <a:t>Pwyntiau</a:t>
            </a:r>
            <a:r>
              <a:rPr lang="en-GB" sz="1400" dirty="0">
                <a:latin typeface="Arial"/>
                <a:ea typeface="Arial"/>
                <a:cs typeface="Arial"/>
                <a:sym typeface="Arial"/>
              </a:rPr>
              <a:t> </a:t>
            </a:r>
            <a:r>
              <a:rPr lang="en-GB" sz="1400" dirty="0" err="1">
                <a:latin typeface="Arial"/>
                <a:ea typeface="Arial"/>
                <a:cs typeface="Arial"/>
                <a:sym typeface="Arial"/>
              </a:rPr>
              <a:t>allweddol</a:t>
            </a:r>
            <a:r>
              <a:rPr lang="en-GB" sz="1400" dirty="0">
                <a:latin typeface="Arial"/>
                <a:ea typeface="Arial"/>
                <a:cs typeface="Arial"/>
                <a:sym typeface="Arial"/>
              </a:rPr>
              <a:t> </a:t>
            </a:r>
            <a:r>
              <a:rPr lang="en-GB" sz="1400" dirty="0" err="1">
                <a:latin typeface="Arial"/>
                <a:ea typeface="Arial"/>
                <a:cs typeface="Arial"/>
                <a:sym typeface="Arial"/>
              </a:rPr>
              <a:t>yn</a:t>
            </a:r>
            <a:r>
              <a:rPr lang="en-GB" sz="1400" dirty="0">
                <a:latin typeface="Arial"/>
                <a:ea typeface="Arial"/>
                <a:cs typeface="Arial"/>
                <a:sym typeface="Arial"/>
              </a:rPr>
              <a:t> </a:t>
            </a:r>
            <a:r>
              <a:rPr lang="en-GB" sz="1400" dirty="0" err="1">
                <a:latin typeface="Arial"/>
                <a:ea typeface="Arial"/>
                <a:cs typeface="Arial"/>
                <a:sym typeface="Arial"/>
              </a:rPr>
              <a:t>ychwanegol</a:t>
            </a:r>
            <a:r>
              <a:rPr lang="en-GB" sz="1400" dirty="0">
                <a:latin typeface="Arial"/>
                <a:ea typeface="Arial"/>
                <a:cs typeface="Arial"/>
                <a:sym typeface="Arial"/>
              </a:rPr>
              <a:t> at </a:t>
            </a:r>
            <a:r>
              <a:rPr lang="en-GB" sz="1400" dirty="0" err="1">
                <a:latin typeface="Arial"/>
                <a:ea typeface="Arial"/>
                <a:cs typeface="Arial"/>
                <a:sym typeface="Arial"/>
              </a:rPr>
              <a:t>gynnwys</a:t>
            </a:r>
            <a:r>
              <a:rPr lang="en-GB" sz="1400" dirty="0">
                <a:latin typeface="Arial"/>
                <a:ea typeface="Arial"/>
                <a:cs typeface="Arial"/>
                <a:sym typeface="Arial"/>
              </a:rPr>
              <a:t> </a:t>
            </a:r>
            <a:r>
              <a:rPr lang="en-GB" sz="1400" dirty="0" err="1">
                <a:latin typeface="Arial"/>
                <a:ea typeface="Arial"/>
                <a:cs typeface="Arial"/>
                <a:sym typeface="Arial"/>
              </a:rPr>
              <a:t>sleidiau</a:t>
            </a:r>
            <a:r>
              <a:rPr lang="en-GB" sz="1400" dirty="0">
                <a:latin typeface="Arial"/>
                <a:ea typeface="Arial"/>
                <a:cs typeface="Arial"/>
                <a:sym typeface="Arial"/>
              </a:rPr>
              <a:t> 5 a 6  </a:t>
            </a:r>
            <a:endParaRPr lang="en-GB" sz="1400" dirty="0">
              <a:latin typeface="Arial"/>
              <a:ea typeface="Arial"/>
              <a:cs typeface="Arial"/>
            </a:endParaRPr>
          </a:p>
          <a:p>
            <a:pPr marL="0" lvl="0" indent="0" algn="l" rtl="0">
              <a:lnSpc>
                <a:spcPct val="100000"/>
              </a:lnSpc>
              <a:spcBef>
                <a:spcPts val="0"/>
              </a:spcBef>
              <a:spcAft>
                <a:spcPts val="0"/>
              </a:spcAft>
              <a:buSzPts val="1400"/>
              <a:buNone/>
            </a:pPr>
            <a:endParaRPr lang="en-GB" sz="1400" dirty="0">
              <a:latin typeface="Arial"/>
              <a:ea typeface="Arial"/>
              <a:cs typeface="Arial"/>
              <a:sym typeface="Arial"/>
            </a:endParaRP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Mae </a:t>
            </a:r>
            <a:r>
              <a:rPr lang="en-GB" dirty="0" err="1">
                <a:latin typeface="Arial"/>
                <a:ea typeface="Arial"/>
                <a:cs typeface="Arial"/>
                <a:sym typeface="Arial"/>
              </a:rPr>
              <a:t>pwysigrwydd</a:t>
            </a:r>
            <a:r>
              <a:rPr lang="en-GB" dirty="0">
                <a:latin typeface="Arial"/>
                <a:ea typeface="Arial"/>
                <a:cs typeface="Arial"/>
                <a:sym typeface="Arial"/>
              </a:rPr>
              <a:t> </a:t>
            </a:r>
            <a:r>
              <a:rPr lang="en-GB" dirty="0" err="1">
                <a:latin typeface="Arial"/>
                <a:ea typeface="Arial"/>
                <a:cs typeface="Arial"/>
                <a:sym typeface="Arial"/>
              </a:rPr>
              <a:t>fframwaith</a:t>
            </a:r>
            <a:r>
              <a:rPr lang="en-GB" dirty="0">
                <a:latin typeface="Arial"/>
                <a:ea typeface="Arial"/>
                <a:cs typeface="Arial"/>
                <a:sym typeface="Arial"/>
              </a:rPr>
              <a:t> </a:t>
            </a:r>
            <a:r>
              <a:rPr lang="en-GB" dirty="0" err="1">
                <a:latin typeface="Arial"/>
                <a:ea typeface="Arial"/>
                <a:cs typeface="Arial"/>
                <a:sym typeface="Arial"/>
              </a:rPr>
              <a:t>arbenigol</a:t>
            </a:r>
            <a:r>
              <a:rPr lang="en-GB" dirty="0">
                <a:latin typeface="Arial"/>
                <a:ea typeface="Arial"/>
                <a:cs typeface="Arial"/>
                <a:sym typeface="Arial"/>
              </a:rPr>
              <a:t> </a:t>
            </a:r>
            <a:r>
              <a:rPr lang="en-GB" dirty="0" err="1">
                <a:latin typeface="Arial"/>
                <a:ea typeface="Arial"/>
                <a:cs typeface="Arial"/>
                <a:sym typeface="Arial"/>
              </a:rPr>
              <a:t>sy'n</a:t>
            </a:r>
            <a:r>
              <a:rPr lang="en-GB" dirty="0">
                <a:latin typeface="Arial"/>
                <a:ea typeface="Arial"/>
                <a:cs typeface="Arial"/>
                <a:sym typeface="Arial"/>
              </a:rPr>
              <a:t> </a:t>
            </a:r>
            <a:r>
              <a:rPr lang="en-GB" dirty="0" err="1">
                <a:latin typeface="Arial"/>
                <a:ea typeface="Arial"/>
                <a:cs typeface="Arial"/>
                <a:sym typeface="Arial"/>
              </a:rPr>
              <a:t>cofnodi'r</a:t>
            </a:r>
            <a:r>
              <a:rPr lang="en-GB" dirty="0">
                <a:latin typeface="Arial"/>
                <a:ea typeface="Arial"/>
                <a:cs typeface="Arial"/>
                <a:sym typeface="Arial"/>
              </a:rPr>
              <a:t> </a:t>
            </a:r>
            <a:r>
              <a:rPr lang="en-GB" dirty="0" err="1">
                <a:latin typeface="Arial"/>
                <a:ea typeface="Arial"/>
                <a:cs typeface="Arial"/>
                <a:sym typeface="Arial"/>
              </a:rPr>
              <a:t>sgiliau</a:t>
            </a:r>
            <a:r>
              <a:rPr lang="en-GB" dirty="0">
                <a:latin typeface="Arial"/>
                <a:ea typeface="Arial"/>
                <a:cs typeface="Arial"/>
                <a:sym typeface="Arial"/>
              </a:rPr>
              <a:t> </a:t>
            </a:r>
            <a:r>
              <a:rPr lang="en-GB" dirty="0" err="1">
                <a:latin typeface="Arial"/>
                <a:ea typeface="Arial"/>
                <a:cs typeface="Arial"/>
                <a:sym typeface="Arial"/>
              </a:rPr>
              <a:t>unigryw</a:t>
            </a:r>
            <a:r>
              <a:rPr lang="en-GB" dirty="0">
                <a:latin typeface="Arial"/>
                <a:ea typeface="Arial"/>
                <a:cs typeface="Arial"/>
                <a:sym typeface="Arial"/>
              </a:rPr>
              <a:t> </a:t>
            </a:r>
            <a:r>
              <a:rPr lang="en-GB" dirty="0" err="1">
                <a:latin typeface="Arial"/>
                <a:ea typeface="Arial"/>
                <a:cs typeface="Arial"/>
                <a:sym typeface="Arial"/>
              </a:rPr>
              <a:t>sydd</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hangen</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y </a:t>
            </a:r>
            <a:r>
              <a:rPr lang="en-GB" dirty="0" err="1">
                <a:latin typeface="Arial"/>
                <a:ea typeface="Arial"/>
                <a:cs typeface="Arial"/>
                <a:sym typeface="Arial"/>
              </a:rPr>
              <a:t>grŵp</a:t>
            </a:r>
            <a:r>
              <a:rPr lang="en-GB" dirty="0">
                <a:latin typeface="Arial"/>
                <a:ea typeface="Arial"/>
                <a:cs typeface="Arial"/>
                <a:sym typeface="Arial"/>
              </a:rPr>
              <a:t> </a:t>
            </a:r>
            <a:r>
              <a:rPr lang="en-GB" dirty="0" err="1">
                <a:latin typeface="Arial"/>
                <a:ea typeface="Arial"/>
                <a:cs typeface="Arial"/>
                <a:sym typeface="Arial"/>
              </a:rPr>
              <a:t>hwn</a:t>
            </a:r>
            <a:r>
              <a:rPr lang="en-GB" dirty="0">
                <a:latin typeface="Arial"/>
                <a:ea typeface="Arial"/>
                <a:cs typeface="Arial"/>
                <a:sym typeface="Arial"/>
              </a:rPr>
              <a:t> </a:t>
            </a:r>
            <a:r>
              <a:rPr lang="en-GB" dirty="0" err="1">
                <a:latin typeface="Arial"/>
                <a:ea typeface="Arial"/>
                <a:cs typeface="Arial"/>
                <a:sym typeface="Arial"/>
              </a:rPr>
              <a:t>wedi'i</a:t>
            </a:r>
            <a:r>
              <a:rPr lang="en-GB" dirty="0">
                <a:latin typeface="Arial"/>
                <a:ea typeface="Arial"/>
                <a:cs typeface="Arial"/>
                <a:sym typeface="Arial"/>
              </a:rPr>
              <a:t> </a:t>
            </a:r>
            <a:r>
              <a:rPr lang="en-GB" dirty="0" err="1">
                <a:latin typeface="Arial"/>
                <a:ea typeface="Arial"/>
                <a:cs typeface="Arial"/>
                <a:sym typeface="Arial"/>
              </a:rPr>
              <a:t>gydnabod</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eang</a:t>
            </a:r>
            <a:r>
              <a:rPr lang="en-GB" dirty="0">
                <a:latin typeface="Arial"/>
                <a:ea typeface="Arial"/>
                <a:cs typeface="Arial"/>
                <a:sym typeface="Arial"/>
              </a:rPr>
              <a:t> </a:t>
            </a:r>
            <a:r>
              <a:rPr lang="en-GB" dirty="0" err="1">
                <a:latin typeface="Arial"/>
                <a:ea typeface="Arial"/>
                <a:cs typeface="Arial"/>
                <a:sym typeface="Arial"/>
              </a:rPr>
              <a:t>ym</a:t>
            </a:r>
            <a:r>
              <a:rPr lang="en-GB" dirty="0">
                <a:latin typeface="Arial"/>
                <a:ea typeface="Arial"/>
                <a:cs typeface="Arial"/>
                <a:sym typeface="Arial"/>
              </a:rPr>
              <a:t> </a:t>
            </a:r>
            <a:r>
              <a:rPr lang="en-GB" dirty="0" err="1">
                <a:latin typeface="Arial"/>
                <a:ea typeface="Arial"/>
                <a:cs typeface="Arial"/>
                <a:sym typeface="Arial"/>
              </a:rPr>
              <a:t>maes</a:t>
            </a:r>
            <a:r>
              <a:rPr lang="en-GB" dirty="0">
                <a:latin typeface="Arial"/>
                <a:ea typeface="Arial"/>
                <a:cs typeface="Arial"/>
                <a:sym typeface="Arial"/>
              </a:rPr>
              <a:t> </a:t>
            </a:r>
            <a:r>
              <a:rPr lang="en-GB" dirty="0" err="1">
                <a:latin typeface="Arial"/>
                <a:ea typeface="Arial"/>
                <a:cs typeface="Arial"/>
                <a:sym typeface="Arial"/>
              </a:rPr>
              <a:t>addysg</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y </a:t>
            </a:r>
            <a:r>
              <a:rPr lang="en-GB" dirty="0" err="1">
                <a:latin typeface="Arial"/>
                <a:ea typeface="Arial"/>
                <a:cs typeface="Arial"/>
                <a:sym typeface="Arial"/>
              </a:rPr>
              <a:t>golwg</a:t>
            </a:r>
            <a:r>
              <a:rPr lang="en-GB" dirty="0">
                <a:latin typeface="Arial"/>
                <a:ea typeface="Arial"/>
                <a:cs typeface="Arial"/>
                <a:sym typeface="Arial"/>
              </a:rPr>
              <a:t> </a:t>
            </a:r>
            <a:r>
              <a:rPr lang="en-GB" dirty="0" err="1">
                <a:latin typeface="Arial"/>
                <a:ea typeface="Arial"/>
                <a:cs typeface="Arial"/>
                <a:sym typeface="Arial"/>
              </a:rPr>
              <a:t>ers</a:t>
            </a:r>
            <a:r>
              <a:rPr lang="en-GB" dirty="0">
                <a:latin typeface="Arial"/>
                <a:ea typeface="Arial"/>
                <a:cs typeface="Arial"/>
                <a:sym typeface="Arial"/>
              </a:rPr>
              <a:t> </a:t>
            </a:r>
            <a:r>
              <a:rPr lang="en-GB" dirty="0" err="1">
                <a:latin typeface="Arial"/>
                <a:ea typeface="Arial"/>
                <a:cs typeface="Arial"/>
                <a:sym typeface="Arial"/>
              </a:rPr>
              <a:t>blynyddoedd</a:t>
            </a:r>
            <a:r>
              <a:rPr lang="en-GB" dirty="0">
                <a:latin typeface="Arial"/>
                <a:ea typeface="Arial"/>
                <a:cs typeface="Arial"/>
                <a:sym typeface="Arial"/>
              </a:rPr>
              <a:t> </a:t>
            </a:r>
            <a:r>
              <a:rPr lang="en-GB" dirty="0" err="1">
                <a:latin typeface="Arial"/>
                <a:ea typeface="Arial"/>
                <a:cs typeface="Arial"/>
                <a:sym typeface="Arial"/>
              </a:rPr>
              <a:t>lawer</a:t>
            </a:r>
            <a:r>
              <a:rPr lang="en-GB" dirty="0">
                <a:latin typeface="Arial"/>
                <a:ea typeface="Arial"/>
                <a:cs typeface="Arial"/>
                <a:sym typeface="Arial"/>
              </a:rPr>
              <a:t>.</a:t>
            </a: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Ni </a:t>
            </a:r>
            <a:r>
              <a:rPr lang="en-GB" dirty="0" err="1">
                <a:latin typeface="Arial"/>
                <a:ea typeface="Arial"/>
                <a:cs typeface="Arial"/>
                <a:sym typeface="Arial"/>
              </a:rPr>
              <a:t>fu</a:t>
            </a:r>
            <a:r>
              <a:rPr lang="en-GB" dirty="0">
                <a:latin typeface="Arial"/>
                <a:ea typeface="Arial"/>
                <a:cs typeface="Arial"/>
                <a:sym typeface="Arial"/>
              </a:rPr>
              <a:t> </a:t>
            </a:r>
            <a:r>
              <a:rPr lang="en-GB" dirty="0" err="1">
                <a:latin typeface="Arial"/>
                <a:ea typeface="Arial"/>
                <a:cs typeface="Arial"/>
                <a:sym typeface="Arial"/>
              </a:rPr>
              <a:t>unrhyw</a:t>
            </a:r>
            <a:r>
              <a:rPr lang="en-GB" dirty="0">
                <a:latin typeface="Arial"/>
                <a:ea typeface="Arial"/>
                <a:cs typeface="Arial"/>
                <a:sym typeface="Arial"/>
              </a:rPr>
              <a:t> </a:t>
            </a:r>
            <a:r>
              <a:rPr lang="en-GB" dirty="0" err="1">
                <a:latin typeface="Arial"/>
                <a:ea typeface="Arial"/>
                <a:cs typeface="Arial"/>
                <a:sym typeface="Arial"/>
              </a:rPr>
              <a:t>fframwaith</a:t>
            </a:r>
            <a:r>
              <a:rPr lang="en-GB" dirty="0">
                <a:latin typeface="Arial"/>
                <a:ea typeface="Arial"/>
                <a:cs typeface="Arial"/>
                <a:sym typeface="Arial"/>
              </a:rPr>
              <a:t> </a:t>
            </a:r>
            <a:r>
              <a:rPr lang="en-GB" dirty="0" err="1">
                <a:latin typeface="Arial"/>
                <a:ea typeface="Arial"/>
                <a:cs typeface="Arial"/>
                <a:sym typeface="Arial"/>
              </a:rPr>
              <a:t>arbenigol</a:t>
            </a:r>
            <a:r>
              <a:rPr lang="en-GB" dirty="0">
                <a:latin typeface="Arial"/>
                <a:ea typeface="Arial"/>
                <a:cs typeface="Arial"/>
                <a:sym typeface="Arial"/>
              </a:rPr>
              <a:t> a </a:t>
            </a:r>
            <a:r>
              <a:rPr lang="en-GB" dirty="0" err="1">
                <a:latin typeface="Arial"/>
                <a:ea typeface="Arial"/>
                <a:cs typeface="Arial"/>
                <a:sym typeface="Arial"/>
              </a:rPr>
              <a:t>gydnabyddir</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gyffredinol</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gyfer</a:t>
            </a:r>
            <a:r>
              <a:rPr lang="en-GB" dirty="0">
                <a:latin typeface="Arial"/>
                <a:ea typeface="Arial"/>
                <a:cs typeface="Arial"/>
                <a:sym typeface="Arial"/>
              </a:rPr>
              <a:t> plant a </a:t>
            </a:r>
            <a:r>
              <a:rPr lang="en-GB" dirty="0" err="1">
                <a:latin typeface="Arial"/>
                <a:ea typeface="Arial"/>
                <a:cs typeface="Arial"/>
                <a:sym typeface="Arial"/>
              </a:rPr>
              <a:t>phobl</a:t>
            </a:r>
            <a:r>
              <a:rPr lang="en-GB" dirty="0">
                <a:latin typeface="Arial"/>
                <a:ea typeface="Arial"/>
                <a:cs typeface="Arial"/>
                <a:sym typeface="Arial"/>
              </a:rPr>
              <a:t>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golwg</a:t>
            </a:r>
            <a:r>
              <a:rPr lang="en-GB" dirty="0">
                <a:latin typeface="Arial"/>
                <a:ea typeface="Arial"/>
                <a:cs typeface="Arial"/>
                <a:sym typeface="Arial"/>
              </a:rPr>
              <a:t> </a:t>
            </a:r>
            <a:r>
              <a:rPr lang="en-GB" dirty="0" err="1">
                <a:latin typeface="Arial"/>
                <a:ea typeface="Arial"/>
                <a:cs typeface="Arial"/>
                <a:sym typeface="Arial"/>
              </a:rPr>
              <a:t>yng</a:t>
            </a:r>
            <a:r>
              <a:rPr lang="en-GB" dirty="0">
                <a:latin typeface="Arial"/>
                <a:ea typeface="Arial"/>
                <a:cs typeface="Arial"/>
                <a:sym typeface="Arial"/>
              </a:rPr>
              <a:t> </a:t>
            </a:r>
            <a:r>
              <a:rPr lang="en-GB" dirty="0" err="1">
                <a:latin typeface="Arial"/>
                <a:ea typeface="Arial"/>
                <a:cs typeface="Arial"/>
                <a:sym typeface="Arial"/>
              </a:rPr>
              <a:t>nghyd-destun</a:t>
            </a:r>
            <a:r>
              <a:rPr lang="en-GB" dirty="0">
                <a:latin typeface="Arial"/>
                <a:ea typeface="Arial"/>
                <a:cs typeface="Arial"/>
                <a:sym typeface="Arial"/>
              </a:rPr>
              <a:t> y DU.</a:t>
            </a: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Mae </a:t>
            </a:r>
            <a:r>
              <a:rPr lang="en-GB" dirty="0" err="1">
                <a:latin typeface="Arial"/>
                <a:ea typeface="Arial"/>
                <a:cs typeface="Arial"/>
                <a:sym typeface="Arial"/>
              </a:rPr>
              <a:t>hyn</a:t>
            </a:r>
            <a:r>
              <a:rPr lang="en-GB" dirty="0">
                <a:latin typeface="Arial"/>
                <a:ea typeface="Arial"/>
                <a:cs typeface="Arial"/>
                <a:sym typeface="Arial"/>
              </a:rPr>
              <a:t> </a:t>
            </a:r>
            <a:r>
              <a:rPr lang="en-GB" dirty="0" err="1">
                <a:latin typeface="Arial"/>
                <a:ea typeface="Arial"/>
                <a:cs typeface="Arial"/>
                <a:sym typeface="Arial"/>
              </a:rPr>
              <a:t>wedi</a:t>
            </a:r>
            <a:r>
              <a:rPr lang="en-GB" dirty="0">
                <a:latin typeface="Arial"/>
                <a:ea typeface="Arial"/>
                <a:cs typeface="Arial"/>
                <a:sym typeface="Arial"/>
              </a:rPr>
              <a:t> </a:t>
            </a:r>
            <a:r>
              <a:rPr lang="en-GB" dirty="0" err="1">
                <a:latin typeface="Arial"/>
                <a:ea typeface="Arial"/>
                <a:cs typeface="Arial"/>
                <a:sym typeface="Arial"/>
              </a:rPr>
              <a:t>arwain</a:t>
            </a:r>
            <a:r>
              <a:rPr lang="en-GB" dirty="0">
                <a:latin typeface="Arial"/>
                <a:ea typeface="Arial"/>
                <a:cs typeface="Arial"/>
                <a:sym typeface="Arial"/>
              </a:rPr>
              <a:t> at </a:t>
            </a:r>
            <a:r>
              <a:rPr lang="en-GB" dirty="0" err="1">
                <a:latin typeface="Arial"/>
                <a:ea typeface="Arial"/>
                <a:cs typeface="Arial"/>
                <a:sym typeface="Arial"/>
              </a:rPr>
              <a:t>ddiffyg</a:t>
            </a:r>
            <a:r>
              <a:rPr lang="en-GB" dirty="0">
                <a:latin typeface="Arial"/>
                <a:ea typeface="Arial"/>
                <a:cs typeface="Arial"/>
                <a:sym typeface="Arial"/>
              </a:rPr>
              <a:t> </a:t>
            </a:r>
            <a:r>
              <a:rPr lang="en-GB" dirty="0" err="1">
                <a:latin typeface="Arial"/>
                <a:ea typeface="Arial"/>
                <a:cs typeface="Arial"/>
                <a:sym typeface="Arial"/>
              </a:rPr>
              <a:t>eglurder</a:t>
            </a:r>
            <a:r>
              <a:rPr lang="en-GB" dirty="0">
                <a:latin typeface="Arial"/>
                <a:ea typeface="Arial"/>
                <a:cs typeface="Arial"/>
                <a:sym typeface="Arial"/>
              </a:rPr>
              <a:t> </a:t>
            </a:r>
            <a:r>
              <a:rPr lang="en-GB" dirty="0" err="1">
                <a:latin typeface="Arial"/>
                <a:ea typeface="Arial"/>
                <a:cs typeface="Arial"/>
                <a:sym typeface="Arial"/>
              </a:rPr>
              <a:t>ynghylch</a:t>
            </a:r>
            <a:r>
              <a:rPr lang="en-GB" dirty="0">
                <a:latin typeface="Arial"/>
                <a:ea typeface="Arial"/>
                <a:cs typeface="Arial"/>
                <a:sym typeface="Arial"/>
              </a:rPr>
              <a:t> </a:t>
            </a:r>
            <a:r>
              <a:rPr lang="en-GB" dirty="0" err="1">
                <a:latin typeface="Arial"/>
                <a:ea typeface="Arial"/>
                <a:cs typeface="Arial"/>
                <a:sym typeface="Arial"/>
              </a:rPr>
              <a:t>yr</a:t>
            </a:r>
            <a:r>
              <a:rPr lang="en-GB" dirty="0">
                <a:latin typeface="Arial"/>
                <a:ea typeface="Arial"/>
                <a:cs typeface="Arial"/>
                <a:sym typeface="Arial"/>
              </a:rPr>
              <a:t> </a:t>
            </a:r>
            <a:r>
              <a:rPr lang="en-GB" dirty="0" err="1">
                <a:latin typeface="Arial"/>
                <a:ea typeface="Arial"/>
                <a:cs typeface="Arial"/>
                <a:sym typeface="Arial"/>
              </a:rPr>
              <a:t>hyn</a:t>
            </a:r>
            <a:r>
              <a:rPr lang="en-GB" dirty="0">
                <a:latin typeface="Arial"/>
                <a:ea typeface="Arial"/>
                <a:cs typeface="Arial"/>
                <a:sym typeface="Arial"/>
              </a:rPr>
              <a:t> y </a:t>
            </a:r>
            <a:r>
              <a:rPr lang="en-GB" dirty="0" err="1">
                <a:latin typeface="Arial"/>
                <a:ea typeface="Arial"/>
                <a:cs typeface="Arial"/>
                <a:sym typeface="Arial"/>
              </a:rPr>
              <a:t>dylid</a:t>
            </a:r>
            <a:r>
              <a:rPr lang="en-GB" dirty="0">
                <a:latin typeface="Arial"/>
                <a:ea typeface="Arial"/>
                <a:cs typeface="Arial"/>
                <a:sym typeface="Arial"/>
              </a:rPr>
              <a:t> </a:t>
            </a:r>
            <a:r>
              <a:rPr lang="en-GB" dirty="0" err="1">
                <a:latin typeface="Arial"/>
                <a:ea typeface="Arial"/>
                <a:cs typeface="Arial"/>
                <a:sym typeface="Arial"/>
              </a:rPr>
              <a:t>ei</a:t>
            </a:r>
            <a:r>
              <a:rPr lang="en-GB" dirty="0">
                <a:latin typeface="Arial"/>
                <a:ea typeface="Arial"/>
                <a:cs typeface="Arial"/>
                <a:sym typeface="Arial"/>
              </a:rPr>
              <a:t> </a:t>
            </a:r>
            <a:r>
              <a:rPr lang="en-GB" dirty="0" err="1">
                <a:latin typeface="Arial"/>
                <a:ea typeface="Arial"/>
                <a:cs typeface="Arial"/>
                <a:sym typeface="Arial"/>
              </a:rPr>
              <a:t>addysgu</a:t>
            </a:r>
            <a:r>
              <a:rPr lang="en-GB" dirty="0">
                <a:latin typeface="Arial"/>
                <a:ea typeface="Arial"/>
                <a:cs typeface="Arial"/>
                <a:sym typeface="Arial"/>
              </a:rPr>
              <a:t> a </a:t>
            </a:r>
            <a:r>
              <a:rPr lang="en-GB" dirty="0" err="1">
                <a:latin typeface="Arial"/>
                <a:ea typeface="Arial"/>
                <a:cs typeface="Arial"/>
                <a:sym typeface="Arial"/>
              </a:rPr>
              <a:t>chan</a:t>
            </a:r>
            <a:r>
              <a:rPr lang="en-GB" dirty="0">
                <a:latin typeface="Arial"/>
                <a:ea typeface="Arial"/>
                <a:cs typeface="Arial"/>
                <a:sym typeface="Arial"/>
              </a:rPr>
              <a:t> </a:t>
            </a:r>
            <a:r>
              <a:rPr lang="en-GB" dirty="0" err="1">
                <a:latin typeface="Arial"/>
                <a:ea typeface="Arial"/>
                <a:cs typeface="Arial"/>
                <a:sym typeface="Arial"/>
              </a:rPr>
              <a:t>bwy</a:t>
            </a:r>
            <a:r>
              <a:rPr lang="en-GB" dirty="0">
                <a:latin typeface="Arial"/>
                <a:ea typeface="Arial"/>
                <a:cs typeface="Arial"/>
                <a:sym typeface="Arial"/>
              </a:rPr>
              <a:t>.</a:t>
            </a:r>
          </a:p>
          <a:p>
            <a:pPr marL="342900" lvl="0" indent="-342900" algn="l" rtl="0">
              <a:lnSpc>
                <a:spcPct val="150000"/>
              </a:lnSpc>
              <a:spcBef>
                <a:spcPts val="0"/>
              </a:spcBef>
              <a:spcAft>
                <a:spcPts val="0"/>
              </a:spcAft>
              <a:buClr>
                <a:schemeClr val="dk1"/>
              </a:buClr>
              <a:buSzPts val="1800"/>
              <a:buFont typeface="Arial"/>
              <a:buChar char="•"/>
            </a:pPr>
            <a:r>
              <a:rPr lang="en-GB" dirty="0" err="1">
                <a:latin typeface="Arial"/>
                <a:ea typeface="Arial"/>
                <a:cs typeface="Arial"/>
                <a:sym typeface="Arial"/>
              </a:rPr>
              <a:t>Os</a:t>
            </a:r>
            <a:r>
              <a:rPr lang="en-GB" dirty="0">
                <a:latin typeface="Arial"/>
                <a:ea typeface="Arial"/>
                <a:cs typeface="Arial"/>
                <a:sym typeface="Arial"/>
              </a:rPr>
              <a:t> </a:t>
            </a:r>
            <a:r>
              <a:rPr lang="en-GB" dirty="0" err="1">
                <a:latin typeface="Arial"/>
                <a:ea typeface="Arial"/>
                <a:cs typeface="Arial"/>
                <a:sym typeface="Arial"/>
              </a:rPr>
              <a:t>caiff</a:t>
            </a:r>
            <a:r>
              <a:rPr lang="en-GB" dirty="0">
                <a:latin typeface="Arial"/>
                <a:ea typeface="Arial"/>
                <a:cs typeface="Arial"/>
                <a:sym typeface="Arial"/>
              </a:rPr>
              <a:t> </a:t>
            </a:r>
            <a:r>
              <a:rPr lang="en-GB" dirty="0" err="1">
                <a:latin typeface="Arial"/>
                <a:ea typeface="Arial"/>
                <a:cs typeface="Arial"/>
                <a:sym typeface="Arial"/>
              </a:rPr>
              <a:t>ei</a:t>
            </a:r>
            <a:r>
              <a:rPr lang="en-GB" dirty="0">
                <a:latin typeface="Arial"/>
                <a:ea typeface="Arial"/>
                <a:cs typeface="Arial"/>
                <a:sym typeface="Arial"/>
              </a:rPr>
              <a:t> </a:t>
            </a:r>
            <a:r>
              <a:rPr lang="en-GB" dirty="0" err="1">
                <a:latin typeface="Arial"/>
                <a:ea typeface="Arial"/>
                <a:cs typeface="Arial"/>
                <a:sym typeface="Arial"/>
              </a:rPr>
              <a:t>ddefnyddio'n</a:t>
            </a:r>
            <a:r>
              <a:rPr lang="en-GB" dirty="0">
                <a:latin typeface="Arial"/>
                <a:ea typeface="Arial"/>
                <a:cs typeface="Arial"/>
                <a:sym typeface="Arial"/>
              </a:rPr>
              <a:t> </a:t>
            </a:r>
            <a:r>
              <a:rPr lang="en-GB" dirty="0" err="1">
                <a:latin typeface="Arial"/>
                <a:ea typeface="Arial"/>
                <a:cs typeface="Arial"/>
                <a:sym typeface="Arial"/>
              </a:rPr>
              <a:t>gyson</a:t>
            </a:r>
            <a:r>
              <a:rPr lang="en-GB" dirty="0">
                <a:latin typeface="Arial"/>
                <a:ea typeface="Arial"/>
                <a:cs typeface="Arial"/>
                <a:sym typeface="Arial"/>
              </a:rPr>
              <a:t>, </a:t>
            </a:r>
            <a:r>
              <a:rPr lang="en-GB" dirty="0" err="1">
                <a:latin typeface="Arial"/>
                <a:ea typeface="Arial"/>
                <a:cs typeface="Arial"/>
                <a:sym typeface="Arial"/>
              </a:rPr>
              <a:t>mae'r</a:t>
            </a:r>
            <a:r>
              <a:rPr lang="en-GB" dirty="0">
                <a:latin typeface="Arial"/>
                <a:ea typeface="Arial"/>
                <a:cs typeface="Arial"/>
                <a:sym typeface="Arial"/>
              </a:rPr>
              <a:t> CFVI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darparu</a:t>
            </a:r>
            <a:r>
              <a:rPr lang="en-GB" dirty="0">
                <a:latin typeface="Arial"/>
                <a:ea typeface="Arial"/>
                <a:cs typeface="Arial"/>
                <a:sym typeface="Arial"/>
              </a:rPr>
              <a:t> </a:t>
            </a:r>
            <a:r>
              <a:rPr lang="en-GB" dirty="0" err="1">
                <a:latin typeface="Arial"/>
                <a:ea typeface="Arial"/>
                <a:cs typeface="Arial"/>
                <a:sym typeface="Arial"/>
              </a:rPr>
              <a:t>sylfaen</a:t>
            </a:r>
            <a:r>
              <a:rPr lang="en-GB" dirty="0">
                <a:latin typeface="Arial"/>
                <a:ea typeface="Arial"/>
                <a:cs typeface="Arial"/>
                <a:sym typeface="Arial"/>
              </a:rPr>
              <a:t> </a:t>
            </a:r>
            <a:r>
              <a:rPr lang="en-GB" dirty="0" err="1">
                <a:latin typeface="Arial"/>
                <a:ea typeface="Arial"/>
                <a:cs typeface="Arial"/>
                <a:sym typeface="Arial"/>
              </a:rPr>
              <a:t>gref</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gyfer</a:t>
            </a:r>
            <a:r>
              <a:rPr lang="en-GB" dirty="0">
                <a:latin typeface="Arial"/>
                <a:ea typeface="Arial"/>
                <a:cs typeface="Arial"/>
                <a:sym typeface="Arial"/>
              </a:rPr>
              <a:t> </a:t>
            </a:r>
            <a:r>
              <a:rPr lang="en-GB" dirty="0" err="1">
                <a:latin typeface="Arial"/>
                <a:ea typeface="Arial"/>
                <a:cs typeface="Arial"/>
                <a:sym typeface="Arial"/>
              </a:rPr>
              <a:t>sicrhau</a:t>
            </a:r>
            <a:r>
              <a:rPr lang="en-GB" dirty="0">
                <a:latin typeface="Arial"/>
                <a:ea typeface="Arial"/>
                <a:cs typeface="Arial"/>
                <a:sym typeface="Arial"/>
              </a:rPr>
              <a:t> </a:t>
            </a:r>
            <a:r>
              <a:rPr lang="en-GB" dirty="0" err="1">
                <a:latin typeface="Arial"/>
                <a:ea typeface="Arial"/>
                <a:cs typeface="Arial"/>
                <a:sym typeface="Arial"/>
              </a:rPr>
              <a:t>hawl</a:t>
            </a:r>
            <a:r>
              <a:rPr lang="en-GB" dirty="0">
                <a:latin typeface="Arial"/>
                <a:ea typeface="Arial"/>
                <a:cs typeface="Arial"/>
                <a:sym typeface="Arial"/>
              </a:rPr>
              <a:t> </a:t>
            </a:r>
            <a:r>
              <a:rPr lang="en-GB" dirty="0" err="1">
                <a:latin typeface="Arial"/>
                <a:ea typeface="Arial"/>
                <a:cs typeface="Arial"/>
                <a:sym typeface="Arial"/>
              </a:rPr>
              <a:t>gyfartal</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blant</a:t>
            </a:r>
            <a:r>
              <a:rPr lang="en-GB" dirty="0">
                <a:latin typeface="Arial"/>
                <a:ea typeface="Arial"/>
                <a:cs typeface="Arial"/>
                <a:sym typeface="Arial"/>
              </a:rPr>
              <a:t> a </a:t>
            </a:r>
            <a:r>
              <a:rPr lang="en-GB" dirty="0" err="1">
                <a:latin typeface="Arial"/>
                <a:ea typeface="Arial"/>
                <a:cs typeface="Arial"/>
                <a:sym typeface="Arial"/>
              </a:rPr>
              <a:t>phobl</a:t>
            </a:r>
            <a:r>
              <a:rPr lang="en-GB" dirty="0">
                <a:latin typeface="Arial"/>
                <a:ea typeface="Arial"/>
                <a:cs typeface="Arial"/>
                <a:sym typeface="Arial"/>
              </a:rPr>
              <a:t> </a:t>
            </a:r>
            <a:r>
              <a:rPr lang="en-GB" dirty="0" err="1">
                <a:latin typeface="Arial"/>
                <a:ea typeface="Arial"/>
                <a:cs typeface="Arial"/>
                <a:sym typeface="Arial"/>
              </a:rPr>
              <a:t>ifanc</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nam</a:t>
            </a:r>
            <a:r>
              <a:rPr lang="en-GB" dirty="0">
                <a:latin typeface="Arial"/>
                <a:ea typeface="Arial"/>
                <a:cs typeface="Arial"/>
                <a:sym typeface="Arial"/>
              </a:rPr>
              <a:t> </a:t>
            </a:r>
            <a:r>
              <a:rPr lang="en-GB" dirty="0" err="1">
                <a:latin typeface="Arial"/>
                <a:ea typeface="Arial"/>
                <a:cs typeface="Arial"/>
                <a:sym typeface="Arial"/>
              </a:rPr>
              <a:t>ar</a:t>
            </a:r>
            <a:r>
              <a:rPr lang="en-GB" dirty="0">
                <a:latin typeface="Arial"/>
                <a:ea typeface="Arial"/>
                <a:cs typeface="Arial"/>
                <a:sym typeface="Arial"/>
              </a:rPr>
              <a:t> </a:t>
            </a:r>
            <a:r>
              <a:rPr lang="en-GB" dirty="0" err="1">
                <a:latin typeface="Arial"/>
                <a:ea typeface="Arial"/>
                <a:cs typeface="Arial"/>
                <a:sym typeface="Arial"/>
              </a:rPr>
              <a:t>eu</a:t>
            </a:r>
            <a:r>
              <a:rPr lang="en-GB" dirty="0">
                <a:latin typeface="Arial"/>
                <a:ea typeface="Arial"/>
                <a:cs typeface="Arial"/>
                <a:sym typeface="Arial"/>
              </a:rPr>
              <a:t> </a:t>
            </a:r>
            <a:r>
              <a:rPr lang="en-GB" dirty="0" err="1">
                <a:latin typeface="Arial"/>
                <a:ea typeface="Arial"/>
                <a:cs typeface="Arial"/>
                <a:sym typeface="Arial"/>
              </a:rPr>
              <a:t>golwg</a:t>
            </a:r>
            <a:r>
              <a:rPr lang="en-GB" dirty="0">
                <a:latin typeface="Arial"/>
                <a:ea typeface="Arial"/>
                <a:cs typeface="Arial"/>
                <a:sym typeface="Arial"/>
              </a:rPr>
              <a:t> </a:t>
            </a:r>
            <a:r>
              <a:rPr lang="en-GB" dirty="0" err="1">
                <a:latin typeface="Arial"/>
                <a:ea typeface="Arial"/>
                <a:cs typeface="Arial"/>
                <a:sym typeface="Arial"/>
              </a:rPr>
              <a:t>ledled</a:t>
            </a:r>
            <a:r>
              <a:rPr lang="en-GB" dirty="0">
                <a:latin typeface="Arial"/>
                <a:ea typeface="Arial"/>
                <a:cs typeface="Arial"/>
                <a:sym typeface="Arial"/>
              </a:rPr>
              <a:t> y DU. (</a:t>
            </a:r>
            <a:r>
              <a:rPr lang="en-GB" b="1" dirty="0" err="1">
                <a:latin typeface="Arial"/>
                <a:ea typeface="Arial"/>
                <a:cs typeface="Arial"/>
                <a:sym typeface="Arial"/>
              </a:rPr>
              <a:t>Gallai</a:t>
            </a:r>
            <a:r>
              <a:rPr lang="en-GB" b="1" dirty="0">
                <a:latin typeface="Arial"/>
                <a:ea typeface="Arial"/>
                <a:cs typeface="Arial"/>
                <a:sym typeface="Arial"/>
              </a:rPr>
              <a:t> </a:t>
            </a:r>
            <a:r>
              <a:rPr lang="en-GB" b="1" dirty="0" err="1">
                <a:latin typeface="Arial"/>
                <a:ea typeface="Arial"/>
                <a:cs typeface="Arial"/>
                <a:sym typeface="Arial"/>
              </a:rPr>
              <a:t>diffinio</a:t>
            </a:r>
            <a:r>
              <a:rPr lang="en-GB" b="1" dirty="0">
                <a:latin typeface="Arial"/>
                <a:ea typeface="Arial"/>
                <a:cs typeface="Arial"/>
                <a:sym typeface="Arial"/>
              </a:rPr>
              <a:t> </a:t>
            </a:r>
            <a:r>
              <a:rPr lang="en-GB" b="1" dirty="0" err="1">
                <a:latin typeface="Arial"/>
                <a:ea typeface="Arial"/>
                <a:cs typeface="Arial"/>
                <a:sym typeface="Arial"/>
              </a:rPr>
              <a:t>tegwch</a:t>
            </a:r>
            <a:r>
              <a:rPr lang="en-GB" b="1" dirty="0">
                <a:latin typeface="Arial"/>
                <a:ea typeface="Arial"/>
                <a:cs typeface="Arial"/>
                <a:sym typeface="Arial"/>
              </a:rPr>
              <a:t> </a:t>
            </a:r>
            <a:r>
              <a:rPr lang="en-GB" b="1" dirty="0" err="1">
                <a:latin typeface="Arial"/>
                <a:ea typeface="Arial"/>
                <a:cs typeface="Arial"/>
                <a:sym typeface="Arial"/>
              </a:rPr>
              <a:t>fod</a:t>
            </a:r>
            <a:r>
              <a:rPr lang="en-GB" b="1" dirty="0">
                <a:latin typeface="Arial"/>
                <a:ea typeface="Arial"/>
                <a:cs typeface="Arial"/>
                <a:sym typeface="Arial"/>
              </a:rPr>
              <a:t> </a:t>
            </a:r>
            <a:r>
              <a:rPr lang="en-GB" b="1" dirty="0" err="1">
                <a:latin typeface="Arial"/>
                <a:ea typeface="Arial"/>
                <a:cs typeface="Arial"/>
                <a:sym typeface="Arial"/>
              </a:rPr>
              <a:t>yn</a:t>
            </a:r>
            <a:r>
              <a:rPr lang="en-GB" b="1" dirty="0">
                <a:latin typeface="Arial"/>
                <a:ea typeface="Arial"/>
                <a:cs typeface="Arial"/>
                <a:sym typeface="Arial"/>
              </a:rPr>
              <a:t> </a:t>
            </a:r>
            <a:r>
              <a:rPr lang="en-GB" b="1" dirty="0" err="1">
                <a:latin typeface="Arial"/>
                <a:ea typeface="Arial"/>
                <a:cs typeface="Arial"/>
                <a:sym typeface="Arial"/>
              </a:rPr>
              <a:t>ddefnyddiol</a:t>
            </a:r>
            <a:r>
              <a:rPr lang="en-GB" b="1" dirty="0">
                <a:latin typeface="Arial"/>
                <a:ea typeface="Arial"/>
                <a:cs typeface="Arial"/>
                <a:sym typeface="Arial"/>
              </a:rPr>
              <a:t> </a:t>
            </a:r>
            <a:r>
              <a:rPr lang="en-GB" b="1" dirty="0" err="1">
                <a:latin typeface="Arial"/>
                <a:ea typeface="Arial"/>
                <a:cs typeface="Arial"/>
                <a:sym typeface="Arial"/>
              </a:rPr>
              <a:t>yma</a:t>
            </a:r>
            <a:r>
              <a:rPr lang="en-GB" b="1" dirty="0">
                <a:latin typeface="Arial"/>
                <a:ea typeface="Arial"/>
                <a:cs typeface="Arial"/>
                <a:sym typeface="Arial"/>
              </a:rPr>
              <a:t>: </a:t>
            </a:r>
            <a:r>
              <a:rPr lang="en-GB" dirty="0">
                <a:latin typeface="Arial"/>
                <a:ea typeface="Arial"/>
                <a:cs typeface="Arial"/>
                <a:sym typeface="Arial"/>
              </a:rPr>
              <a:t>“</a:t>
            </a:r>
            <a:r>
              <a:rPr lang="en-GB" dirty="0" err="1">
                <a:latin typeface="Arial"/>
                <a:ea typeface="Arial"/>
                <a:cs typeface="Arial"/>
                <a:sym typeface="Arial"/>
              </a:rPr>
              <a:t>darlun</a:t>
            </a:r>
            <a:r>
              <a:rPr lang="en-GB" dirty="0">
                <a:latin typeface="Arial"/>
                <a:ea typeface="Arial"/>
                <a:cs typeface="Arial"/>
                <a:sym typeface="Arial"/>
              </a:rPr>
              <a:t> </a:t>
            </a:r>
            <a:r>
              <a:rPr lang="en-GB" dirty="0" err="1">
                <a:latin typeface="Arial"/>
                <a:ea typeface="Arial"/>
                <a:cs typeface="Arial"/>
                <a:sym typeface="Arial"/>
              </a:rPr>
              <a:t>hawdd</a:t>
            </a:r>
            <a:r>
              <a:rPr lang="en-GB" dirty="0">
                <a:latin typeface="Arial"/>
                <a:ea typeface="Arial"/>
                <a:cs typeface="Arial"/>
                <a:sym typeface="Arial"/>
              </a:rPr>
              <a:t>” </a:t>
            </a:r>
            <a:r>
              <a:rPr lang="en-GB" dirty="0" err="1">
                <a:latin typeface="Arial"/>
                <a:ea typeface="Arial"/>
                <a:cs typeface="Arial"/>
                <a:sym typeface="Arial"/>
              </a:rPr>
              <a:t>fyddai</a:t>
            </a:r>
            <a:r>
              <a:rPr lang="en-GB" dirty="0">
                <a:latin typeface="Arial"/>
                <a:ea typeface="Arial"/>
                <a:cs typeface="Arial"/>
                <a:sym typeface="Arial"/>
              </a:rPr>
              <a:t> </a:t>
            </a:r>
            <a:r>
              <a:rPr lang="en-GB" dirty="0" err="1">
                <a:latin typeface="Arial"/>
                <a:ea typeface="Arial"/>
                <a:cs typeface="Arial"/>
                <a:sym typeface="Arial"/>
              </a:rPr>
              <a:t>peidio</a:t>
            </a:r>
            <a:r>
              <a:rPr lang="en-GB" dirty="0">
                <a:latin typeface="Arial"/>
                <a:ea typeface="Arial"/>
                <a:cs typeface="Arial"/>
                <a:sym typeface="Arial"/>
              </a:rPr>
              <a:t> </a:t>
            </a:r>
            <a:r>
              <a:rPr lang="en-GB" dirty="0" err="1">
                <a:latin typeface="Arial"/>
                <a:ea typeface="Arial"/>
                <a:cs typeface="Arial"/>
                <a:sym typeface="Arial"/>
              </a:rPr>
              <a:t>â</a:t>
            </a:r>
            <a:r>
              <a:rPr lang="en-GB" dirty="0">
                <a:latin typeface="Arial"/>
                <a:ea typeface="Arial"/>
                <a:cs typeface="Arial"/>
                <a:sym typeface="Arial"/>
              </a:rPr>
              <a:t> </a:t>
            </a:r>
            <a:r>
              <a:rPr lang="en-GB" dirty="0" err="1">
                <a:latin typeface="Arial"/>
                <a:ea typeface="Arial"/>
                <a:cs typeface="Arial"/>
                <a:sym typeface="Arial"/>
              </a:rPr>
              <a:t>rhoi’r</a:t>
            </a:r>
            <a:r>
              <a:rPr lang="en-GB" dirty="0">
                <a:latin typeface="Arial"/>
                <a:ea typeface="Arial"/>
                <a:cs typeface="Arial"/>
                <a:sym typeface="Arial"/>
              </a:rPr>
              <a:t> un </a:t>
            </a:r>
            <a:r>
              <a:rPr lang="en-GB" dirty="0" err="1">
                <a:latin typeface="Arial"/>
                <a:ea typeface="Arial"/>
                <a:cs typeface="Arial"/>
                <a:sym typeface="Arial"/>
              </a:rPr>
              <a:t>deunyddiau</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bob </a:t>
            </a:r>
            <a:r>
              <a:rPr lang="en-GB" dirty="0" err="1">
                <a:latin typeface="Arial"/>
                <a:ea typeface="Arial"/>
                <a:cs typeface="Arial"/>
                <a:sym typeface="Arial"/>
              </a:rPr>
              <a:t>disgybl</a:t>
            </a:r>
            <a:r>
              <a:rPr lang="en-GB" dirty="0">
                <a:latin typeface="Arial"/>
                <a:ea typeface="Arial"/>
                <a:cs typeface="Arial"/>
                <a:sym typeface="Arial"/>
              </a:rPr>
              <a:t> </a:t>
            </a:r>
            <a:r>
              <a:rPr lang="en-GB" dirty="0" err="1">
                <a:latin typeface="Arial"/>
                <a:ea typeface="Arial"/>
                <a:cs typeface="Arial"/>
                <a:sym typeface="Arial"/>
              </a:rPr>
              <a:t>e.e</a:t>
            </a:r>
            <a:r>
              <a:rPr lang="en-GB" dirty="0">
                <a:latin typeface="Arial"/>
                <a:ea typeface="Arial"/>
                <a:cs typeface="Arial"/>
                <a:sym typeface="Arial"/>
              </a:rPr>
              <a:t>. </a:t>
            </a:r>
            <a:r>
              <a:rPr lang="en-GB" dirty="0" err="1">
                <a:latin typeface="Arial"/>
                <a:ea typeface="Arial"/>
                <a:cs typeface="Arial"/>
                <a:sym typeface="Arial"/>
              </a:rPr>
              <a:t>taflen</a:t>
            </a:r>
            <a:r>
              <a:rPr lang="en-GB" dirty="0">
                <a:latin typeface="Arial"/>
                <a:ea typeface="Arial"/>
                <a:cs typeface="Arial"/>
                <a:sym typeface="Arial"/>
              </a:rPr>
              <a:t> </a:t>
            </a:r>
            <a:r>
              <a:rPr lang="en-GB" dirty="0" err="1">
                <a:latin typeface="Arial"/>
                <a:ea typeface="Arial"/>
                <a:cs typeface="Arial"/>
                <a:sym typeface="Arial"/>
              </a:rPr>
              <a:t>waith</a:t>
            </a:r>
            <a:r>
              <a:rPr lang="en-GB" dirty="0">
                <a:latin typeface="Arial"/>
                <a:ea typeface="Arial"/>
                <a:cs typeface="Arial"/>
                <a:sym typeface="Arial"/>
              </a:rPr>
              <a:t> </a:t>
            </a:r>
            <a:r>
              <a:rPr lang="en-GB" dirty="0" err="1">
                <a:latin typeface="Arial"/>
                <a:ea typeface="Arial"/>
                <a:cs typeface="Arial"/>
                <a:sym typeface="Arial"/>
              </a:rPr>
              <a:t>ffont</a:t>
            </a:r>
            <a:r>
              <a:rPr lang="en-GB" dirty="0">
                <a:latin typeface="Arial"/>
                <a:ea typeface="Arial"/>
                <a:cs typeface="Arial"/>
                <a:sym typeface="Arial"/>
              </a:rPr>
              <a:t> </a:t>
            </a:r>
            <a:r>
              <a:rPr lang="en-GB" dirty="0" err="1">
                <a:latin typeface="Arial"/>
                <a:ea typeface="Arial"/>
                <a:cs typeface="Arial"/>
                <a:sym typeface="Arial"/>
              </a:rPr>
              <a:t>maint</a:t>
            </a:r>
            <a:r>
              <a:rPr lang="en-GB" dirty="0">
                <a:latin typeface="Arial"/>
                <a:ea typeface="Arial"/>
                <a:cs typeface="Arial"/>
                <a:sym typeface="Arial"/>
              </a:rPr>
              <a:t> 12 </a:t>
            </a:r>
            <a:r>
              <a:rPr lang="en-GB" dirty="0" err="1">
                <a:latin typeface="Arial"/>
                <a:ea typeface="Arial"/>
                <a:cs typeface="Arial"/>
                <a:sym typeface="Arial"/>
              </a:rPr>
              <a:t>ond</a:t>
            </a:r>
            <a:r>
              <a:rPr lang="en-GB" dirty="0">
                <a:latin typeface="Arial"/>
                <a:ea typeface="Arial"/>
                <a:cs typeface="Arial"/>
                <a:sym typeface="Arial"/>
              </a:rPr>
              <a:t> </a:t>
            </a:r>
            <a:r>
              <a:rPr lang="en-GB" dirty="0" err="1">
                <a:latin typeface="Arial"/>
                <a:ea typeface="Arial"/>
                <a:cs typeface="Arial"/>
                <a:sym typeface="Arial"/>
              </a:rPr>
              <a:t>darparu</a:t>
            </a:r>
            <a:r>
              <a:rPr lang="en-GB" dirty="0">
                <a:latin typeface="Arial"/>
                <a:ea typeface="Arial"/>
                <a:cs typeface="Arial"/>
                <a:sym typeface="Arial"/>
              </a:rPr>
              <a:t> </a:t>
            </a:r>
            <a:r>
              <a:rPr lang="en-GB" dirty="0" err="1">
                <a:latin typeface="Arial"/>
                <a:ea typeface="Arial"/>
                <a:cs typeface="Arial"/>
                <a:sym typeface="Arial"/>
              </a:rPr>
              <a:t>deunyddiau</a:t>
            </a:r>
            <a:r>
              <a:rPr lang="en-GB" dirty="0">
                <a:latin typeface="Arial"/>
                <a:ea typeface="Arial"/>
                <a:cs typeface="Arial"/>
                <a:sym typeface="Arial"/>
              </a:rPr>
              <a:t> </a:t>
            </a:r>
            <a:r>
              <a:rPr lang="en-GB" dirty="0" err="1">
                <a:latin typeface="Arial"/>
                <a:ea typeface="Arial"/>
                <a:cs typeface="Arial"/>
                <a:sym typeface="Arial"/>
              </a:rPr>
              <a:t>wedi’u</a:t>
            </a:r>
            <a:r>
              <a:rPr lang="en-GB" dirty="0">
                <a:latin typeface="Arial"/>
                <a:ea typeface="Arial"/>
                <a:cs typeface="Arial"/>
                <a:sym typeface="Arial"/>
              </a:rPr>
              <a:t> </a:t>
            </a:r>
            <a:r>
              <a:rPr lang="en-GB" dirty="0" err="1">
                <a:latin typeface="Arial"/>
                <a:ea typeface="Arial"/>
                <a:cs typeface="Arial"/>
                <a:sym typeface="Arial"/>
              </a:rPr>
              <a:t>haddasu</a:t>
            </a:r>
            <a:r>
              <a:rPr lang="en-GB" dirty="0">
                <a:latin typeface="Arial"/>
                <a:ea typeface="Arial"/>
                <a:cs typeface="Arial"/>
                <a:sym typeface="Arial"/>
              </a:rPr>
              <a:t> </a:t>
            </a:r>
            <a:r>
              <a:rPr lang="en-GB" dirty="0" err="1">
                <a:latin typeface="Arial"/>
                <a:ea typeface="Arial"/>
                <a:cs typeface="Arial"/>
                <a:sym typeface="Arial"/>
              </a:rPr>
              <a:t>mewn</a:t>
            </a:r>
            <a:r>
              <a:rPr lang="en-GB" dirty="0">
                <a:latin typeface="Arial"/>
                <a:ea typeface="Arial"/>
                <a:cs typeface="Arial"/>
                <a:sym typeface="Arial"/>
              </a:rPr>
              <a:t> </a:t>
            </a:r>
            <a:r>
              <a:rPr lang="en-GB" dirty="0" err="1">
                <a:latin typeface="Arial"/>
                <a:ea typeface="Arial"/>
                <a:cs typeface="Arial"/>
                <a:sym typeface="Arial"/>
              </a:rPr>
              <a:t>ffont</a:t>
            </a:r>
            <a:r>
              <a:rPr lang="en-GB" dirty="0">
                <a:latin typeface="Arial"/>
                <a:ea typeface="Arial"/>
                <a:cs typeface="Arial"/>
                <a:sym typeface="Arial"/>
              </a:rPr>
              <a:t> </a:t>
            </a:r>
            <a:r>
              <a:rPr lang="en-GB" dirty="0" err="1">
                <a:latin typeface="Arial"/>
                <a:ea typeface="Arial"/>
                <a:cs typeface="Arial"/>
                <a:sym typeface="Arial"/>
              </a:rPr>
              <a:t>maint</a:t>
            </a:r>
            <a:r>
              <a:rPr lang="en-GB" dirty="0">
                <a:latin typeface="Arial"/>
                <a:ea typeface="Arial"/>
                <a:cs typeface="Arial"/>
                <a:sym typeface="Arial"/>
              </a:rPr>
              <a:t> </a:t>
            </a:r>
            <a:r>
              <a:rPr lang="en-GB" dirty="0" err="1">
                <a:latin typeface="Arial"/>
                <a:ea typeface="Arial"/>
                <a:cs typeface="Arial"/>
                <a:sym typeface="Arial"/>
              </a:rPr>
              <a:t>priodol</a:t>
            </a:r>
            <a:r>
              <a:rPr lang="en-GB" dirty="0">
                <a:latin typeface="Arial"/>
                <a:ea typeface="Arial"/>
                <a:cs typeface="Arial"/>
                <a:sym typeface="Arial"/>
              </a:rPr>
              <a:t> </a:t>
            </a:r>
            <a:r>
              <a:rPr lang="en-GB" dirty="0" err="1">
                <a:latin typeface="Arial"/>
                <a:ea typeface="Arial"/>
                <a:cs typeface="Arial"/>
                <a:sym typeface="Arial"/>
              </a:rPr>
              <a:t>neu</a:t>
            </a:r>
            <a:r>
              <a:rPr lang="en-GB" dirty="0">
                <a:latin typeface="Arial"/>
                <a:ea typeface="Arial"/>
                <a:cs typeface="Arial"/>
                <a:sym typeface="Arial"/>
              </a:rPr>
              <a:t> </a:t>
            </a:r>
            <a:r>
              <a:rPr lang="en-GB" dirty="0" err="1">
                <a:latin typeface="Arial"/>
                <a:ea typeface="Arial"/>
                <a:cs typeface="Arial"/>
                <a:sym typeface="Arial"/>
              </a:rPr>
              <a:t>ddarparu</a:t>
            </a:r>
            <a:r>
              <a:rPr lang="en-GB" dirty="0">
                <a:latin typeface="Arial"/>
                <a:ea typeface="Arial"/>
                <a:cs typeface="Arial"/>
                <a:sym typeface="Arial"/>
              </a:rPr>
              <a:t> offer/</a:t>
            </a:r>
            <a:r>
              <a:rPr lang="en-GB" dirty="0" err="1">
                <a:latin typeface="Arial"/>
                <a:ea typeface="Arial"/>
                <a:cs typeface="Arial"/>
                <a:sym typeface="Arial"/>
              </a:rPr>
              <a:t>hyfforddiant</a:t>
            </a:r>
            <a:r>
              <a:rPr lang="en-GB" dirty="0">
                <a:latin typeface="Arial"/>
                <a:ea typeface="Arial"/>
                <a:cs typeface="Arial"/>
                <a:sym typeface="Arial"/>
              </a:rPr>
              <a:t> </a:t>
            </a:r>
            <a:r>
              <a:rPr lang="en-GB" dirty="0" err="1">
                <a:latin typeface="Arial"/>
                <a:ea typeface="Arial"/>
                <a:cs typeface="Arial"/>
                <a:sym typeface="Arial"/>
              </a:rPr>
              <a:t>mewn</a:t>
            </a:r>
            <a:r>
              <a:rPr lang="en-GB" dirty="0">
                <a:latin typeface="Arial"/>
                <a:ea typeface="Arial"/>
                <a:cs typeface="Arial"/>
                <a:sym typeface="Arial"/>
              </a:rPr>
              <a:t> </a:t>
            </a:r>
            <a:r>
              <a:rPr lang="en-GB" dirty="0" err="1">
                <a:latin typeface="Arial"/>
                <a:ea typeface="Arial"/>
                <a:cs typeface="Arial"/>
                <a:sym typeface="Arial"/>
              </a:rPr>
              <a:t>technoleg</a:t>
            </a:r>
            <a:r>
              <a:rPr lang="en-GB" dirty="0">
                <a:latin typeface="Arial"/>
                <a:ea typeface="Arial"/>
                <a:cs typeface="Arial"/>
                <a:sym typeface="Arial"/>
              </a:rPr>
              <a:t> </a:t>
            </a:r>
            <a:r>
              <a:rPr lang="en-GB" dirty="0" err="1">
                <a:latin typeface="Arial"/>
                <a:ea typeface="Arial"/>
                <a:cs typeface="Arial"/>
                <a:sym typeface="Arial"/>
              </a:rPr>
              <a:t>i</a:t>
            </a:r>
            <a:r>
              <a:rPr lang="en-GB" dirty="0">
                <a:latin typeface="Arial"/>
                <a:ea typeface="Arial"/>
                <a:cs typeface="Arial"/>
                <a:sym typeface="Arial"/>
              </a:rPr>
              <a:t> </a:t>
            </a:r>
            <a:r>
              <a:rPr lang="en-GB" dirty="0" err="1">
                <a:latin typeface="Arial"/>
                <a:ea typeface="Arial"/>
                <a:cs typeface="Arial"/>
                <a:sym typeface="Arial"/>
              </a:rPr>
              <a:t>gael</a:t>
            </a:r>
            <a:r>
              <a:rPr lang="en-GB" dirty="0">
                <a:latin typeface="Arial"/>
                <a:ea typeface="Arial"/>
                <a:cs typeface="Arial"/>
                <a:sym typeface="Arial"/>
              </a:rPr>
              <a:t> </a:t>
            </a:r>
            <a:r>
              <a:rPr lang="en-GB" dirty="0" err="1">
                <a:latin typeface="Arial"/>
                <a:ea typeface="Arial"/>
                <a:cs typeface="Arial"/>
                <a:sym typeface="Arial"/>
              </a:rPr>
              <a:t>mynediad</a:t>
            </a:r>
            <a:r>
              <a:rPr lang="en-GB" dirty="0">
                <a:latin typeface="Arial"/>
                <a:ea typeface="Arial"/>
                <a:cs typeface="Arial"/>
                <a:sym typeface="Arial"/>
              </a:rPr>
              <a:t> at </a:t>
            </a:r>
            <a:r>
              <a:rPr lang="en-GB" dirty="0" err="1">
                <a:latin typeface="Arial"/>
                <a:ea typeface="Arial"/>
                <a:cs typeface="Arial"/>
                <a:sym typeface="Arial"/>
              </a:rPr>
              <a:t>ddeunyddiau</a:t>
            </a:r>
            <a:r>
              <a:rPr lang="en-GB" dirty="0">
                <a:latin typeface="Arial"/>
                <a:ea typeface="Arial"/>
                <a:cs typeface="Arial"/>
                <a:sym typeface="Arial"/>
              </a:rPr>
              <a:t> </a:t>
            </a:r>
            <a:r>
              <a:rPr lang="en-GB" dirty="0" err="1">
                <a:latin typeface="Arial"/>
                <a:ea typeface="Arial"/>
                <a:cs typeface="Arial"/>
                <a:sym typeface="Arial"/>
              </a:rPr>
              <a:t>ysgrifenedig</a:t>
            </a:r>
            <a:r>
              <a:rPr lang="en-GB" dirty="0">
                <a:latin typeface="Arial"/>
                <a:ea typeface="Arial"/>
                <a:cs typeface="Arial"/>
                <a:sym typeface="Arial"/>
              </a:rPr>
              <a:t>).</a:t>
            </a:r>
          </a:p>
          <a:p>
            <a:pPr marL="342900" lvl="0" indent="-342900" algn="l" rtl="0">
              <a:lnSpc>
                <a:spcPct val="150000"/>
              </a:lnSpc>
              <a:spcBef>
                <a:spcPts val="0"/>
              </a:spcBef>
              <a:spcAft>
                <a:spcPts val="0"/>
              </a:spcAft>
              <a:buClr>
                <a:schemeClr val="dk1"/>
              </a:buClr>
              <a:buSzPts val="1800"/>
              <a:buFont typeface="Arial"/>
              <a:buChar char="•"/>
            </a:pPr>
            <a:r>
              <a:rPr lang="en-GB" dirty="0">
                <a:latin typeface="Arial"/>
                <a:ea typeface="Arial"/>
                <a:cs typeface="Arial"/>
                <a:sym typeface="Arial"/>
              </a:rPr>
              <a:t>Y </a:t>
            </a:r>
            <a:r>
              <a:rPr lang="en-GB" dirty="0" err="1">
                <a:latin typeface="Arial"/>
                <a:ea typeface="Arial"/>
                <a:cs typeface="Arial"/>
                <a:sym typeface="Arial"/>
              </a:rPr>
              <a:t>gwahaniaeth</a:t>
            </a:r>
            <a:r>
              <a:rPr lang="en-GB" dirty="0">
                <a:latin typeface="Arial"/>
                <a:ea typeface="Arial"/>
                <a:cs typeface="Arial"/>
                <a:sym typeface="Arial"/>
              </a:rPr>
              <a:t> </a:t>
            </a:r>
            <a:r>
              <a:rPr lang="en-GB" dirty="0" err="1">
                <a:latin typeface="Arial"/>
                <a:ea typeface="Arial"/>
                <a:cs typeface="Arial"/>
                <a:sym typeface="Arial"/>
              </a:rPr>
              <a:t>rhwng</a:t>
            </a:r>
            <a:r>
              <a:rPr lang="en-GB" dirty="0">
                <a:latin typeface="Arial"/>
                <a:ea typeface="Arial"/>
                <a:cs typeface="Arial"/>
                <a:sym typeface="Arial"/>
              </a:rPr>
              <a:t> </a:t>
            </a:r>
            <a:r>
              <a:rPr lang="en-GB" dirty="0" err="1">
                <a:latin typeface="Arial"/>
                <a:ea typeface="Arial"/>
                <a:cs typeface="Arial"/>
                <a:sym typeface="Arial"/>
              </a:rPr>
              <a:t>trin</a:t>
            </a:r>
            <a:r>
              <a:rPr lang="en-GB" dirty="0">
                <a:latin typeface="Arial"/>
                <a:ea typeface="Arial"/>
                <a:cs typeface="Arial"/>
                <a:sym typeface="Arial"/>
              </a:rPr>
              <a:t> </a:t>
            </a:r>
            <a:r>
              <a:rPr lang="en-GB" dirty="0" err="1">
                <a:latin typeface="Arial"/>
                <a:ea typeface="Arial"/>
                <a:cs typeface="Arial"/>
                <a:sym typeface="Arial"/>
              </a:rPr>
              <a:t>yn</a:t>
            </a:r>
            <a:r>
              <a:rPr lang="en-GB" dirty="0">
                <a:latin typeface="Arial"/>
                <a:ea typeface="Arial"/>
                <a:cs typeface="Arial"/>
                <a:sym typeface="Arial"/>
              </a:rPr>
              <a:t> </a:t>
            </a:r>
            <a:r>
              <a:rPr lang="en-GB" dirty="0" err="1">
                <a:latin typeface="Arial"/>
                <a:ea typeface="Arial"/>
                <a:cs typeface="Arial"/>
                <a:sym typeface="Arial"/>
              </a:rPr>
              <a:t>gyfartal</a:t>
            </a:r>
            <a:r>
              <a:rPr lang="en-GB" dirty="0">
                <a:latin typeface="Arial"/>
                <a:ea typeface="Arial"/>
                <a:cs typeface="Arial"/>
                <a:sym typeface="Arial"/>
              </a:rPr>
              <a:t> a </a:t>
            </a:r>
            <a:r>
              <a:rPr lang="en-GB" dirty="0" err="1">
                <a:latin typeface="Arial"/>
                <a:ea typeface="Arial"/>
                <a:cs typeface="Arial"/>
                <a:sym typeface="Arial"/>
              </a:rPr>
              <a:t>thrin</a:t>
            </a:r>
            <a:r>
              <a:rPr lang="en-GB" dirty="0">
                <a:latin typeface="Arial"/>
                <a:ea typeface="Arial"/>
                <a:cs typeface="Arial"/>
                <a:sym typeface="Arial"/>
              </a:rPr>
              <a:t> </a:t>
            </a:r>
            <a:r>
              <a:rPr lang="en-GB" dirty="0" err="1">
                <a:latin typeface="Arial"/>
                <a:ea typeface="Arial"/>
                <a:cs typeface="Arial"/>
                <a:sym typeface="Arial"/>
              </a:rPr>
              <a:t>gyda</a:t>
            </a:r>
            <a:r>
              <a:rPr lang="en-GB" dirty="0">
                <a:latin typeface="Arial"/>
                <a:ea typeface="Arial"/>
                <a:cs typeface="Arial"/>
                <a:sym typeface="Arial"/>
              </a:rPr>
              <a:t> </a:t>
            </a:r>
            <a:r>
              <a:rPr lang="en-GB" dirty="0" err="1">
                <a:latin typeface="Arial"/>
                <a:ea typeface="Arial"/>
                <a:cs typeface="Arial"/>
                <a:sym typeface="Arial"/>
              </a:rPr>
              <a:t>thegwch</a:t>
            </a:r>
            <a:r>
              <a:rPr lang="en-GB" dirty="0">
                <a:latin typeface="Arial"/>
                <a:ea typeface="Arial"/>
                <a:cs typeface="Arial"/>
                <a:sym typeface="Arial"/>
              </a:rPr>
              <a:t> </a:t>
            </a:r>
            <a:r>
              <a:rPr lang="en-GB" b="1" dirty="0">
                <a:latin typeface="Arial"/>
                <a:ea typeface="Arial"/>
                <a:cs typeface="Arial"/>
                <a:sym typeface="Arial"/>
              </a:rPr>
              <a:t>(</a:t>
            </a:r>
            <a:r>
              <a:rPr lang="en-GB" b="1" dirty="0" err="1">
                <a:latin typeface="Arial"/>
                <a:ea typeface="Arial"/>
                <a:cs typeface="Arial"/>
                <a:sym typeface="Arial"/>
              </a:rPr>
              <a:t>gallai'r</a:t>
            </a:r>
            <a:r>
              <a:rPr lang="en-GB" b="1" dirty="0">
                <a:latin typeface="Arial"/>
                <a:ea typeface="Arial"/>
                <a:cs typeface="Arial"/>
                <a:sym typeface="Arial"/>
              </a:rPr>
              <a:t> </a:t>
            </a:r>
            <a:r>
              <a:rPr lang="en-GB" b="1" dirty="0" err="1">
                <a:latin typeface="Arial"/>
                <a:ea typeface="Arial"/>
                <a:cs typeface="Arial"/>
                <a:sym typeface="Arial"/>
              </a:rPr>
              <a:t>cyflwynydd</a:t>
            </a:r>
            <a:r>
              <a:rPr lang="en-GB" b="1" dirty="0">
                <a:latin typeface="Arial"/>
                <a:ea typeface="Arial"/>
                <a:cs typeface="Arial"/>
                <a:sym typeface="Arial"/>
              </a:rPr>
              <a:t> </a:t>
            </a:r>
            <a:r>
              <a:rPr lang="en-GB" b="1" dirty="0" err="1">
                <a:latin typeface="Arial"/>
                <a:ea typeface="Arial"/>
                <a:cs typeface="Arial"/>
                <a:sym typeface="Arial"/>
              </a:rPr>
              <a:t>ddangos</a:t>
            </a:r>
            <a:r>
              <a:rPr lang="en-GB" b="1" dirty="0">
                <a:latin typeface="Arial"/>
                <a:ea typeface="Arial"/>
                <a:cs typeface="Arial"/>
                <a:sym typeface="Arial"/>
              </a:rPr>
              <a:t> </a:t>
            </a:r>
            <a:r>
              <a:rPr lang="en-GB" b="1" dirty="0" err="1">
                <a:latin typeface="Arial"/>
                <a:ea typeface="Arial"/>
                <a:cs typeface="Arial"/>
                <a:sym typeface="Arial"/>
              </a:rPr>
              <a:t>tegwch</a:t>
            </a:r>
            <a:r>
              <a:rPr lang="en-GB" b="1" dirty="0">
                <a:latin typeface="Arial"/>
                <a:ea typeface="Arial"/>
                <a:cs typeface="Arial"/>
                <a:sym typeface="Arial"/>
              </a:rPr>
              <a:t> </a:t>
            </a:r>
            <a:r>
              <a:rPr lang="en-GB" b="1" dirty="0" err="1">
                <a:latin typeface="Arial"/>
                <a:ea typeface="Arial"/>
                <a:cs typeface="Arial"/>
                <a:sym typeface="Arial"/>
              </a:rPr>
              <a:t>gyda'i</a:t>
            </a:r>
            <a:r>
              <a:rPr lang="en-GB" b="1" dirty="0">
                <a:latin typeface="Arial"/>
                <a:ea typeface="Arial"/>
                <a:cs typeface="Arial"/>
                <a:sym typeface="Arial"/>
              </a:rPr>
              <a:t> </a:t>
            </a:r>
            <a:r>
              <a:rPr lang="en-GB" b="1" dirty="0" err="1">
                <a:latin typeface="Arial"/>
                <a:ea typeface="Arial"/>
                <a:cs typeface="Arial"/>
                <a:sym typeface="Arial"/>
              </a:rPr>
              <a:t>esiampl</a:t>
            </a:r>
            <a:r>
              <a:rPr lang="en-GB" b="1" dirty="0">
                <a:latin typeface="Arial"/>
                <a:ea typeface="Arial"/>
                <a:cs typeface="Arial"/>
                <a:sym typeface="Arial"/>
              </a:rPr>
              <a:t> </a:t>
            </a:r>
            <a:r>
              <a:rPr lang="en-GB" b="1" dirty="0" err="1">
                <a:latin typeface="Arial"/>
                <a:ea typeface="Arial"/>
                <a:cs typeface="Arial"/>
                <a:sym typeface="Arial"/>
              </a:rPr>
              <a:t>ei</a:t>
            </a:r>
            <a:r>
              <a:rPr lang="en-GB" b="1" dirty="0">
                <a:latin typeface="Arial"/>
                <a:ea typeface="Arial"/>
                <a:cs typeface="Arial"/>
                <a:sym typeface="Arial"/>
              </a:rPr>
              <a:t> </a:t>
            </a:r>
            <a:r>
              <a:rPr lang="en-GB" b="1" dirty="0" err="1">
                <a:latin typeface="Arial"/>
                <a:ea typeface="Arial"/>
                <a:cs typeface="Arial"/>
                <a:sym typeface="Arial"/>
              </a:rPr>
              <a:t>hun</a:t>
            </a:r>
            <a:r>
              <a:rPr lang="en-GB" b="1" dirty="0">
                <a:latin typeface="Arial"/>
                <a:ea typeface="Arial"/>
                <a:cs typeface="Arial"/>
                <a:sym typeface="Arial"/>
              </a:rPr>
              <a:t>).</a:t>
            </a: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615600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a:buClr>
                <a:schemeClr val="dk1"/>
              </a:buClr>
              <a:buSzPts val="1200"/>
              <a:buFont typeface="Calibri"/>
            </a:pPr>
            <a:r>
              <a:rPr lang="en-GB" b="1" dirty="0" err="1">
                <a:latin typeface="Arial"/>
                <a:ea typeface="Arial"/>
                <a:cs typeface="Arial"/>
              </a:rPr>
              <a:t>Nodiadau'r</a:t>
            </a:r>
            <a:r>
              <a:rPr lang="en-GB" b="1" dirty="0">
                <a:latin typeface="Arial"/>
                <a:ea typeface="Arial"/>
                <a:cs typeface="Arial"/>
              </a:rPr>
              <a:t> </a:t>
            </a:r>
            <a:r>
              <a:rPr lang="en-GB" b="1" dirty="0" err="1">
                <a:latin typeface="Arial"/>
                <a:ea typeface="Arial"/>
                <a:cs typeface="Arial"/>
              </a:rPr>
              <a:t>siaradwr</a:t>
            </a:r>
            <a:endParaRPr lang="en-GB" b="1" dirty="0">
              <a:latin typeface="Calibri"/>
              <a:ea typeface="Calibri"/>
              <a:cs typeface="Calibri"/>
            </a:endParaRPr>
          </a:p>
          <a:p>
            <a:pPr marL="342900" indent="-228600">
              <a:lnSpc>
                <a:spcPct val="150000"/>
              </a:lnSpc>
              <a:spcBef>
                <a:spcPts val="800"/>
              </a:spcBef>
              <a:buSzPts val="1800"/>
            </a:pPr>
            <a:endParaRPr lang="en-GB" dirty="0">
              <a:latin typeface="Arial"/>
              <a:ea typeface="Arial"/>
              <a:cs typeface="Arial"/>
            </a:endParaRPr>
          </a:p>
          <a:p>
            <a:pPr marL="342900" indent="-228600">
              <a:lnSpc>
                <a:spcPct val="150000"/>
              </a:lnSpc>
              <a:spcBef>
                <a:spcPts val="800"/>
              </a:spcBef>
              <a:buSzPts val="1800"/>
            </a:pPr>
            <a:r>
              <a:rPr lang="en-GB" dirty="0" err="1">
                <a:latin typeface="Arial"/>
                <a:ea typeface="Arial"/>
                <a:cs typeface="Arial"/>
              </a:rPr>
              <a:t>Fel</a:t>
            </a:r>
            <a:r>
              <a:rPr lang="en-GB" dirty="0">
                <a:latin typeface="Arial"/>
                <a:ea typeface="Arial"/>
                <a:cs typeface="Arial"/>
              </a:rPr>
              <a:t> </a:t>
            </a:r>
            <a:r>
              <a:rPr lang="en-GB" dirty="0" err="1">
                <a:latin typeface="Arial"/>
                <a:ea typeface="Arial"/>
                <a:cs typeface="Arial"/>
              </a:rPr>
              <a:t>rhan</a:t>
            </a:r>
            <a:r>
              <a:rPr lang="en-GB" dirty="0">
                <a:latin typeface="Arial"/>
                <a:ea typeface="Arial"/>
                <a:cs typeface="Arial"/>
              </a:rPr>
              <a:t> o </a:t>
            </a:r>
            <a:r>
              <a:rPr lang="en-GB" dirty="0" err="1">
                <a:latin typeface="Arial"/>
                <a:ea typeface="Arial"/>
                <a:cs typeface="Arial"/>
              </a:rPr>
              <a:t>gyflwyno</a:t>
            </a:r>
            <a:r>
              <a:rPr lang="en-GB" dirty="0">
                <a:latin typeface="Arial"/>
                <a:ea typeface="Arial"/>
                <a:cs typeface="Arial"/>
              </a:rPr>
              <a:t> </a:t>
            </a:r>
            <a:r>
              <a:rPr lang="en-GB" dirty="0" err="1">
                <a:latin typeface="Arial"/>
                <a:ea typeface="Arial"/>
                <a:cs typeface="Arial"/>
              </a:rPr>
              <a:t>Sleidiau</a:t>
            </a:r>
            <a:r>
              <a:rPr lang="en-GB" dirty="0">
                <a:latin typeface="Arial"/>
                <a:ea typeface="Arial"/>
                <a:cs typeface="Arial"/>
              </a:rPr>
              <a:t> 5 a 6, </a:t>
            </a:r>
            <a:r>
              <a:rPr lang="en-GB" dirty="0" err="1">
                <a:latin typeface="Arial"/>
                <a:ea typeface="Arial"/>
                <a:cs typeface="Arial"/>
              </a:rPr>
              <a:t>mae’n</a:t>
            </a:r>
            <a:r>
              <a:rPr lang="en-GB" dirty="0">
                <a:latin typeface="Arial"/>
                <a:ea typeface="Arial"/>
                <a:cs typeface="Arial"/>
              </a:rPr>
              <a:t> </a:t>
            </a:r>
            <a:r>
              <a:rPr lang="en-GB" dirty="0" err="1">
                <a:latin typeface="Arial"/>
                <a:ea typeface="Arial"/>
                <a:cs typeface="Arial"/>
              </a:rPr>
              <a:t>bwysig</a:t>
            </a:r>
            <a:r>
              <a:rPr lang="en-GB" dirty="0">
                <a:latin typeface="Arial"/>
                <a:ea typeface="Arial"/>
                <a:cs typeface="Arial"/>
              </a:rPr>
              <a:t> </a:t>
            </a:r>
            <a:r>
              <a:rPr lang="en-GB" dirty="0" err="1">
                <a:latin typeface="Arial"/>
                <a:ea typeface="Arial"/>
                <a:cs typeface="Arial"/>
              </a:rPr>
              <a:t>ailbwysleisio</a:t>
            </a:r>
            <a:r>
              <a:rPr lang="en-GB" dirty="0">
                <a:latin typeface="Arial"/>
                <a:ea typeface="Arial"/>
                <a:cs typeface="Arial"/>
              </a:rPr>
              <a:t> </a:t>
            </a:r>
            <a:r>
              <a:rPr lang="en-GB" dirty="0" err="1">
                <a:latin typeface="Arial"/>
                <a:ea typeface="Arial"/>
                <a:cs typeface="Arial"/>
              </a:rPr>
              <a:t>sut</a:t>
            </a:r>
            <a:r>
              <a:rPr lang="en-GB" dirty="0">
                <a:latin typeface="Arial"/>
                <a:ea typeface="Arial"/>
                <a:cs typeface="Arial"/>
              </a:rPr>
              <a:t> </a:t>
            </a:r>
            <a:r>
              <a:rPr lang="en-GB" dirty="0" err="1">
                <a:latin typeface="Arial"/>
                <a:ea typeface="Arial"/>
                <a:cs typeface="Arial"/>
              </a:rPr>
              <a:t>mae’r</a:t>
            </a:r>
            <a:r>
              <a:rPr lang="en-GB" dirty="0">
                <a:latin typeface="Arial"/>
                <a:ea typeface="Arial"/>
                <a:cs typeface="Arial"/>
              </a:rPr>
              <a:t> CFVI </a:t>
            </a:r>
            <a:r>
              <a:rPr lang="en-GB" dirty="0" err="1">
                <a:latin typeface="Arial"/>
                <a:ea typeface="Arial"/>
                <a:cs typeface="Arial"/>
              </a:rPr>
              <a:t>yn</a:t>
            </a:r>
            <a:r>
              <a:rPr lang="en-GB" dirty="0">
                <a:latin typeface="Arial"/>
                <a:ea typeface="Arial"/>
                <a:cs typeface="Arial"/>
              </a:rPr>
              <a:t> </a:t>
            </a:r>
            <a:r>
              <a:rPr lang="en-GB" dirty="0" err="1">
                <a:latin typeface="Arial"/>
                <a:ea typeface="Arial"/>
                <a:cs typeface="Arial"/>
              </a:rPr>
              <a:t>ategu</a:t>
            </a:r>
            <a:r>
              <a:rPr lang="en-GB" dirty="0">
                <a:latin typeface="Arial"/>
                <a:ea typeface="Arial"/>
                <a:cs typeface="Arial"/>
              </a:rPr>
              <a:t>/</a:t>
            </a:r>
            <a:r>
              <a:rPr lang="en-GB" dirty="0" err="1">
                <a:latin typeface="Arial"/>
                <a:ea typeface="Arial"/>
                <a:cs typeface="Arial"/>
              </a:rPr>
              <a:t>gweithio</a:t>
            </a:r>
            <a:r>
              <a:rPr lang="en-GB" dirty="0">
                <a:latin typeface="Arial"/>
                <a:ea typeface="Arial"/>
                <a:cs typeface="Arial"/>
              </a:rPr>
              <a:t> </a:t>
            </a:r>
            <a:r>
              <a:rPr lang="en-GB" dirty="0" err="1">
                <a:latin typeface="Arial"/>
                <a:ea typeface="Arial"/>
                <a:cs typeface="Arial"/>
              </a:rPr>
              <a:t>ochr</a:t>
            </a:r>
            <a:r>
              <a:rPr lang="en-GB" dirty="0">
                <a:latin typeface="Arial"/>
                <a:ea typeface="Arial"/>
                <a:cs typeface="Arial"/>
              </a:rPr>
              <a:t> </a:t>
            </a:r>
            <a:r>
              <a:rPr lang="en-GB" dirty="0" err="1">
                <a:latin typeface="Arial"/>
                <a:ea typeface="Arial"/>
                <a:cs typeface="Arial"/>
              </a:rPr>
              <a:t>yn</a:t>
            </a:r>
            <a:r>
              <a:rPr lang="en-GB" dirty="0">
                <a:latin typeface="Arial"/>
                <a:ea typeface="Arial"/>
                <a:cs typeface="Arial"/>
              </a:rPr>
              <a:t> </a:t>
            </a:r>
            <a:r>
              <a:rPr lang="en-GB" dirty="0" err="1">
                <a:latin typeface="Arial"/>
                <a:ea typeface="Arial"/>
                <a:cs typeface="Arial"/>
              </a:rPr>
              <a:t>ochr</a:t>
            </a:r>
            <a:r>
              <a:rPr lang="en-GB" dirty="0">
                <a:latin typeface="Arial"/>
                <a:ea typeface="Arial"/>
                <a:cs typeface="Arial"/>
              </a:rPr>
              <a:t> </a:t>
            </a:r>
            <a:r>
              <a:rPr lang="en-GB" dirty="0" err="1">
                <a:latin typeface="Arial"/>
                <a:ea typeface="Arial"/>
                <a:cs typeface="Arial"/>
              </a:rPr>
              <a:t>â’r</a:t>
            </a:r>
            <a:r>
              <a:rPr lang="en-GB" dirty="0">
                <a:latin typeface="Arial"/>
                <a:ea typeface="Arial"/>
                <a:cs typeface="Arial"/>
              </a:rPr>
              <a:t> </a:t>
            </a:r>
            <a:r>
              <a:rPr lang="en-GB" dirty="0" err="1">
                <a:latin typeface="Arial"/>
                <a:ea typeface="Arial"/>
                <a:cs typeface="Arial"/>
              </a:rPr>
              <a:t>cwricwlwm</a:t>
            </a:r>
            <a:r>
              <a:rPr lang="en-GB" dirty="0">
                <a:latin typeface="Arial"/>
                <a:ea typeface="Arial"/>
                <a:cs typeface="Arial"/>
              </a:rPr>
              <a:t> </a:t>
            </a:r>
            <a:r>
              <a:rPr lang="en-GB" dirty="0" err="1">
                <a:latin typeface="Arial"/>
                <a:ea typeface="Arial"/>
                <a:cs typeface="Arial"/>
              </a:rPr>
              <a:t>mewn</a:t>
            </a:r>
            <a:r>
              <a:rPr lang="en-GB" dirty="0">
                <a:latin typeface="Arial"/>
                <a:ea typeface="Arial"/>
                <a:cs typeface="Arial"/>
              </a:rPr>
              <a:t> </a:t>
            </a:r>
            <a:r>
              <a:rPr lang="en-GB" dirty="0" err="1">
                <a:latin typeface="Arial"/>
                <a:ea typeface="Arial"/>
                <a:cs typeface="Arial"/>
              </a:rPr>
              <a:t>lleoliad</a:t>
            </a:r>
            <a:r>
              <a:rPr lang="en-GB" dirty="0">
                <a:latin typeface="Arial"/>
                <a:ea typeface="Arial"/>
                <a:cs typeface="Arial"/>
              </a:rPr>
              <a:t> ac </a:t>
            </a:r>
            <a:r>
              <a:rPr lang="en-GB" dirty="0" err="1">
                <a:latin typeface="Arial"/>
                <a:ea typeface="Arial"/>
                <a:cs typeface="Arial"/>
              </a:rPr>
              <a:t>arddangos</a:t>
            </a:r>
            <a:r>
              <a:rPr lang="en-GB" dirty="0">
                <a:latin typeface="Arial"/>
                <a:ea typeface="Arial"/>
                <a:cs typeface="Arial"/>
              </a:rPr>
              <a:t> </a:t>
            </a:r>
            <a:r>
              <a:rPr lang="en-GB" dirty="0" err="1">
                <a:latin typeface="Arial"/>
                <a:ea typeface="Arial"/>
                <a:cs typeface="Arial"/>
              </a:rPr>
              <a:t>hynny</a:t>
            </a:r>
            <a:r>
              <a:rPr lang="en-GB" dirty="0">
                <a:latin typeface="Arial"/>
                <a:ea typeface="Arial"/>
                <a:cs typeface="Arial"/>
              </a:rPr>
              <a:t> (</a:t>
            </a:r>
            <a:r>
              <a:rPr lang="en-GB" dirty="0" err="1">
                <a:latin typeface="Arial"/>
                <a:ea typeface="Arial"/>
                <a:cs typeface="Arial"/>
              </a:rPr>
              <a:t>os</a:t>
            </a:r>
            <a:r>
              <a:rPr lang="en-GB" dirty="0">
                <a:latin typeface="Arial"/>
                <a:ea typeface="Arial"/>
                <a:cs typeface="Arial"/>
              </a:rPr>
              <a:t> </a:t>
            </a:r>
            <a:r>
              <a:rPr lang="en-GB" dirty="0" err="1">
                <a:latin typeface="Arial"/>
                <a:ea typeface="Arial"/>
                <a:cs typeface="Arial"/>
              </a:rPr>
              <a:t>yw’n</a:t>
            </a:r>
            <a:r>
              <a:rPr lang="en-GB" dirty="0">
                <a:latin typeface="Arial"/>
                <a:ea typeface="Arial"/>
                <a:cs typeface="Arial"/>
              </a:rPr>
              <a:t> </a:t>
            </a:r>
            <a:r>
              <a:rPr lang="en-GB" dirty="0" err="1">
                <a:latin typeface="Arial"/>
                <a:ea typeface="Arial"/>
                <a:cs typeface="Arial"/>
              </a:rPr>
              <a:t>cael</a:t>
            </a:r>
            <a:r>
              <a:rPr lang="en-GB" dirty="0">
                <a:latin typeface="Arial"/>
                <a:ea typeface="Arial"/>
                <a:cs typeface="Arial"/>
              </a:rPr>
              <a:t> </a:t>
            </a:r>
            <a:r>
              <a:rPr lang="en-GB" dirty="0" err="1">
                <a:latin typeface="Arial"/>
                <a:ea typeface="Arial"/>
                <a:cs typeface="Arial"/>
              </a:rPr>
              <a:t>ei</a:t>
            </a:r>
            <a:r>
              <a:rPr lang="en-GB" dirty="0">
                <a:latin typeface="Arial"/>
                <a:ea typeface="Arial"/>
                <a:cs typeface="Arial"/>
              </a:rPr>
              <a:t> </a:t>
            </a:r>
            <a:r>
              <a:rPr lang="en-GB" dirty="0" err="1">
                <a:latin typeface="Arial"/>
                <a:ea typeface="Arial"/>
                <a:cs typeface="Arial"/>
              </a:rPr>
              <a:t>gyflwyno</a:t>
            </a:r>
            <a:r>
              <a:rPr lang="en-GB" dirty="0">
                <a:latin typeface="Arial"/>
                <a:ea typeface="Arial"/>
                <a:cs typeface="Arial"/>
              </a:rPr>
              <a:t> </a:t>
            </a:r>
            <a:r>
              <a:rPr lang="en-GB" dirty="0" err="1">
                <a:latin typeface="Arial"/>
                <a:ea typeface="Arial"/>
                <a:cs typeface="Arial"/>
              </a:rPr>
              <a:t>i</a:t>
            </a:r>
            <a:r>
              <a:rPr lang="en-GB" dirty="0">
                <a:latin typeface="Arial"/>
                <a:ea typeface="Arial"/>
                <a:cs typeface="Arial"/>
              </a:rPr>
              <a:t> </a:t>
            </a:r>
            <a:r>
              <a:rPr lang="en-GB" dirty="0" err="1">
                <a:latin typeface="Arial"/>
                <a:ea typeface="Arial"/>
                <a:cs typeface="Arial"/>
              </a:rPr>
              <a:t>leoliad</a:t>
            </a:r>
            <a:r>
              <a:rPr lang="en-GB" dirty="0">
                <a:latin typeface="Arial"/>
                <a:ea typeface="Arial"/>
                <a:cs typeface="Arial"/>
              </a:rPr>
              <a:t>) </a:t>
            </a:r>
            <a:r>
              <a:rPr lang="en-GB" dirty="0" err="1">
                <a:latin typeface="Arial"/>
                <a:ea typeface="Arial"/>
                <a:cs typeface="Arial"/>
              </a:rPr>
              <a:t>gydag</a:t>
            </a:r>
            <a:r>
              <a:rPr lang="en-GB" dirty="0">
                <a:latin typeface="Arial"/>
                <a:ea typeface="Arial"/>
                <a:cs typeface="Arial"/>
              </a:rPr>
              <a:t> </a:t>
            </a:r>
            <a:r>
              <a:rPr lang="en-GB" dirty="0" err="1">
                <a:latin typeface="Arial"/>
                <a:ea typeface="Arial"/>
                <a:cs typeface="Arial"/>
              </a:rPr>
              <a:t>enghreifftiau</a:t>
            </a:r>
            <a:r>
              <a:rPr lang="en-GB" dirty="0">
                <a:latin typeface="Arial"/>
                <a:ea typeface="Arial"/>
                <a:cs typeface="Arial"/>
              </a:rPr>
              <a:t> </a:t>
            </a:r>
            <a:r>
              <a:rPr lang="en-GB" dirty="0" err="1">
                <a:latin typeface="Arial"/>
                <a:ea typeface="Arial"/>
                <a:cs typeface="Arial"/>
              </a:rPr>
              <a:t>ymarferol</a:t>
            </a:r>
            <a:r>
              <a:rPr lang="en-GB" dirty="0">
                <a:latin typeface="Arial"/>
                <a:ea typeface="Arial"/>
                <a:cs typeface="Arial"/>
              </a:rPr>
              <a:t> a/</a:t>
            </a:r>
            <a:r>
              <a:rPr lang="en-GB" dirty="0" err="1">
                <a:latin typeface="Arial"/>
                <a:ea typeface="Arial"/>
                <a:cs typeface="Arial"/>
              </a:rPr>
              <a:t>neu</a:t>
            </a:r>
            <a:r>
              <a:rPr lang="en-GB" dirty="0">
                <a:latin typeface="Arial"/>
                <a:ea typeface="Arial"/>
                <a:cs typeface="Arial"/>
              </a:rPr>
              <a:t> </a:t>
            </a:r>
            <a:r>
              <a:rPr lang="en-GB" dirty="0" err="1">
                <a:latin typeface="Arial"/>
                <a:ea typeface="Arial"/>
                <a:cs typeface="Arial"/>
              </a:rPr>
              <a:t>drafod</a:t>
            </a:r>
            <a:r>
              <a:rPr lang="en-GB" dirty="0">
                <a:latin typeface="Arial"/>
                <a:ea typeface="Arial"/>
                <a:cs typeface="Arial"/>
              </a:rPr>
              <a:t> </a:t>
            </a:r>
            <a:r>
              <a:rPr lang="en-GB" dirty="0" err="1">
                <a:latin typeface="Arial"/>
                <a:ea typeface="Arial"/>
                <a:cs typeface="Arial"/>
              </a:rPr>
              <a:t>sut</a:t>
            </a:r>
            <a:r>
              <a:rPr lang="en-GB" dirty="0">
                <a:latin typeface="Arial"/>
                <a:ea typeface="Arial"/>
                <a:cs typeface="Arial"/>
              </a:rPr>
              <a:t> gall </a:t>
            </a:r>
            <a:r>
              <a:rPr lang="en-GB" dirty="0" err="1">
                <a:latin typeface="Arial"/>
                <a:ea typeface="Arial"/>
                <a:cs typeface="Arial"/>
              </a:rPr>
              <a:t>meysydd</a:t>
            </a:r>
            <a:r>
              <a:rPr lang="en-GB" dirty="0">
                <a:latin typeface="Arial"/>
                <a:ea typeface="Arial"/>
                <a:cs typeface="Arial"/>
              </a:rPr>
              <a:t> </a:t>
            </a:r>
            <a:r>
              <a:rPr lang="en-GB" dirty="0" err="1">
                <a:latin typeface="Arial"/>
                <a:ea typeface="Arial"/>
                <a:cs typeface="Arial"/>
              </a:rPr>
              <a:t>penodol</a:t>
            </a:r>
            <a:r>
              <a:rPr lang="en-GB" dirty="0">
                <a:latin typeface="Arial"/>
                <a:ea typeface="Arial"/>
                <a:cs typeface="Arial"/>
              </a:rPr>
              <a:t> </a:t>
            </a:r>
            <a:r>
              <a:rPr lang="en-GB" dirty="0" err="1">
                <a:latin typeface="Arial"/>
                <a:ea typeface="Arial"/>
                <a:cs typeface="Arial"/>
              </a:rPr>
              <a:t>o’r</a:t>
            </a:r>
            <a:r>
              <a:rPr lang="en-GB" dirty="0">
                <a:latin typeface="Arial"/>
                <a:ea typeface="Arial"/>
                <a:cs typeface="Arial"/>
              </a:rPr>
              <a:t> CFVI </a:t>
            </a:r>
            <a:r>
              <a:rPr lang="en-GB" dirty="0" err="1">
                <a:latin typeface="Arial"/>
                <a:ea typeface="Arial"/>
                <a:cs typeface="Arial"/>
              </a:rPr>
              <a:t>integreiddio</a:t>
            </a:r>
            <a:r>
              <a:rPr lang="en-GB" dirty="0">
                <a:latin typeface="Arial"/>
                <a:ea typeface="Arial"/>
                <a:cs typeface="Arial"/>
              </a:rPr>
              <a:t>/</a:t>
            </a:r>
            <a:r>
              <a:rPr lang="en-GB" dirty="0" err="1">
                <a:latin typeface="Arial"/>
                <a:ea typeface="Arial"/>
                <a:cs typeface="Arial"/>
              </a:rPr>
              <a:t>cefnogi</a:t>
            </a:r>
            <a:endParaRPr lang="en-GB" dirty="0">
              <a:latin typeface="Arial"/>
              <a:ea typeface="Arial"/>
              <a:cs typeface="Arial"/>
            </a:endParaRPr>
          </a:p>
          <a:p>
            <a:pPr marL="342900" indent="-228600">
              <a:lnSpc>
                <a:spcPct val="150000"/>
              </a:lnSpc>
              <a:spcBef>
                <a:spcPts val="800"/>
              </a:spcBef>
              <a:buSzPts val="1800"/>
            </a:pPr>
            <a:r>
              <a:rPr lang="en-GB" dirty="0" err="1">
                <a:latin typeface="Arial"/>
                <a:ea typeface="Arial"/>
                <a:cs typeface="Arial"/>
              </a:rPr>
              <a:t>Mynediad</a:t>
            </a:r>
            <a:r>
              <a:rPr lang="en-GB" baseline="0" dirty="0">
                <a:latin typeface="Arial"/>
                <a:ea typeface="Arial"/>
                <a:cs typeface="Arial"/>
              </a:rPr>
              <a:t> </a:t>
            </a:r>
            <a:r>
              <a:rPr lang="en-GB" dirty="0" err="1">
                <a:latin typeface="Arial"/>
                <a:ea typeface="Arial"/>
                <a:cs typeface="Arial"/>
              </a:rPr>
              <a:t>i’r</a:t>
            </a:r>
            <a:r>
              <a:rPr lang="en-GB" dirty="0">
                <a:latin typeface="Arial"/>
                <a:ea typeface="Arial"/>
                <a:cs typeface="Arial"/>
              </a:rPr>
              <a:t> </a:t>
            </a:r>
            <a:r>
              <a:rPr lang="en-GB" dirty="0" err="1">
                <a:latin typeface="Arial"/>
                <a:ea typeface="Arial"/>
                <a:cs typeface="Arial"/>
              </a:rPr>
              <a:t>cwricwlwm</a:t>
            </a:r>
            <a:r>
              <a:rPr lang="en-GB" dirty="0">
                <a:latin typeface="Arial"/>
                <a:ea typeface="Arial"/>
                <a:cs typeface="Arial"/>
              </a:rPr>
              <a:t> / </a:t>
            </a:r>
            <a:r>
              <a:rPr lang="en-GB" dirty="0" err="1">
                <a:latin typeface="Arial"/>
                <a:ea typeface="Arial"/>
                <a:cs typeface="Arial"/>
              </a:rPr>
              <a:t>annibyniaeth</a:t>
            </a:r>
            <a:r>
              <a:rPr lang="en-GB" dirty="0">
                <a:latin typeface="Arial"/>
                <a:ea typeface="Arial"/>
                <a:cs typeface="Arial"/>
              </a:rPr>
              <a:t>.</a:t>
            </a:r>
            <a:endParaRPr lang="en-GB" sz="1200" dirty="0">
              <a:latin typeface="Arial"/>
              <a:ea typeface="Arial"/>
              <a:cs typeface="Arial"/>
              <a:sym typeface="Arial"/>
            </a:endParaRPr>
          </a:p>
          <a:p>
            <a:pPr lvl="0" rtl="0">
              <a:spcAft>
                <a:spcPts val="0"/>
              </a:spcAft>
              <a:buFontTx/>
              <a:buNone/>
            </a:pPr>
            <a:endParaRPr lang="en-GB" sz="1200" dirty="0">
              <a:latin typeface="Calibri" panose="020F0502020204030204"/>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2118868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2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Font typeface="Noto Sans"/>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US" dirty="0"/>
          </a:p>
          <a:p>
            <a:pPr marL="0" lvl="0" indent="0" algn="l" rtl="0">
              <a:lnSpc>
                <a:spcPct val="100000"/>
              </a:lnSpc>
              <a:spcBef>
                <a:spcPts val="0"/>
              </a:spcBef>
              <a:spcAft>
                <a:spcPts val="0"/>
              </a:spcAft>
              <a:buSzPts val="1400"/>
              <a:buFont typeface="Noto Sans"/>
              <a:buNone/>
            </a:pPr>
            <a:endParaRPr lang="en-GB" sz="1200" b="1" dirty="0">
              <a:latin typeface="Arial"/>
              <a:ea typeface="Arial"/>
              <a:cs typeface="Arial"/>
              <a:sym typeface="Arial"/>
            </a:endParaRPr>
          </a:p>
          <a:p>
            <a:pPr marL="342900" lvl="0" indent="-342900" algn="l" rtl="0">
              <a:lnSpc>
                <a:spcPct val="100000"/>
              </a:lnSpc>
              <a:spcBef>
                <a:spcPts val="0"/>
              </a:spcBef>
              <a:spcAft>
                <a:spcPts val="0"/>
              </a:spcAft>
              <a:buSzPts val="1400"/>
              <a:buFont typeface="Arial"/>
              <a:buChar char="•"/>
            </a:pPr>
            <a:r>
              <a:rPr lang="en-GB" sz="1200" dirty="0" err="1">
                <a:latin typeface="Arial"/>
                <a:ea typeface="Arial"/>
                <a:cs typeface="Arial"/>
                <a:sym typeface="Arial"/>
              </a:rPr>
              <a:t>Darparwch</a:t>
            </a:r>
            <a:r>
              <a:rPr lang="en-GB" sz="1200" dirty="0">
                <a:latin typeface="Arial"/>
                <a:ea typeface="Arial"/>
                <a:cs typeface="Arial"/>
                <a:sym typeface="Arial"/>
              </a:rPr>
              <a:t> </a:t>
            </a:r>
            <a:r>
              <a:rPr lang="en-GB" sz="1200" dirty="0" err="1">
                <a:latin typeface="Arial"/>
                <a:ea typeface="Arial"/>
                <a:cs typeface="Arial"/>
                <a:sym typeface="Arial"/>
              </a:rPr>
              <a:t>drosolwg</a:t>
            </a:r>
            <a:r>
              <a:rPr lang="en-GB" sz="1200" dirty="0">
                <a:latin typeface="Arial"/>
                <a:ea typeface="Arial"/>
                <a:cs typeface="Arial"/>
                <a:sym typeface="Arial"/>
              </a:rPr>
              <a:t> </a:t>
            </a:r>
            <a:r>
              <a:rPr lang="en-GB" sz="1200" dirty="0" err="1">
                <a:latin typeface="Arial"/>
                <a:ea typeface="Arial"/>
                <a:cs typeface="Arial"/>
                <a:sym typeface="Arial"/>
              </a:rPr>
              <a:t>byr</a:t>
            </a:r>
            <a:r>
              <a:rPr lang="en-GB" sz="1200" dirty="0">
                <a:latin typeface="Arial"/>
                <a:ea typeface="Arial"/>
                <a:cs typeface="Arial"/>
                <a:sym typeface="Arial"/>
              </a:rPr>
              <a:t> o bob </a:t>
            </a:r>
            <a:r>
              <a:rPr lang="en-GB" sz="1200" dirty="0" err="1">
                <a:latin typeface="Arial"/>
                <a:ea typeface="Arial"/>
                <a:cs typeface="Arial"/>
                <a:sym typeface="Arial"/>
              </a:rPr>
              <a:t>maes</a:t>
            </a:r>
            <a:r>
              <a:rPr lang="en-GB" sz="1200" dirty="0">
                <a:latin typeface="Arial"/>
                <a:ea typeface="Arial"/>
                <a:cs typeface="Arial"/>
                <a:sym typeface="Arial"/>
              </a:rPr>
              <a:t>.</a:t>
            </a:r>
          </a:p>
          <a:p>
            <a:pPr marL="342900" lvl="0" indent="-342900" algn="l" rtl="0">
              <a:lnSpc>
                <a:spcPct val="100000"/>
              </a:lnSpc>
              <a:spcBef>
                <a:spcPts val="0"/>
              </a:spcBef>
              <a:spcAft>
                <a:spcPts val="0"/>
              </a:spcAft>
              <a:buSzPts val="1400"/>
              <a:buFont typeface="Arial"/>
              <a:buChar char="•"/>
            </a:pPr>
            <a:r>
              <a:rPr lang="en-GB" sz="1200" dirty="0" err="1">
                <a:latin typeface="Arial"/>
                <a:ea typeface="Arial"/>
                <a:cs typeface="Arial"/>
                <a:sym typeface="Arial"/>
              </a:rPr>
              <a:t>Gwnewch</a:t>
            </a:r>
            <a:r>
              <a:rPr lang="en-GB" sz="1200" dirty="0">
                <a:latin typeface="Arial"/>
                <a:ea typeface="Arial"/>
                <a:cs typeface="Arial"/>
                <a:sym typeface="Arial"/>
              </a:rPr>
              <a:t> y </a:t>
            </a:r>
            <a:r>
              <a:rPr lang="en-GB" sz="1200" dirty="0" err="1">
                <a:latin typeface="Arial"/>
                <a:ea typeface="Arial"/>
                <a:cs typeface="Arial"/>
                <a:sym typeface="Arial"/>
              </a:rPr>
              <a:t>pwynt</a:t>
            </a:r>
            <a:r>
              <a:rPr lang="en-GB" sz="1200" dirty="0">
                <a:latin typeface="Arial"/>
                <a:ea typeface="Arial"/>
                <a:cs typeface="Arial"/>
                <a:sym typeface="Arial"/>
              </a:rPr>
              <a:t> </a:t>
            </a:r>
            <a:r>
              <a:rPr lang="en-GB" sz="1200" dirty="0" err="1">
                <a:latin typeface="Arial"/>
                <a:ea typeface="Arial"/>
                <a:cs typeface="Arial"/>
                <a:sym typeface="Arial"/>
              </a:rPr>
              <a:t>na</a:t>
            </a:r>
            <a:r>
              <a:rPr lang="en-GB" sz="1200" dirty="0">
                <a:latin typeface="Arial"/>
                <a:ea typeface="Arial"/>
                <a:cs typeface="Arial"/>
                <a:sym typeface="Arial"/>
              </a:rPr>
              <a:t> </a:t>
            </a:r>
            <a:r>
              <a:rPr lang="en-GB" sz="1200" dirty="0" err="1">
                <a:latin typeface="Arial"/>
                <a:ea typeface="Arial"/>
                <a:cs typeface="Arial"/>
                <a:sym typeface="Arial"/>
              </a:rPr>
              <a:t>fydd</a:t>
            </a:r>
            <a:r>
              <a:rPr lang="en-GB" sz="1200" dirty="0">
                <a:latin typeface="Arial"/>
                <a:ea typeface="Arial"/>
                <a:cs typeface="Arial"/>
                <a:sym typeface="Arial"/>
              </a:rPr>
              <a:t> </a:t>
            </a:r>
            <a:r>
              <a:rPr lang="en-GB" sz="1200" dirty="0" err="1">
                <a:latin typeface="Arial"/>
                <a:ea typeface="Arial"/>
                <a:cs typeface="Arial"/>
                <a:sym typeface="Arial"/>
              </a:rPr>
              <a:t>angen</a:t>
            </a:r>
            <a:r>
              <a:rPr lang="en-GB" sz="1200" dirty="0">
                <a:latin typeface="Arial"/>
                <a:ea typeface="Arial"/>
                <a:cs typeface="Arial"/>
                <a:sym typeface="Arial"/>
              </a:rPr>
              <a:t> </a:t>
            </a:r>
            <a:r>
              <a:rPr lang="en-GB" sz="1200" dirty="0" err="1">
                <a:latin typeface="Arial"/>
                <a:ea typeface="Arial"/>
                <a:cs typeface="Arial"/>
                <a:sym typeface="Arial"/>
              </a:rPr>
              <a:t>ymyrraeth</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bob </a:t>
            </a:r>
            <a:r>
              <a:rPr lang="en-GB" sz="1200" dirty="0" err="1">
                <a:latin typeface="Arial"/>
                <a:ea typeface="Arial"/>
                <a:cs typeface="Arial"/>
                <a:sym typeface="Arial"/>
              </a:rPr>
              <a:t>plentyn</a:t>
            </a:r>
            <a:r>
              <a:rPr lang="en-GB" sz="1200" dirty="0">
                <a:latin typeface="Arial"/>
                <a:ea typeface="Arial"/>
                <a:cs typeface="Arial"/>
                <a:sym typeface="Arial"/>
              </a:rPr>
              <a:t> a </a:t>
            </a:r>
            <a:r>
              <a:rPr lang="en-GB" sz="1200" dirty="0" err="1">
                <a:latin typeface="Arial"/>
                <a:ea typeface="Arial"/>
                <a:cs typeface="Arial"/>
                <a:sym typeface="Arial"/>
              </a:rPr>
              <a:t>pherson</a:t>
            </a:r>
            <a:r>
              <a:rPr lang="en-GB" sz="1200" dirty="0">
                <a:latin typeface="Arial"/>
                <a:ea typeface="Arial"/>
                <a:cs typeface="Arial"/>
                <a:sym typeface="Arial"/>
              </a:rPr>
              <a:t> </a:t>
            </a:r>
            <a:r>
              <a:rPr lang="en-GB" sz="1200" dirty="0" err="1">
                <a:latin typeface="Arial"/>
                <a:ea typeface="Arial"/>
                <a:cs typeface="Arial"/>
                <a:sym typeface="Arial"/>
              </a:rPr>
              <a:t>ifanc</a:t>
            </a:r>
            <a:r>
              <a:rPr lang="en-GB" sz="1200" dirty="0">
                <a:latin typeface="Arial"/>
                <a:ea typeface="Arial"/>
                <a:cs typeface="Arial"/>
                <a:sym typeface="Arial"/>
              </a:rPr>
              <a:t> </a:t>
            </a:r>
            <a:r>
              <a:rPr lang="en-GB" sz="1200" dirty="0" err="1">
                <a:latin typeface="Arial"/>
                <a:ea typeface="Arial"/>
                <a:cs typeface="Arial"/>
                <a:sym typeface="Arial"/>
              </a:rPr>
              <a:t>ym</a:t>
            </a:r>
            <a:r>
              <a:rPr lang="en-GB" sz="1200" dirty="0">
                <a:latin typeface="Arial"/>
                <a:ea typeface="Arial"/>
                <a:cs typeface="Arial"/>
                <a:sym typeface="Arial"/>
              </a:rPr>
              <a:t> </a:t>
            </a:r>
            <a:r>
              <a:rPr lang="en-GB" sz="1200" dirty="0" err="1">
                <a:latin typeface="Arial"/>
                <a:ea typeface="Arial"/>
                <a:cs typeface="Arial"/>
                <a:sym typeface="Arial"/>
              </a:rPr>
              <a:t>mhob</a:t>
            </a:r>
            <a:r>
              <a:rPr lang="en-GB" sz="1200" dirty="0">
                <a:latin typeface="Arial"/>
                <a:ea typeface="Arial"/>
                <a:cs typeface="Arial"/>
                <a:sym typeface="Arial"/>
              </a:rPr>
              <a:t> </a:t>
            </a:r>
            <a:r>
              <a:rPr lang="en-GB" sz="1200" dirty="0" err="1">
                <a:latin typeface="Arial"/>
                <a:ea typeface="Arial"/>
                <a:cs typeface="Arial"/>
                <a:sym typeface="Arial"/>
              </a:rPr>
              <a:t>maes</a:t>
            </a:r>
            <a:r>
              <a:rPr lang="en-GB" sz="1200" dirty="0">
                <a:latin typeface="Arial"/>
                <a:ea typeface="Arial"/>
                <a:cs typeface="Arial"/>
                <a:sym typeface="Arial"/>
              </a:rPr>
              <a:t>.</a:t>
            </a:r>
          </a:p>
          <a:p>
            <a:pPr marL="342900" lvl="0" indent="-342900" algn="l" rtl="0">
              <a:lnSpc>
                <a:spcPct val="100000"/>
              </a:lnSpc>
              <a:spcBef>
                <a:spcPts val="0"/>
              </a:spcBef>
              <a:spcAft>
                <a:spcPts val="0"/>
              </a:spcAft>
              <a:buSzPts val="1400"/>
              <a:buFont typeface="Arial"/>
              <a:buChar char="•"/>
            </a:pPr>
            <a:r>
              <a:rPr lang="en-GB" sz="1200" dirty="0" err="1">
                <a:latin typeface="Arial"/>
                <a:ea typeface="Arial"/>
                <a:cs typeface="Arial"/>
                <a:sym typeface="Arial"/>
              </a:rPr>
              <a:t>Eglurwch</a:t>
            </a:r>
            <a:r>
              <a:rPr lang="en-GB" sz="1200" dirty="0">
                <a:latin typeface="Arial"/>
                <a:ea typeface="Arial"/>
                <a:cs typeface="Arial"/>
                <a:sym typeface="Arial"/>
              </a:rPr>
              <a:t> </a:t>
            </a:r>
            <a:r>
              <a:rPr lang="en-GB" sz="1200" dirty="0" err="1">
                <a:latin typeface="Arial"/>
                <a:ea typeface="Arial"/>
                <a:cs typeface="Arial"/>
                <a:sym typeface="Arial"/>
              </a:rPr>
              <a:t>hefyd</a:t>
            </a:r>
            <a:r>
              <a:rPr lang="en-GB" sz="1200" dirty="0">
                <a:latin typeface="Arial"/>
                <a:ea typeface="Arial"/>
                <a:cs typeface="Arial"/>
                <a:sym typeface="Arial"/>
              </a:rPr>
              <a:t>, </a:t>
            </a:r>
            <a:r>
              <a:rPr lang="en-GB" sz="1200" dirty="0" err="1">
                <a:latin typeface="Arial"/>
                <a:ea typeface="Arial"/>
                <a:cs typeface="Arial"/>
                <a:sym typeface="Arial"/>
              </a:rPr>
              <a:t>er</a:t>
            </a:r>
            <a:r>
              <a:rPr lang="en-GB" sz="1200" dirty="0">
                <a:latin typeface="Arial"/>
                <a:ea typeface="Arial"/>
                <a:cs typeface="Arial"/>
                <a:sym typeface="Arial"/>
              </a:rPr>
              <a:t> bod y diagram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dangos</a:t>
            </a:r>
            <a:r>
              <a:rPr lang="en-GB" sz="1200" dirty="0">
                <a:latin typeface="Arial"/>
                <a:ea typeface="Arial"/>
                <a:cs typeface="Arial"/>
                <a:sym typeface="Arial"/>
              </a:rPr>
              <a:t> </a:t>
            </a:r>
            <a:r>
              <a:rPr lang="en-GB" sz="1200" dirty="0" err="1">
                <a:latin typeface="Arial"/>
                <a:ea typeface="Arial"/>
                <a:cs typeface="Arial"/>
                <a:sym typeface="Arial"/>
              </a:rPr>
              <a:t>yr</a:t>
            </a:r>
            <a:r>
              <a:rPr lang="en-GB" sz="1200" dirty="0">
                <a:latin typeface="Arial"/>
                <a:ea typeface="Arial"/>
                <a:cs typeface="Arial"/>
                <a:sym typeface="Arial"/>
              </a:rPr>
              <a:t> </a:t>
            </a:r>
            <a:r>
              <a:rPr lang="en-GB" sz="1200" dirty="0" err="1">
                <a:latin typeface="Arial"/>
                <a:ea typeface="Arial"/>
                <a:cs typeface="Arial"/>
                <a:sym typeface="Arial"/>
              </a:rPr>
              <a:t>ardaloedd</a:t>
            </a:r>
            <a:r>
              <a:rPr lang="en-GB" sz="1200" dirty="0">
                <a:latin typeface="Arial"/>
                <a:ea typeface="Arial"/>
                <a:cs typeface="Arial"/>
                <a:sym typeface="Arial"/>
              </a:rPr>
              <a:t> </a:t>
            </a:r>
            <a:r>
              <a:rPr lang="en-GB" sz="1200" dirty="0" err="1">
                <a:latin typeface="Arial"/>
                <a:ea typeface="Arial"/>
                <a:cs typeface="Arial"/>
                <a:sym typeface="Arial"/>
              </a:rPr>
              <a:t>fel</a:t>
            </a:r>
            <a:r>
              <a:rPr lang="en-GB" sz="1200" dirty="0">
                <a:latin typeface="Arial"/>
                <a:ea typeface="Arial"/>
                <a:cs typeface="Arial"/>
                <a:sym typeface="Arial"/>
              </a:rPr>
              <a:t> </a:t>
            </a:r>
            <a:r>
              <a:rPr lang="en-GB" sz="1200" dirty="0" err="1">
                <a:latin typeface="Arial"/>
                <a:ea typeface="Arial"/>
                <a:cs typeface="Arial"/>
                <a:sym typeface="Arial"/>
              </a:rPr>
              <a:t>rhai</a:t>
            </a:r>
            <a:r>
              <a:rPr lang="en-GB" sz="1200" dirty="0">
                <a:latin typeface="Arial"/>
                <a:ea typeface="Arial"/>
                <a:cs typeface="Arial"/>
                <a:sym typeface="Arial"/>
              </a:rPr>
              <a:t> </a:t>
            </a:r>
            <a:r>
              <a:rPr lang="en-GB" sz="1200" dirty="0" err="1">
                <a:latin typeface="Arial"/>
                <a:ea typeface="Arial"/>
                <a:cs typeface="Arial"/>
                <a:sym typeface="Arial"/>
              </a:rPr>
              <a:t>cwbl</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wahân</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bod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gorgyffwrdd</a:t>
            </a:r>
            <a:r>
              <a:rPr lang="en-GB" sz="1200" dirty="0">
                <a:latin typeface="Arial"/>
                <a:ea typeface="Arial"/>
                <a:cs typeface="Arial"/>
                <a:sym typeface="Arial"/>
              </a:rPr>
              <a:t>/</a:t>
            </a:r>
            <a:r>
              <a:rPr lang="en-GB" sz="1200" dirty="0" err="1">
                <a:latin typeface="Arial"/>
                <a:ea typeface="Arial"/>
                <a:cs typeface="Arial"/>
                <a:sym typeface="Arial"/>
              </a:rPr>
              <a:t>cydberthyn</a:t>
            </a:r>
            <a:r>
              <a:rPr lang="en-GB" sz="1200" dirty="0">
                <a:latin typeface="Arial"/>
                <a:ea typeface="Arial"/>
                <a:cs typeface="Arial"/>
                <a:sym typeface="Arial"/>
              </a:rPr>
              <a:t>. </a:t>
            </a:r>
            <a:r>
              <a:rPr lang="en-GB" sz="1200" dirty="0" err="1">
                <a:latin typeface="Arial"/>
                <a:ea typeface="Arial"/>
                <a:cs typeface="Arial"/>
                <a:sym typeface="Arial"/>
              </a:rPr>
              <a:t>Rhowch</a:t>
            </a:r>
            <a:r>
              <a:rPr lang="en-GB" sz="1200" dirty="0">
                <a:latin typeface="Arial"/>
                <a:ea typeface="Arial"/>
                <a:cs typeface="Arial"/>
                <a:sym typeface="Arial"/>
              </a:rPr>
              <a:t> rai </a:t>
            </a:r>
            <a:r>
              <a:rPr lang="en-GB" sz="1200" dirty="0" err="1">
                <a:latin typeface="Arial"/>
                <a:ea typeface="Arial"/>
                <a:cs typeface="Arial"/>
                <a:sym typeface="Arial"/>
              </a:rPr>
              <a:t>enghreifftiau</a:t>
            </a:r>
            <a:r>
              <a:rPr lang="en-GB" sz="1200" dirty="0">
                <a:latin typeface="Arial"/>
                <a:ea typeface="Arial"/>
                <a:cs typeface="Arial"/>
                <a:sym typeface="Arial"/>
              </a:rPr>
              <a:t> o </a:t>
            </a:r>
            <a:r>
              <a:rPr lang="en-GB" sz="1200" dirty="0" err="1">
                <a:latin typeface="Arial"/>
                <a:ea typeface="Arial"/>
                <a:cs typeface="Arial"/>
                <a:sym typeface="Arial"/>
              </a:rPr>
              <a:t>strategaethau</a:t>
            </a:r>
            <a:r>
              <a:rPr lang="en-GB" sz="1200" dirty="0">
                <a:latin typeface="Arial"/>
                <a:ea typeface="Arial"/>
                <a:cs typeface="Arial"/>
                <a:sym typeface="Arial"/>
              </a:rPr>
              <a:t> </a:t>
            </a:r>
            <a:r>
              <a:rPr lang="en-GB" sz="1200" dirty="0" err="1">
                <a:latin typeface="Arial"/>
                <a:ea typeface="Arial"/>
                <a:cs typeface="Arial"/>
                <a:sym typeface="Arial"/>
              </a:rPr>
              <a:t>ymyrryd</a:t>
            </a:r>
            <a:r>
              <a:rPr lang="en-GB" sz="1200" dirty="0">
                <a:latin typeface="Arial"/>
                <a:ea typeface="Arial"/>
                <a:cs typeface="Arial"/>
                <a:sym typeface="Arial"/>
              </a:rPr>
              <a:t> </a:t>
            </a:r>
            <a:r>
              <a:rPr lang="en-GB" sz="1200" dirty="0" err="1">
                <a:latin typeface="Arial"/>
                <a:ea typeface="Arial"/>
                <a:cs typeface="Arial"/>
                <a:sym typeface="Arial"/>
              </a:rPr>
              <a:t>ar</a:t>
            </a:r>
            <a:r>
              <a:rPr lang="en-GB" sz="1200" dirty="0">
                <a:latin typeface="Arial"/>
                <a:ea typeface="Arial"/>
                <a:cs typeface="Arial"/>
                <a:sym typeface="Arial"/>
              </a:rPr>
              <a:t> </a:t>
            </a:r>
            <a:r>
              <a:rPr lang="en-GB" sz="1200" dirty="0" err="1">
                <a:latin typeface="Arial"/>
                <a:ea typeface="Arial"/>
                <a:cs typeface="Arial"/>
                <a:sym typeface="Arial"/>
              </a:rPr>
              <a:t>gyfer</a:t>
            </a:r>
            <a:r>
              <a:rPr lang="en-GB" sz="1200" dirty="0">
                <a:latin typeface="Arial"/>
                <a:ea typeface="Arial"/>
                <a:cs typeface="Arial"/>
                <a:sym typeface="Arial"/>
              </a:rPr>
              <a:t> </a:t>
            </a:r>
            <a:r>
              <a:rPr lang="en-GB" sz="1200" dirty="0" err="1">
                <a:latin typeface="Arial"/>
                <a:ea typeface="Arial"/>
                <a:cs typeface="Arial"/>
                <a:sym typeface="Arial"/>
              </a:rPr>
              <a:t>meysydd</a:t>
            </a:r>
            <a:r>
              <a:rPr lang="en-GB" sz="1200" dirty="0">
                <a:latin typeface="Arial"/>
                <a:ea typeface="Arial"/>
                <a:cs typeface="Arial"/>
                <a:sym typeface="Arial"/>
              </a:rPr>
              <a:t> </a:t>
            </a:r>
            <a:r>
              <a:rPr lang="en-GB" sz="1200" dirty="0" err="1">
                <a:latin typeface="Arial"/>
                <a:ea typeface="Arial"/>
                <a:cs typeface="Arial"/>
                <a:sym typeface="Arial"/>
              </a:rPr>
              <a:t>dethol</a:t>
            </a:r>
            <a:r>
              <a:rPr lang="en-GB" sz="1200" dirty="0">
                <a:latin typeface="Arial"/>
                <a:ea typeface="Arial"/>
                <a:cs typeface="Arial"/>
                <a:sym typeface="Arial"/>
              </a:rPr>
              <a:t> a </a:t>
            </a:r>
            <a:r>
              <a:rPr lang="en-GB" sz="1200" dirty="0" err="1">
                <a:latin typeface="Arial"/>
                <a:ea typeface="Arial"/>
                <a:cs typeface="Arial"/>
                <a:sym typeface="Arial"/>
              </a:rPr>
              <a:t>gofynnwch</a:t>
            </a:r>
            <a:r>
              <a:rPr lang="en-GB" sz="1200" dirty="0">
                <a:latin typeface="Arial"/>
                <a:ea typeface="Arial"/>
                <a:cs typeface="Arial"/>
                <a:sym typeface="Arial"/>
              </a:rPr>
              <a:t> am </a:t>
            </a:r>
            <a:r>
              <a:rPr lang="en-GB" sz="1200" dirty="0" err="1">
                <a:latin typeface="Arial"/>
                <a:ea typeface="Arial"/>
                <a:cs typeface="Arial"/>
                <a:sym typeface="Arial"/>
              </a:rPr>
              <a:t>enghreifftiau</a:t>
            </a:r>
            <a:r>
              <a:rPr lang="en-GB" sz="1200" dirty="0">
                <a:latin typeface="Arial"/>
                <a:ea typeface="Arial"/>
                <a:cs typeface="Arial"/>
                <a:sym typeface="Arial"/>
              </a:rPr>
              <a:t> </a:t>
            </a:r>
            <a:r>
              <a:rPr lang="en-GB" sz="1200" dirty="0" err="1">
                <a:latin typeface="Arial"/>
                <a:ea typeface="Arial"/>
                <a:cs typeface="Arial"/>
                <a:sym typeface="Arial"/>
              </a:rPr>
              <a:t>gan</a:t>
            </a:r>
            <a:r>
              <a:rPr lang="en-GB" sz="1200" dirty="0">
                <a:latin typeface="Arial"/>
                <a:ea typeface="Arial"/>
                <a:cs typeface="Arial"/>
                <a:sym typeface="Arial"/>
              </a:rPr>
              <a:t> y </a:t>
            </a:r>
            <a:r>
              <a:rPr lang="en-GB" sz="1200" dirty="0" err="1">
                <a:latin typeface="Arial"/>
                <a:ea typeface="Arial"/>
                <a:cs typeface="Arial"/>
                <a:sym typeface="Arial"/>
              </a:rPr>
              <a:t>gynulleidfa</a:t>
            </a:r>
            <a:r>
              <a:rPr lang="en-GB" sz="1200" dirty="0">
                <a:latin typeface="Arial"/>
                <a:ea typeface="Arial"/>
                <a:cs typeface="Arial"/>
                <a:sym typeface="Arial"/>
              </a:rPr>
              <a:t> </a:t>
            </a:r>
            <a:r>
              <a:rPr lang="en-GB" sz="1200" dirty="0" err="1">
                <a:latin typeface="Arial"/>
                <a:ea typeface="Arial"/>
                <a:cs typeface="Arial"/>
                <a:sym typeface="Arial"/>
              </a:rPr>
              <a:t>efallai</a:t>
            </a:r>
            <a:r>
              <a:rPr lang="en-GB" sz="1200" dirty="0">
                <a:latin typeface="Arial"/>
                <a:ea typeface="Arial"/>
                <a:cs typeface="Arial"/>
                <a:sym typeface="Arial"/>
              </a:rPr>
              <a:t>?</a:t>
            </a:r>
          </a:p>
          <a:p>
            <a:pPr marL="342900" lvl="0" indent="-342900" algn="l" rtl="0">
              <a:lnSpc>
                <a:spcPct val="100000"/>
              </a:lnSpc>
              <a:spcBef>
                <a:spcPts val="0"/>
              </a:spcBef>
              <a:spcAft>
                <a:spcPts val="0"/>
              </a:spcAft>
              <a:buSzPts val="1400"/>
              <a:buFont typeface="Arial"/>
              <a:buChar char="•"/>
            </a:pPr>
            <a:r>
              <a:rPr lang="en-GB" sz="1200" dirty="0" err="1">
                <a:latin typeface="Arial"/>
                <a:ea typeface="Arial"/>
                <a:cs typeface="Arial"/>
                <a:sym typeface="Arial"/>
              </a:rPr>
              <a:t>Tynnwch</a:t>
            </a:r>
            <a:r>
              <a:rPr lang="en-GB" sz="1200" dirty="0">
                <a:latin typeface="Arial"/>
                <a:ea typeface="Arial"/>
                <a:cs typeface="Arial"/>
                <a:sym typeface="Arial"/>
              </a:rPr>
              <a:t> </a:t>
            </a:r>
            <a:r>
              <a:rPr lang="en-GB" sz="1200" dirty="0" err="1">
                <a:latin typeface="Arial"/>
                <a:ea typeface="Arial"/>
                <a:cs typeface="Arial"/>
                <a:sym typeface="Arial"/>
              </a:rPr>
              <a:t>sylw</a:t>
            </a:r>
            <a:r>
              <a:rPr lang="en-GB" sz="1200" dirty="0">
                <a:latin typeface="Arial"/>
                <a:ea typeface="Arial"/>
                <a:cs typeface="Arial"/>
                <a:sym typeface="Arial"/>
              </a:rPr>
              <a:t> at y </a:t>
            </a:r>
            <a:r>
              <a:rPr lang="en-GB" sz="1200" dirty="0" err="1">
                <a:latin typeface="Arial"/>
                <a:ea typeface="Arial"/>
                <a:cs typeface="Arial"/>
                <a:sym typeface="Arial"/>
              </a:rPr>
              <a:t>plentyn</a:t>
            </a:r>
            <a:r>
              <a:rPr lang="en-GB" sz="1200" dirty="0">
                <a:latin typeface="Arial"/>
                <a:ea typeface="Arial"/>
                <a:cs typeface="Arial"/>
                <a:sym typeface="Arial"/>
              </a:rPr>
              <a:t>/person </a:t>
            </a:r>
            <a:r>
              <a:rPr lang="en-GB" sz="1200" dirty="0" err="1">
                <a:latin typeface="Arial"/>
                <a:ea typeface="Arial"/>
                <a:cs typeface="Arial"/>
                <a:sym typeface="Arial"/>
              </a:rPr>
              <a:t>ifanc</a:t>
            </a:r>
            <a:r>
              <a:rPr lang="en-GB" sz="1200" dirty="0">
                <a:latin typeface="Arial"/>
                <a:ea typeface="Arial"/>
                <a:cs typeface="Arial"/>
                <a:sym typeface="Arial"/>
              </a:rPr>
              <a:t> </a:t>
            </a:r>
            <a:r>
              <a:rPr lang="en-GB" sz="1200" dirty="0" err="1">
                <a:latin typeface="Arial"/>
                <a:ea typeface="Arial"/>
                <a:cs typeface="Arial"/>
                <a:sym typeface="Arial"/>
              </a:rPr>
              <a:t>actif</a:t>
            </a:r>
            <a:r>
              <a:rPr lang="en-GB" sz="1200" dirty="0">
                <a:latin typeface="Arial"/>
                <a:ea typeface="Arial"/>
                <a:cs typeface="Arial"/>
                <a:sym typeface="Arial"/>
              </a:rPr>
              <a:t> </a:t>
            </a:r>
            <a:r>
              <a:rPr lang="en-GB" sz="1200" dirty="0" err="1">
                <a:latin typeface="Arial"/>
                <a:ea typeface="Arial"/>
                <a:cs typeface="Arial"/>
                <a:sym typeface="Arial"/>
              </a:rPr>
              <a:t>sydd</a:t>
            </a:r>
            <a:r>
              <a:rPr lang="en-GB" sz="1200" dirty="0">
                <a:latin typeface="Arial"/>
                <a:ea typeface="Arial"/>
                <a:cs typeface="Arial"/>
                <a:sym typeface="Arial"/>
              </a:rPr>
              <a:t> </a:t>
            </a:r>
            <a:r>
              <a:rPr lang="en-GB" sz="1200" dirty="0" err="1">
                <a:latin typeface="Arial"/>
                <a:ea typeface="Arial"/>
                <a:cs typeface="Arial"/>
                <a:sym typeface="Arial"/>
              </a:rPr>
              <a:t>yng</a:t>
            </a:r>
            <a:r>
              <a:rPr lang="en-GB" sz="1200" dirty="0">
                <a:latin typeface="Arial"/>
                <a:ea typeface="Arial"/>
                <a:cs typeface="Arial"/>
                <a:sym typeface="Arial"/>
              </a:rPr>
              <a:t> </a:t>
            </a:r>
            <a:r>
              <a:rPr lang="en-GB" sz="1200" dirty="0" err="1">
                <a:latin typeface="Arial"/>
                <a:ea typeface="Arial"/>
                <a:cs typeface="Arial"/>
                <a:sym typeface="Arial"/>
              </a:rPr>
              <a:t>nghanol</a:t>
            </a:r>
            <a:r>
              <a:rPr lang="en-GB" sz="1200" dirty="0">
                <a:latin typeface="Arial"/>
                <a:ea typeface="Arial"/>
                <a:cs typeface="Arial"/>
                <a:sym typeface="Arial"/>
              </a:rPr>
              <a:t> y diagram: </a:t>
            </a:r>
            <a:r>
              <a:rPr lang="en-GB" sz="1200" dirty="0" err="1">
                <a:latin typeface="Arial"/>
                <a:ea typeface="Arial"/>
                <a:cs typeface="Arial"/>
                <a:sym typeface="Arial"/>
              </a:rPr>
              <a:t>cyfranogwr</a:t>
            </a:r>
            <a:r>
              <a:rPr lang="en-GB" sz="1200" dirty="0">
                <a:latin typeface="Arial"/>
                <a:ea typeface="Arial"/>
                <a:cs typeface="Arial"/>
                <a:sym typeface="Arial"/>
              </a:rPr>
              <a:t> </a:t>
            </a:r>
            <a:r>
              <a:rPr lang="en-GB" sz="1200" dirty="0" err="1">
                <a:latin typeface="Arial"/>
                <a:ea typeface="Arial"/>
                <a:cs typeface="Arial"/>
                <a:sym typeface="Arial"/>
              </a:rPr>
              <a:t>actif</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addysg</a:t>
            </a:r>
            <a:r>
              <a:rPr lang="en-GB" sz="1200" dirty="0">
                <a:latin typeface="Arial"/>
                <a:ea typeface="Arial"/>
                <a:cs typeface="Arial"/>
                <a:sym typeface="Arial"/>
              </a:rPr>
              <a:t> </a:t>
            </a:r>
            <a:r>
              <a:rPr lang="en-GB" sz="1200" dirty="0" err="1">
                <a:latin typeface="Arial"/>
                <a:ea typeface="Arial"/>
                <a:cs typeface="Arial"/>
                <a:sym typeface="Arial"/>
              </a:rPr>
              <a:t>sy'n</a:t>
            </a:r>
            <a:r>
              <a:rPr lang="en-GB" sz="1200" dirty="0">
                <a:latin typeface="Arial"/>
                <a:ea typeface="Arial"/>
                <a:cs typeface="Arial"/>
                <a:sym typeface="Arial"/>
              </a:rPr>
              <a:t> </a:t>
            </a:r>
            <a:r>
              <a:rPr lang="en-GB" sz="1200" dirty="0" err="1">
                <a:latin typeface="Arial"/>
                <a:ea typeface="Arial"/>
                <a:cs typeface="Arial"/>
                <a:sym typeface="Arial"/>
              </a:rPr>
              <a:t>gallu</a:t>
            </a:r>
            <a:r>
              <a:rPr lang="en-GB" sz="1200" dirty="0">
                <a:latin typeface="Arial"/>
                <a:ea typeface="Arial"/>
                <a:cs typeface="Arial"/>
                <a:sym typeface="Arial"/>
              </a:rPr>
              <a:t> </a:t>
            </a:r>
            <a:r>
              <a:rPr lang="en-GB" sz="1200" dirty="0" err="1">
                <a:latin typeface="Arial"/>
                <a:ea typeface="Arial"/>
                <a:cs typeface="Arial"/>
                <a:sym typeface="Arial"/>
              </a:rPr>
              <a:t>mynegi</a:t>
            </a:r>
            <a:r>
              <a:rPr lang="en-GB" sz="1200" dirty="0">
                <a:latin typeface="Arial"/>
                <a:ea typeface="Arial"/>
                <a:cs typeface="Arial"/>
                <a:sym typeface="Arial"/>
              </a:rPr>
              <a:t> </a:t>
            </a:r>
            <a:r>
              <a:rPr lang="en-GB" sz="1200" dirty="0" err="1">
                <a:latin typeface="Arial"/>
                <a:ea typeface="Arial"/>
                <a:cs typeface="Arial"/>
                <a:sym typeface="Arial"/>
              </a:rPr>
              <a:t>safbwynt</a:t>
            </a:r>
            <a:r>
              <a:rPr lang="en-GB" sz="1200" dirty="0">
                <a:latin typeface="Arial"/>
                <a:ea typeface="Arial"/>
                <a:cs typeface="Arial"/>
                <a:sym typeface="Arial"/>
              </a:rPr>
              <a:t> am </a:t>
            </a:r>
            <a:r>
              <a:rPr lang="en-GB" sz="1200" dirty="0" err="1">
                <a:latin typeface="Arial"/>
                <a:ea typeface="Arial"/>
                <a:cs typeface="Arial"/>
                <a:sym typeface="Arial"/>
              </a:rPr>
              <a:t>ei</a:t>
            </a:r>
            <a:r>
              <a:rPr lang="en-GB" sz="1200" dirty="0">
                <a:latin typeface="Arial"/>
                <a:ea typeface="Arial"/>
                <a:cs typeface="Arial"/>
                <a:sym typeface="Arial"/>
              </a:rPr>
              <a:t> </a:t>
            </a:r>
            <a:r>
              <a:rPr lang="en-GB" sz="1200" dirty="0" err="1">
                <a:latin typeface="Arial"/>
                <a:ea typeface="Arial"/>
                <a:cs typeface="Arial"/>
                <a:sym typeface="Arial"/>
              </a:rPr>
              <a:t>addysg</a:t>
            </a:r>
            <a:r>
              <a:rPr lang="en-GB" sz="1200" dirty="0">
                <a:latin typeface="Arial"/>
                <a:ea typeface="Arial"/>
                <a:cs typeface="Arial"/>
                <a:sym typeface="Arial"/>
              </a:rPr>
              <a:t>/</a:t>
            </a:r>
            <a:r>
              <a:rPr lang="en-GB" sz="1200" dirty="0" err="1">
                <a:latin typeface="Arial"/>
                <a:ea typeface="Arial"/>
                <a:cs typeface="Arial"/>
                <a:sym typeface="Arial"/>
              </a:rPr>
              <a:t>dewis</a:t>
            </a:r>
            <a:r>
              <a:rPr lang="en-GB" sz="1200" dirty="0">
                <a:latin typeface="Arial"/>
                <a:ea typeface="Arial"/>
                <a:cs typeface="Arial"/>
                <a:sym typeface="Arial"/>
              </a:rPr>
              <a:t> o ran </a:t>
            </a:r>
            <a:r>
              <a:rPr lang="en-GB" sz="1200" dirty="0" err="1">
                <a:latin typeface="Arial"/>
                <a:ea typeface="Arial"/>
                <a:cs typeface="Arial"/>
                <a:sym typeface="Arial"/>
              </a:rPr>
              <a:t>sut</a:t>
            </a:r>
            <a:r>
              <a:rPr lang="en-GB" sz="1200" dirty="0">
                <a:latin typeface="Arial"/>
                <a:ea typeface="Arial"/>
                <a:cs typeface="Arial"/>
                <a:sym typeface="Arial"/>
              </a:rPr>
              <a:t> </a:t>
            </a:r>
            <a:r>
              <a:rPr lang="en-GB" sz="1200" dirty="0" err="1">
                <a:latin typeface="Arial"/>
                <a:ea typeface="Arial"/>
                <a:cs typeface="Arial"/>
                <a:sym typeface="Arial"/>
              </a:rPr>
              <a:t>mae'n</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mynediad</a:t>
            </a:r>
            <a:r>
              <a:rPr lang="en-GB" sz="1200" dirty="0">
                <a:latin typeface="Arial"/>
                <a:ea typeface="Arial"/>
                <a:cs typeface="Arial"/>
                <a:sym typeface="Arial"/>
              </a:rPr>
              <a:t>.</a:t>
            </a:r>
            <a:endParaRPr lang="en-GB" sz="1200" dirty="0">
              <a:latin typeface="Calibri" panose="020F0502020204030204"/>
              <a:ea typeface="Calibri" panose="020F0502020204030204"/>
              <a:cs typeface="Calibri" panose="020F0502020204030204"/>
            </a:endParaRPr>
          </a:p>
        </p:txBody>
      </p:sp>
      <p:sp>
        <p:nvSpPr>
          <p:cNvPr id="123" name="Google Shape;123;p2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78267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0" marR="0" lvl="0" indent="0" algn="l" rtl="0">
              <a:lnSpc>
                <a:spcPct val="100000"/>
              </a:lnSpc>
              <a:spcBef>
                <a:spcPts val="0"/>
              </a:spcBef>
              <a:spcAft>
                <a:spcPts val="0"/>
              </a:spcAft>
              <a:buClr>
                <a:schemeClr val="dk1"/>
              </a:buClr>
              <a:buSzPts val="1200"/>
              <a:buFont typeface="Calibri"/>
              <a:buNone/>
            </a:pPr>
            <a:r>
              <a:rPr lang="en-GB" sz="1200" b="1" dirty="0" err="1">
                <a:latin typeface="Arial"/>
                <a:ea typeface="Arial"/>
                <a:cs typeface="Arial"/>
                <a:sym typeface="Arial"/>
              </a:rPr>
              <a:t>Nodiadau'r</a:t>
            </a:r>
            <a:r>
              <a:rPr lang="en-GB" sz="1200" b="1" dirty="0">
                <a:latin typeface="Arial"/>
                <a:ea typeface="Arial"/>
                <a:cs typeface="Arial"/>
                <a:sym typeface="Arial"/>
              </a:rPr>
              <a:t> </a:t>
            </a:r>
            <a:r>
              <a:rPr lang="en-GB" sz="1200" b="1" dirty="0" err="1">
                <a:latin typeface="Arial"/>
                <a:ea typeface="Arial"/>
                <a:cs typeface="Arial"/>
                <a:sym typeface="Arial"/>
              </a:rPr>
              <a:t>siaradwr</a:t>
            </a:r>
            <a:endParaRPr lang="en-GB" sz="1200" b="1" dirty="0">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lang="en-GB" sz="1200" b="1" dirty="0">
              <a:latin typeface="Arial"/>
              <a:ea typeface="Arial"/>
              <a:cs typeface="Arial"/>
              <a:sym typeface="Arial"/>
            </a:endParaRPr>
          </a:p>
          <a:p>
            <a:pPr marL="285750" indent="-285750">
              <a:buSzPts val="1400"/>
              <a:buFont typeface="Arial" panose="020B0604020202020204" pitchFamily="34" charset="0"/>
              <a:buChar char="•"/>
            </a:pPr>
            <a:r>
              <a:rPr lang="en-GB" sz="1200" dirty="0" err="1">
                <a:latin typeface="Arial"/>
                <a:ea typeface="Arial"/>
                <a:cs typeface="Arial"/>
                <a:sym typeface="Arial"/>
              </a:rPr>
              <a:t>Pwysleisiwch</a:t>
            </a:r>
            <a:r>
              <a:rPr lang="en-GB" sz="1200" dirty="0">
                <a:latin typeface="Arial"/>
                <a:ea typeface="Arial"/>
                <a:cs typeface="Arial"/>
                <a:sym typeface="Arial"/>
              </a:rPr>
              <a:t> </a:t>
            </a:r>
            <a:r>
              <a:rPr lang="en-GB" sz="1200" dirty="0" err="1">
                <a:latin typeface="Arial"/>
                <a:ea typeface="Arial"/>
                <a:cs typeface="Arial"/>
                <a:sym typeface="Arial"/>
              </a:rPr>
              <a:t>bwysigrwydd</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iaith</a:t>
            </a:r>
            <a:r>
              <a:rPr lang="en-GB" sz="1200" dirty="0">
                <a:latin typeface="Arial"/>
                <a:ea typeface="Arial"/>
                <a:cs typeface="Arial"/>
                <a:sym typeface="Arial"/>
              </a:rPr>
              <a:t> “</a:t>
            </a:r>
            <a:r>
              <a:rPr lang="en-GB" sz="1200" dirty="0" err="1">
                <a:latin typeface="Arial"/>
                <a:ea typeface="Arial"/>
                <a:cs typeface="Arial"/>
                <a:sym typeface="Arial"/>
              </a:rPr>
              <a:t>ymbarél</a:t>
            </a:r>
            <a:r>
              <a:rPr lang="en-GB" sz="1200" dirty="0">
                <a:latin typeface="Arial"/>
                <a:ea typeface="Arial"/>
                <a:cs typeface="Arial"/>
                <a:sym typeface="Arial"/>
              </a:rPr>
              <a:t>” y </a:t>
            </a:r>
            <a:r>
              <a:rPr lang="en-GB" sz="1200" dirty="0" err="1">
                <a:latin typeface="Arial"/>
                <a:ea typeface="Arial"/>
                <a:cs typeface="Arial"/>
                <a:sym typeface="Arial"/>
              </a:rPr>
              <a:t>fframwaith</a:t>
            </a:r>
            <a:r>
              <a:rPr lang="en-GB" sz="1200" dirty="0">
                <a:latin typeface="Arial"/>
                <a:ea typeface="Arial"/>
                <a:cs typeface="Arial"/>
                <a:sym typeface="Arial"/>
              </a:rPr>
              <a:t> </a:t>
            </a:r>
            <a:r>
              <a:rPr lang="en-GB" sz="1200" dirty="0" err="1">
                <a:latin typeface="Arial"/>
                <a:ea typeface="Arial"/>
                <a:cs typeface="Arial"/>
                <a:sym typeface="Arial"/>
              </a:rPr>
              <a:t>yn</a:t>
            </a:r>
            <a:r>
              <a:rPr lang="en-GB" sz="1200" dirty="0">
                <a:latin typeface="Arial"/>
                <a:ea typeface="Arial"/>
                <a:cs typeface="Arial"/>
                <a:sym typeface="Arial"/>
              </a:rPr>
              <a:t> </a:t>
            </a:r>
            <a:r>
              <a:rPr lang="en-GB" sz="1200" dirty="0" err="1">
                <a:latin typeface="Arial"/>
                <a:ea typeface="Arial"/>
                <a:cs typeface="Arial"/>
                <a:sym typeface="Arial"/>
              </a:rPr>
              <a:t>fanwl</a:t>
            </a:r>
            <a:r>
              <a:rPr lang="en-GB" sz="1200" dirty="0">
                <a:latin typeface="Arial"/>
                <a:ea typeface="Arial"/>
                <a:cs typeface="Arial"/>
                <a:sym typeface="Arial"/>
              </a:rPr>
              <a:t> </a:t>
            </a:r>
            <a:r>
              <a:rPr lang="en-GB" sz="1200" dirty="0" err="1">
                <a:latin typeface="Arial"/>
                <a:ea typeface="Arial"/>
                <a:cs typeface="Arial"/>
                <a:sym typeface="Arial"/>
              </a:rPr>
              <a:t>gywir</a:t>
            </a:r>
            <a:r>
              <a:rPr lang="en-GB" sz="1200" dirty="0">
                <a:latin typeface="Arial"/>
                <a:ea typeface="Arial"/>
                <a:cs typeface="Arial"/>
                <a:sym typeface="Arial"/>
              </a:rPr>
              <a:t>: felly </a:t>
            </a:r>
            <a:r>
              <a:rPr lang="en-GB" sz="1200" dirty="0" err="1">
                <a:latin typeface="Arial"/>
                <a:ea typeface="Arial"/>
                <a:cs typeface="Arial"/>
                <a:sym typeface="Arial"/>
              </a:rPr>
              <a:t>rydyn</a:t>
            </a:r>
            <a:r>
              <a:rPr lang="en-GB" sz="1200" dirty="0">
                <a:latin typeface="Arial"/>
                <a:ea typeface="Arial"/>
                <a:cs typeface="Arial"/>
                <a:sym typeface="Arial"/>
              </a:rPr>
              <a:t> </a:t>
            </a:r>
            <a:r>
              <a:rPr lang="en-GB" sz="1200" dirty="0" err="1">
                <a:latin typeface="Arial"/>
                <a:ea typeface="Arial"/>
                <a:cs typeface="Arial"/>
                <a:sym typeface="Arial"/>
              </a:rPr>
              <a:t>ni’n</a:t>
            </a:r>
            <a:r>
              <a:rPr lang="en-GB" sz="1200" dirty="0">
                <a:latin typeface="Arial"/>
                <a:ea typeface="Arial"/>
                <a:cs typeface="Arial"/>
                <a:sym typeface="Arial"/>
              </a:rPr>
              <a:t> </a:t>
            </a:r>
            <a:r>
              <a:rPr lang="en-GB" sz="1200" dirty="0" err="1">
                <a:latin typeface="Arial"/>
                <a:ea typeface="Arial"/>
                <a:cs typeface="Arial"/>
                <a:sym typeface="Arial"/>
              </a:rPr>
              <a:t>siarad</a:t>
            </a:r>
            <a:r>
              <a:rPr lang="en-GB" sz="1200" dirty="0">
                <a:latin typeface="Arial"/>
                <a:ea typeface="Arial"/>
                <a:cs typeface="Arial"/>
                <a:sym typeface="Arial"/>
              </a:rPr>
              <a:t> am y </a:t>
            </a:r>
            <a:r>
              <a:rPr lang="en-GB" sz="1200" dirty="0" err="1">
                <a:latin typeface="Arial"/>
                <a:ea typeface="Arial"/>
                <a:cs typeface="Arial"/>
                <a:sym typeface="Arial"/>
              </a:rPr>
              <a:t>fframwaith</a:t>
            </a:r>
            <a:r>
              <a:rPr lang="en-GB" sz="1200" dirty="0">
                <a:latin typeface="Arial"/>
                <a:ea typeface="Arial"/>
                <a:cs typeface="Arial"/>
                <a:sym typeface="Arial"/>
              </a:rPr>
              <a:t>, y </a:t>
            </a:r>
            <a:r>
              <a:rPr lang="en-GB" sz="1200" dirty="0" err="1">
                <a:latin typeface="Arial"/>
                <a:ea typeface="Arial"/>
                <a:cs typeface="Arial"/>
                <a:sym typeface="Arial"/>
              </a:rPr>
              <a:t>meysydd</a:t>
            </a:r>
            <a:r>
              <a:rPr lang="en-GB" sz="1200" dirty="0">
                <a:latin typeface="Arial"/>
                <a:ea typeface="Arial"/>
                <a:cs typeface="Arial"/>
                <a:sym typeface="Arial"/>
              </a:rPr>
              <a:t> </a:t>
            </a:r>
            <a:r>
              <a:rPr lang="en-GB" sz="1200" dirty="0" err="1">
                <a:latin typeface="Arial"/>
                <a:ea typeface="Arial"/>
                <a:cs typeface="Arial"/>
                <a:sym typeface="Arial"/>
              </a:rPr>
              <a:t>o’i</a:t>
            </a:r>
            <a:r>
              <a:rPr lang="en-GB" sz="1200" dirty="0">
                <a:latin typeface="Arial"/>
                <a:ea typeface="Arial"/>
                <a:cs typeface="Arial"/>
                <a:sym typeface="Arial"/>
              </a:rPr>
              <a:t> </a:t>
            </a:r>
            <a:r>
              <a:rPr lang="en-GB" sz="1200" dirty="0" err="1">
                <a:latin typeface="Arial"/>
                <a:ea typeface="Arial"/>
                <a:cs typeface="Arial"/>
                <a:sym typeface="Arial"/>
              </a:rPr>
              <a:t>fewn</a:t>
            </a:r>
            <a:r>
              <a:rPr lang="en-GB" sz="1200" dirty="0">
                <a:latin typeface="Arial"/>
                <a:ea typeface="Arial"/>
                <a:cs typeface="Arial"/>
                <a:sym typeface="Arial"/>
              </a:rPr>
              <a:t> ac </a:t>
            </a:r>
            <a:r>
              <a:rPr lang="en-GB" sz="1200" dirty="0" err="1">
                <a:latin typeface="Arial"/>
                <a:ea typeface="Arial"/>
                <a:cs typeface="Arial"/>
                <a:sym typeface="Arial"/>
              </a:rPr>
              <a:t>wedyn</a:t>
            </a:r>
            <a:r>
              <a:rPr lang="en-GB" sz="1200" dirty="0">
                <a:latin typeface="Arial"/>
                <a:ea typeface="Arial"/>
                <a:cs typeface="Arial"/>
                <a:sym typeface="Arial"/>
              </a:rPr>
              <a:t> y </a:t>
            </a:r>
            <a:r>
              <a:rPr lang="en-GB" sz="1200" dirty="0" err="1">
                <a:latin typeface="Arial"/>
                <a:ea typeface="Arial"/>
                <a:cs typeface="Arial"/>
                <a:sym typeface="Arial"/>
              </a:rPr>
              <a:t>canlyniadau</a:t>
            </a:r>
            <a:r>
              <a:rPr lang="en-GB" sz="1200" dirty="0">
                <a:latin typeface="Arial"/>
                <a:ea typeface="Arial"/>
                <a:cs typeface="Arial"/>
                <a:sym typeface="Arial"/>
              </a:rPr>
              <a:t> </a:t>
            </a:r>
            <a:r>
              <a:rPr lang="en-GB" sz="1200" dirty="0" err="1">
                <a:latin typeface="Arial"/>
                <a:ea typeface="Arial"/>
                <a:cs typeface="Arial"/>
                <a:sym typeface="Arial"/>
              </a:rPr>
              <a:t>neu’r</a:t>
            </a:r>
            <a:r>
              <a:rPr lang="en-GB" sz="1200" dirty="0">
                <a:latin typeface="Arial"/>
                <a:ea typeface="Arial"/>
                <a:cs typeface="Arial"/>
                <a:sym typeface="Arial"/>
              </a:rPr>
              <a:t> </a:t>
            </a:r>
            <a:r>
              <a:rPr lang="en-GB" sz="1200" dirty="0" err="1">
                <a:latin typeface="Arial"/>
                <a:ea typeface="Arial"/>
                <a:cs typeface="Arial"/>
                <a:sym typeface="Arial"/>
              </a:rPr>
              <a:t>ymyriadau</a:t>
            </a:r>
            <a:r>
              <a:rPr lang="en-GB" sz="1200" dirty="0">
                <a:latin typeface="Arial"/>
                <a:ea typeface="Arial"/>
                <a:cs typeface="Arial"/>
                <a:sym typeface="Arial"/>
              </a:rPr>
              <a:t> y </a:t>
            </a:r>
            <a:r>
              <a:rPr lang="en-GB" sz="1200" dirty="0" err="1">
                <a:latin typeface="Arial"/>
                <a:ea typeface="Arial"/>
                <a:cs typeface="Arial"/>
                <a:sym typeface="Arial"/>
              </a:rPr>
              <a:t>gellid</a:t>
            </a:r>
            <a:r>
              <a:rPr lang="en-GB" sz="1200" dirty="0">
                <a:latin typeface="Arial"/>
                <a:ea typeface="Arial"/>
                <a:cs typeface="Arial"/>
                <a:sym typeface="Arial"/>
              </a:rPr>
              <a:t> </a:t>
            </a:r>
            <a:r>
              <a:rPr lang="en-GB" sz="1200" dirty="0" err="1">
                <a:latin typeface="Arial"/>
                <a:ea typeface="Arial"/>
                <a:cs typeface="Arial"/>
                <a:sym typeface="Arial"/>
              </a:rPr>
              <a:t>eu</a:t>
            </a:r>
            <a:r>
              <a:rPr lang="en-GB" sz="1200" dirty="0">
                <a:latin typeface="Arial"/>
                <a:ea typeface="Arial"/>
                <a:cs typeface="Arial"/>
                <a:sym typeface="Arial"/>
              </a:rPr>
              <a:t> </a:t>
            </a:r>
            <a:r>
              <a:rPr lang="en-GB" sz="1200" dirty="0" err="1">
                <a:latin typeface="Arial"/>
                <a:ea typeface="Arial"/>
                <a:cs typeface="Arial"/>
                <a:sym typeface="Arial"/>
              </a:rPr>
              <a:t>darparu</a:t>
            </a:r>
            <a:r>
              <a:rPr lang="en-GB" sz="1200" dirty="0">
                <a:latin typeface="Arial"/>
                <a:ea typeface="Arial"/>
                <a:cs typeface="Arial"/>
                <a:sym typeface="Arial"/>
              </a:rPr>
              <a:t> o </a:t>
            </a:r>
            <a:r>
              <a:rPr lang="en-GB" sz="1200" dirty="0" err="1">
                <a:latin typeface="Arial"/>
                <a:ea typeface="Arial"/>
                <a:cs typeface="Arial"/>
                <a:sym typeface="Arial"/>
              </a:rPr>
              <a:t>fewn</a:t>
            </a:r>
            <a:r>
              <a:rPr lang="en-GB" sz="1200" dirty="0">
                <a:latin typeface="Arial"/>
                <a:ea typeface="Arial"/>
                <a:cs typeface="Arial"/>
                <a:sym typeface="Arial"/>
              </a:rPr>
              <a:t> y </a:t>
            </a:r>
            <a:r>
              <a:rPr lang="en-GB" sz="1200" dirty="0" err="1">
                <a:latin typeface="Arial"/>
                <a:ea typeface="Arial"/>
                <a:cs typeface="Arial"/>
                <a:sym typeface="Arial"/>
              </a:rPr>
              <a:t>meysydd</a:t>
            </a:r>
            <a:r>
              <a:rPr lang="en-GB" sz="1200" dirty="0">
                <a:latin typeface="Arial"/>
                <a:ea typeface="Arial"/>
                <a:cs typeface="Arial"/>
                <a:sym typeface="Arial"/>
              </a:rPr>
              <a:t>.</a:t>
            </a:r>
          </a:p>
          <a:p>
            <a:pPr marL="285750" indent="-285750">
              <a:buSzPts val="1400"/>
              <a:buFont typeface="Arial" panose="020B0604020202020204" pitchFamily="34" charset="0"/>
              <a:buChar char="•"/>
            </a:pPr>
            <a:r>
              <a:rPr lang="en-GB" sz="1200" dirty="0" err="1">
                <a:latin typeface="Arial"/>
                <a:ea typeface="Arial"/>
                <a:cs typeface="Arial"/>
                <a:sym typeface="Arial"/>
              </a:rPr>
              <a:t>Eglurwch</a:t>
            </a:r>
            <a:r>
              <a:rPr lang="en-GB" sz="1200" dirty="0">
                <a:latin typeface="Arial"/>
                <a:ea typeface="Arial"/>
                <a:cs typeface="Arial"/>
                <a:sym typeface="Arial"/>
              </a:rPr>
              <a:t> bod y model “</a:t>
            </a:r>
            <a:r>
              <a:rPr lang="en-GB" sz="1200" dirty="0" err="1">
                <a:latin typeface="Arial"/>
                <a:ea typeface="Arial"/>
                <a:cs typeface="Arial"/>
                <a:sym typeface="Arial"/>
              </a:rPr>
              <a:t>mynediad</a:t>
            </a:r>
            <a:r>
              <a:rPr lang="en-GB" sz="1200" dirty="0">
                <a:latin typeface="Arial"/>
                <a:ea typeface="Arial"/>
                <a:cs typeface="Arial"/>
                <a:sym typeface="Arial"/>
              </a:rPr>
              <a:t> at </a:t>
            </a:r>
            <a:r>
              <a:rPr lang="en-GB" sz="1200" dirty="0" err="1">
                <a:latin typeface="Arial"/>
                <a:ea typeface="Arial"/>
                <a:cs typeface="Arial"/>
                <a:sym typeface="Arial"/>
              </a:rPr>
              <a:t>ddysgu</a:t>
            </a:r>
            <a:r>
              <a:rPr lang="en-GB" sz="1200" dirty="0">
                <a:latin typeface="Arial"/>
                <a:ea typeface="Arial"/>
                <a:cs typeface="Arial"/>
                <a:sym typeface="Arial"/>
              </a:rPr>
              <a:t> (A2L)” </a:t>
            </a:r>
            <a:r>
              <a:rPr lang="en-GB" sz="1200" dirty="0" err="1">
                <a:latin typeface="Arial"/>
                <a:ea typeface="Arial"/>
                <a:cs typeface="Arial"/>
                <a:sym typeface="Arial"/>
              </a:rPr>
              <a:t>a’r</a:t>
            </a:r>
            <a:r>
              <a:rPr lang="en-GB" sz="1200" dirty="0">
                <a:latin typeface="Arial"/>
                <a:ea typeface="Arial"/>
                <a:cs typeface="Arial"/>
                <a:sym typeface="Arial"/>
              </a:rPr>
              <a:t> model “</a:t>
            </a:r>
            <a:r>
              <a:rPr lang="en-GB" sz="1200" dirty="0" err="1">
                <a:latin typeface="Arial"/>
                <a:ea typeface="Arial"/>
                <a:cs typeface="Arial"/>
                <a:sym typeface="Arial"/>
              </a:rPr>
              <a:t>dysgu</a:t>
            </a:r>
            <a:r>
              <a:rPr lang="en-GB" sz="1200" dirty="0">
                <a:latin typeface="Arial"/>
                <a:ea typeface="Arial"/>
                <a:cs typeface="Arial"/>
                <a:sym typeface="Arial"/>
              </a:rPr>
              <a:t> </a:t>
            </a:r>
            <a:r>
              <a:rPr lang="en-GB" sz="1200" dirty="0" err="1">
                <a:latin typeface="Arial"/>
                <a:ea typeface="Arial"/>
                <a:cs typeface="Arial"/>
                <a:sym typeface="Arial"/>
              </a:rPr>
              <a:t>cael</a:t>
            </a:r>
            <a:r>
              <a:rPr lang="en-GB" sz="1200" dirty="0">
                <a:latin typeface="Arial"/>
                <a:ea typeface="Arial"/>
                <a:cs typeface="Arial"/>
                <a:sym typeface="Arial"/>
              </a:rPr>
              <a:t> </a:t>
            </a:r>
            <a:r>
              <a:rPr lang="en-GB" sz="1200" dirty="0" err="1">
                <a:latin typeface="Arial"/>
                <a:ea typeface="Arial"/>
                <a:cs typeface="Arial"/>
                <a:sym typeface="Arial"/>
              </a:rPr>
              <a:t>mynediad</a:t>
            </a:r>
            <a:r>
              <a:rPr lang="en-GB" sz="1200" dirty="0">
                <a:latin typeface="Arial"/>
                <a:ea typeface="Arial"/>
                <a:cs typeface="Arial"/>
                <a:sym typeface="Arial"/>
              </a:rPr>
              <a:t>" (L2A) </a:t>
            </a:r>
            <a:r>
              <a:rPr lang="en-GB" sz="1200" dirty="0" err="1">
                <a:latin typeface="Arial"/>
                <a:ea typeface="Arial"/>
                <a:cs typeface="Arial"/>
                <a:sym typeface="Arial"/>
              </a:rPr>
              <a:t>yn</a:t>
            </a:r>
            <a:r>
              <a:rPr lang="en-GB" sz="1200" dirty="0">
                <a:latin typeface="Arial"/>
                <a:ea typeface="Arial"/>
                <a:cs typeface="Arial"/>
                <a:sym typeface="Arial"/>
              </a:rPr>
              <a:t> sail </a:t>
            </a:r>
            <a:r>
              <a:rPr lang="en-GB" sz="1200" dirty="0" err="1">
                <a:latin typeface="Arial"/>
                <a:ea typeface="Arial"/>
                <a:cs typeface="Arial"/>
                <a:sym typeface="Arial"/>
              </a:rPr>
              <a:t>i’r</a:t>
            </a:r>
            <a:r>
              <a:rPr lang="en-GB" sz="1200" dirty="0">
                <a:latin typeface="Arial"/>
                <a:ea typeface="Arial"/>
                <a:cs typeface="Arial"/>
                <a:sym typeface="Arial"/>
              </a:rPr>
              <a:t> </a:t>
            </a:r>
            <a:r>
              <a:rPr lang="en-GB" sz="1200" dirty="0" err="1">
                <a:latin typeface="Arial"/>
                <a:ea typeface="Arial"/>
                <a:cs typeface="Arial"/>
                <a:sym typeface="Arial"/>
              </a:rPr>
              <a:t>fframwaith</a:t>
            </a:r>
            <a:r>
              <a:rPr lang="en-GB" sz="1200" dirty="0">
                <a:latin typeface="Arial"/>
                <a:ea typeface="Arial"/>
                <a:cs typeface="Arial"/>
                <a:sym typeface="Arial"/>
              </a:rPr>
              <a:t> [</a:t>
            </a:r>
            <a:r>
              <a:rPr lang="en-GB" sz="1200" dirty="0" err="1">
                <a:latin typeface="Arial"/>
                <a:ea typeface="Arial"/>
                <a:cs typeface="Arial"/>
                <a:sym typeface="Arial"/>
              </a:rPr>
              <a:t>dyma’r</a:t>
            </a:r>
            <a:r>
              <a:rPr lang="en-GB" sz="1200" dirty="0">
                <a:latin typeface="Arial"/>
                <a:ea typeface="Arial"/>
                <a:cs typeface="Arial"/>
                <a:sym typeface="Arial"/>
              </a:rPr>
              <a:t> </a:t>
            </a:r>
            <a:r>
              <a:rPr lang="en-GB" sz="1200" dirty="0" err="1">
                <a:latin typeface="Arial"/>
                <a:ea typeface="Arial"/>
                <a:cs typeface="Arial"/>
                <a:sym typeface="Arial"/>
              </a:rPr>
              <a:t>sleid</a:t>
            </a:r>
            <a:r>
              <a:rPr lang="en-GB" sz="1200" dirty="0">
                <a:latin typeface="Arial"/>
                <a:ea typeface="Arial"/>
                <a:cs typeface="Arial"/>
                <a:sym typeface="Arial"/>
              </a:rPr>
              <a:t> </a:t>
            </a:r>
            <a:r>
              <a:rPr lang="en-GB" sz="1200" dirty="0" err="1">
                <a:latin typeface="Arial"/>
                <a:ea typeface="Arial"/>
                <a:cs typeface="Arial"/>
                <a:sym typeface="Arial"/>
              </a:rPr>
              <a:t>nesaf</a:t>
            </a:r>
            <a:r>
              <a:rPr lang="en-GB" sz="1200" dirty="0">
                <a:latin typeface="Arial"/>
                <a:ea typeface="Arial"/>
                <a:cs typeface="Arial"/>
                <a:sym typeface="Arial"/>
              </a:rPr>
              <a:t>]</a:t>
            </a:r>
            <a:endParaRPr lang="en-GB" sz="1200" dirty="0">
              <a:latin typeface="Arial"/>
              <a:ea typeface="Arial"/>
              <a:cs typeface="Arial"/>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53365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1" dirty="0" err="1">
                <a:latin typeface="Arial"/>
                <a:cs typeface="Arial"/>
              </a:rPr>
              <a:t>Nodiadau'r</a:t>
            </a:r>
            <a:r>
              <a:rPr lang="en-GB" sz="1200" b="1" dirty="0">
                <a:latin typeface="Arial"/>
                <a:cs typeface="Arial"/>
              </a:rPr>
              <a:t> </a:t>
            </a:r>
            <a:r>
              <a:rPr lang="en-GB" sz="1200" b="1" dirty="0" err="1">
                <a:latin typeface="Arial"/>
                <a:cs typeface="Arial"/>
              </a:rPr>
              <a:t>siaradwr</a:t>
            </a:r>
            <a:endParaRPr lang="en-GB" sz="1200" b="1"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err="1">
                <a:effectLst/>
                <a:latin typeface="Arial"/>
                <a:ea typeface="Times New Roman" panose="02020603050405020304" pitchFamily="18" charset="0"/>
                <a:cs typeface="Arial"/>
              </a:rPr>
              <a:t>Ategir</a:t>
            </a:r>
            <a:r>
              <a:rPr lang="en-GB" sz="1200" dirty="0">
                <a:effectLst/>
                <a:latin typeface="Arial"/>
                <a:ea typeface="Times New Roman" panose="02020603050405020304" pitchFamily="18" charset="0"/>
                <a:cs typeface="Arial"/>
              </a:rPr>
              <a:t> y CFVI </a:t>
            </a:r>
            <a:r>
              <a:rPr lang="en-GB" sz="1200" dirty="0" err="1">
                <a:effectLst/>
                <a:latin typeface="Arial"/>
                <a:ea typeface="Times New Roman" panose="02020603050405020304" pitchFamily="18" charset="0"/>
                <a:cs typeface="Arial"/>
              </a:rPr>
              <a:t>gan</a:t>
            </a:r>
            <a:r>
              <a:rPr lang="en-GB" sz="1200" dirty="0">
                <a:effectLst/>
                <a:latin typeface="Arial"/>
                <a:ea typeface="Times New Roman" panose="02020603050405020304" pitchFamily="18" charset="0"/>
                <a:cs typeface="Arial"/>
              </a:rPr>
              <a:t> y model ‘</a:t>
            </a:r>
            <a:r>
              <a:rPr lang="en-GB" sz="1200" dirty="0" err="1">
                <a:effectLst/>
                <a:latin typeface="Arial"/>
                <a:ea typeface="Times New Roman" panose="02020603050405020304" pitchFamily="18" charset="0"/>
                <a:cs typeface="Arial"/>
              </a:rPr>
              <a:t>Mynediad</a:t>
            </a:r>
            <a:r>
              <a:rPr lang="en-GB" sz="1200" dirty="0">
                <a:effectLst/>
                <a:latin typeface="Arial"/>
                <a:ea typeface="Times New Roman" panose="02020603050405020304" pitchFamily="18" charset="0"/>
                <a:cs typeface="Arial"/>
              </a:rPr>
              <a:t> at </a:t>
            </a:r>
            <a:r>
              <a:rPr lang="en-GB" sz="1200" dirty="0" err="1">
                <a:effectLst/>
                <a:latin typeface="Arial"/>
                <a:ea typeface="Times New Roman" panose="02020603050405020304" pitchFamily="18" charset="0"/>
                <a:cs typeface="Arial"/>
              </a:rPr>
              <a:t>ddysgu</a:t>
            </a:r>
            <a:r>
              <a:rPr lang="en-GB" sz="1200" dirty="0">
                <a:effectLst/>
                <a:latin typeface="Arial"/>
                <a:ea typeface="Times New Roman" panose="02020603050405020304" pitchFamily="18" charset="0"/>
                <a:cs typeface="Arial"/>
              </a:rPr>
              <a:t>/</a:t>
            </a:r>
            <a:r>
              <a:rPr lang="en-GB" sz="1200" dirty="0" err="1">
                <a:effectLst/>
                <a:latin typeface="Arial"/>
                <a:ea typeface="Times New Roman" panose="02020603050405020304" pitchFamily="18" charset="0"/>
                <a:cs typeface="Arial"/>
              </a:rPr>
              <a:t>Dysgu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cael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mynediad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darparu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fframwaith</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cysyniadol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gyfer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defnyddio’r</a:t>
            </a:r>
            <a:r>
              <a:rPr lang="en-GB" sz="1200" dirty="0">
                <a:effectLst/>
                <a:latin typeface="Arial"/>
                <a:ea typeface="Times New Roman" panose="02020603050405020304" pitchFamily="18" charset="0"/>
                <a:cs typeface="Arial"/>
              </a:rPr>
              <a:t> CFVI.</a:t>
            </a:r>
            <a:r>
              <a:rPr lang="en-GB" sz="1200" i="1" dirty="0">
                <a:effectLst/>
                <a:latin typeface="Arial"/>
                <a:ea typeface="Times New Roman" panose="02020603050405020304" pitchFamily="18" charset="0"/>
                <a:cs typeface="Arial"/>
              </a:rPr>
              <a:t> </a:t>
            </a:r>
          </a:p>
          <a:p>
            <a:pPr marL="285750" indent="-285750">
              <a:buSzPts val="1400"/>
              <a:buFont typeface="Arial" panose="020B0604020202020204" pitchFamily="34" charset="0"/>
              <a:buChar char="•"/>
            </a:pPr>
            <a:r>
              <a:rPr lang="en-GB" sz="1200" dirty="0">
                <a:effectLst/>
                <a:latin typeface="Arial"/>
                <a:ea typeface="Times New Roman" panose="02020603050405020304" pitchFamily="18" charset="0"/>
                <a:cs typeface="Arial"/>
              </a:rPr>
              <a:t>Mae A2L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pwysleisio</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amgylchedd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dysgu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galluogi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dysgwyr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â</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nam</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golwg</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gael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mynediad</a:t>
            </a:r>
            <a:r>
              <a:rPr lang="en-GB" sz="1200" dirty="0">
                <a:effectLst/>
                <a:latin typeface="Arial"/>
                <a:ea typeface="Times New Roman" panose="02020603050405020304" pitchFamily="18" charset="0"/>
                <a:cs typeface="Arial"/>
              </a:rPr>
              <a:t> at </a:t>
            </a:r>
            <a:r>
              <a:rPr lang="en-GB" sz="1200" dirty="0" err="1">
                <a:effectLst/>
                <a:latin typeface="Arial"/>
                <a:ea typeface="Times New Roman" panose="02020603050405020304" pitchFamily="18" charset="0"/>
                <a:cs typeface="Arial"/>
              </a:rPr>
              <a:t>gwricwlwm</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rennir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neu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graidd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gyda’u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cyfoedion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gallu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gweld</a:t>
            </a:r>
            <a:r>
              <a:rPr lang="en-GB" sz="1200" dirty="0">
                <a:effectLst/>
                <a:latin typeface="Arial"/>
                <a:ea typeface="Times New Roman" panose="02020603050405020304" pitchFamily="18" charset="0"/>
                <a:cs typeface="Arial"/>
              </a:rPr>
              <a:t>, ac </a:t>
            </a:r>
            <a:r>
              <a:rPr lang="en-GB" sz="1200" dirty="0" err="1">
                <a:effectLst/>
                <a:latin typeface="Arial"/>
                <a:ea typeface="Times New Roman" panose="02020603050405020304" pitchFamily="18" charset="0"/>
                <a:cs typeface="Arial"/>
              </a:rPr>
              <a:t>mae’n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ceisio</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sicrhau</a:t>
            </a:r>
            <a:r>
              <a:rPr lang="en-GB" sz="1200" dirty="0">
                <a:effectLst/>
                <a:latin typeface="Arial"/>
                <a:ea typeface="Times New Roman" panose="02020603050405020304" pitchFamily="18" charset="0"/>
                <a:cs typeface="Arial"/>
              </a:rPr>
              <a:t> bod </a:t>
            </a:r>
            <a:r>
              <a:rPr lang="en-GB" sz="1200" dirty="0" err="1">
                <a:effectLst/>
                <a:latin typeface="Arial"/>
                <a:ea typeface="Times New Roman" panose="02020603050405020304" pitchFamily="18" charset="0"/>
                <a:cs typeface="Arial"/>
              </a:rPr>
              <a:t>mynediad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addysgol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deg</a:t>
            </a:r>
            <a:r>
              <a:rPr lang="en-GB" sz="1200" dirty="0">
                <a:effectLst/>
                <a:latin typeface="Arial"/>
                <a:ea typeface="Times New Roman" panose="02020603050405020304" pitchFamily="18" charset="0"/>
                <a:cs typeface="Arial"/>
              </a:rPr>
              <a:t> ac y </a:t>
            </a:r>
            <a:r>
              <a:rPr lang="en-GB" sz="1200" dirty="0" err="1">
                <a:effectLst/>
                <a:latin typeface="Arial"/>
                <a:ea typeface="Times New Roman" panose="02020603050405020304" pitchFamily="18" charset="0"/>
                <a:cs typeface="Arial"/>
              </a:rPr>
              <a:t>gorau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posib</a:t>
            </a:r>
            <a:r>
              <a:rPr lang="en-GB" sz="1200" dirty="0">
                <a:effectLst/>
                <a:latin typeface="Arial"/>
                <a:ea typeface="Times New Roman" panose="02020603050405020304" pitchFamily="18" charset="0"/>
                <a:cs typeface="Arial"/>
              </a:rPr>
              <a:t>. Un </a:t>
            </a:r>
            <a:r>
              <a:rPr lang="en-GB" sz="1200" dirty="0" err="1">
                <a:effectLst/>
                <a:latin typeface="Arial"/>
                <a:ea typeface="Times New Roman" panose="02020603050405020304" pitchFamily="18" charset="0"/>
                <a:cs typeface="Arial"/>
              </a:rPr>
              <a:t>enghraifft</a:t>
            </a:r>
            <a:r>
              <a:rPr lang="en-GB" sz="1200" dirty="0">
                <a:effectLst/>
                <a:latin typeface="Arial"/>
                <a:ea typeface="Times New Roman" panose="02020603050405020304" pitchFamily="18" charset="0"/>
                <a:cs typeface="Arial"/>
              </a:rPr>
              <a:t> o </a:t>
            </a:r>
            <a:r>
              <a:rPr lang="en-GB" sz="1200" dirty="0" err="1">
                <a:effectLst/>
                <a:latin typeface="Arial"/>
                <a:ea typeface="Times New Roman" panose="02020603050405020304" pitchFamily="18" charset="0"/>
                <a:cs typeface="Arial"/>
              </a:rPr>
              <a:t>hyn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yw'r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defnydd</a:t>
            </a:r>
            <a:r>
              <a:rPr lang="en-GB" sz="1200" dirty="0">
                <a:effectLst/>
                <a:latin typeface="Arial"/>
                <a:ea typeface="Times New Roman" panose="02020603050405020304" pitchFamily="18" charset="0"/>
                <a:cs typeface="Arial"/>
              </a:rPr>
              <a:t> o </a:t>
            </a:r>
            <a:r>
              <a:rPr lang="en-GB" sz="1200" dirty="0" err="1">
                <a:effectLst/>
                <a:latin typeface="Arial"/>
                <a:ea typeface="Times New Roman" panose="02020603050405020304" pitchFamily="18" charset="0"/>
                <a:cs typeface="Arial"/>
              </a:rPr>
              <a:t>lyfrau</a:t>
            </a:r>
            <a:r>
              <a:rPr lang="en-GB" sz="1200" dirty="0">
                <a:effectLst/>
                <a:latin typeface="Arial"/>
                <a:ea typeface="Times New Roman" panose="02020603050405020304" pitchFamily="18" charset="0"/>
                <a:cs typeface="Arial"/>
              </a:rPr>
              <a:t> print bras </a:t>
            </a:r>
            <a:r>
              <a:rPr lang="en-GB" sz="1200" dirty="0" err="1">
                <a:effectLst/>
                <a:latin typeface="Arial"/>
                <a:ea typeface="Times New Roman" panose="02020603050405020304" pitchFamily="18" charset="0"/>
                <a:cs typeface="Arial"/>
              </a:rPr>
              <a:t>neu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ddeunyddiau</a:t>
            </a:r>
            <a:r>
              <a:rPr lang="en-GB" sz="1200" dirty="0">
                <a:effectLst/>
                <a:latin typeface="Arial"/>
                <a:ea typeface="Times New Roman" panose="02020603050405020304" pitchFamily="18" charset="0"/>
                <a:cs typeface="Arial"/>
              </a:rPr>
              <a:t> print bras </a:t>
            </a:r>
            <a:r>
              <a:rPr lang="en-GB" sz="1200" dirty="0" err="1">
                <a:effectLst/>
                <a:latin typeface="Arial"/>
                <a:ea typeface="Times New Roman" panose="02020603050405020304" pitchFamily="18" charset="0"/>
                <a:cs typeface="Arial"/>
              </a:rPr>
              <a:t>pwrpasol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gyda</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lluniau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wedi'u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haddasu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gyfer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dysgwr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â</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nam</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olwg</a:t>
            </a:r>
            <a:r>
              <a:rPr lang="en-GB" sz="1200" dirty="0">
                <a:effectLst/>
                <a:latin typeface="Arial"/>
                <a:ea typeface="Times New Roman" panose="02020603050405020304" pitchFamily="18" charset="0"/>
                <a:cs typeface="Arial"/>
              </a:rPr>
              <a:t>.</a:t>
            </a:r>
            <a:r>
              <a:rPr lang="en-GB" dirty="0">
                <a:latin typeface="Arial"/>
                <a:ea typeface="Times New Roman" panose="02020603050405020304" pitchFamily="18" charset="0"/>
                <a:cs typeface="Arial"/>
              </a:rPr>
              <a: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a:effectLst/>
                <a:latin typeface="Arial"/>
                <a:ea typeface="Times New Roman" panose="02020603050405020304" pitchFamily="18" charset="0"/>
                <a:cs typeface="Arial"/>
              </a:rPr>
              <a:t>Mae L2A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cydnabod</a:t>
            </a:r>
            <a:r>
              <a:rPr lang="en-GB" sz="1200" dirty="0">
                <a:effectLst/>
                <a:latin typeface="Arial"/>
                <a:ea typeface="Times New Roman" panose="02020603050405020304" pitchFamily="18" charset="0"/>
                <a:cs typeface="Arial"/>
              </a:rPr>
              <a:t> bod </a:t>
            </a:r>
            <a:r>
              <a:rPr lang="en-GB" sz="1200" dirty="0" err="1">
                <a:effectLst/>
                <a:latin typeface="Arial"/>
                <a:ea typeface="Times New Roman" panose="02020603050405020304" pitchFamily="18" charset="0"/>
                <a:cs typeface="Arial"/>
              </a:rPr>
              <a:t>angen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addysgu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cwricwlwm</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ychwanegol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neu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arbenigol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hybu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annibyniaeth</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dysgwyr</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hwyluso</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cynhwysiant</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cymdeithasol</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gallu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personol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Mae'n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cynnwys</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ymyriadau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arbenigol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Mae'r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enghreifftiau’n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cynnwys</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hyfforddiant</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cyfeiriadedd</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symudedd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Maes</a:t>
            </a:r>
            <a:r>
              <a:rPr lang="en-GB" sz="1200" dirty="0">
                <a:effectLst/>
                <a:latin typeface="Arial"/>
                <a:ea typeface="Times New Roman" panose="02020603050405020304" pitchFamily="18" charset="0"/>
                <a:cs typeface="Arial"/>
              </a:rPr>
              <a:t> 5 y CFVI) a </a:t>
            </a:r>
            <a:r>
              <a:rPr lang="en-GB" sz="1200" dirty="0" err="1">
                <a:effectLst/>
                <a:latin typeface="Arial"/>
                <a:ea typeface="Times New Roman" panose="02020603050405020304" pitchFamily="18" charset="0"/>
                <a:cs typeface="Arial"/>
              </a:rPr>
              <a:t>thechnoleg</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Maes</a:t>
            </a:r>
            <a:r>
              <a:rPr lang="en-GB" sz="1200" dirty="0">
                <a:effectLst/>
                <a:latin typeface="Arial"/>
                <a:ea typeface="Times New Roman" panose="02020603050405020304" pitchFamily="18" charset="0"/>
                <a:cs typeface="Arial"/>
              </a:rPr>
              <a:t> 8 y CFVI)  [</a:t>
            </a:r>
            <a:r>
              <a:rPr lang="en-GB" sz="1200" dirty="0" err="1">
                <a:effectLst/>
                <a:latin typeface="Arial"/>
                <a:ea typeface="Times New Roman" panose="02020603050405020304" pitchFamily="18" charset="0"/>
                <a:cs typeface="Arial"/>
              </a:rPr>
              <a:t>gellir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addasu’r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enghreifftiau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hyn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fel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briodol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wrth</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cyflwyno</a:t>
            </a:r>
            <a:r>
              <a:rPr lang="en-GB" sz="1200" dirty="0">
                <a:effectLst/>
                <a:latin typeface="Arial"/>
                <a:ea typeface="Times New Roman" panose="02020603050405020304" pitchFamily="18" charset="0"/>
                <a:cs typeface="Arial"/>
              </a:rPr>
              <a:t>].</a:t>
            </a:r>
          </a:p>
          <a:p>
            <a:pPr marL="285750" lvl="0" indent="-285750" algn="l" rtl="0">
              <a:lnSpc>
                <a:spcPct val="100000"/>
              </a:lnSpc>
              <a:spcBef>
                <a:spcPts val="0"/>
              </a:spcBef>
              <a:spcAft>
                <a:spcPts val="0"/>
              </a:spcAft>
              <a:buSzPts val="1400"/>
              <a:buFont typeface="Arial" panose="020B0604020202020204" pitchFamily="34" charset="0"/>
              <a:buChar char="•"/>
            </a:pPr>
            <a:r>
              <a:rPr lang="en-GB" sz="1200" dirty="0" err="1">
                <a:effectLst/>
                <a:latin typeface="Arial"/>
                <a:ea typeface="Times New Roman" panose="02020603050405020304" pitchFamily="18" charset="0"/>
                <a:cs typeface="Arial"/>
              </a:rPr>
              <a:t>Tynnwch</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sylw</a:t>
            </a:r>
            <a:r>
              <a:rPr lang="en-GB" sz="1200" dirty="0">
                <a:effectLst/>
                <a:latin typeface="Arial"/>
                <a:ea typeface="Times New Roman" panose="02020603050405020304" pitchFamily="18" charset="0"/>
                <a:cs typeface="Arial"/>
              </a:rPr>
              <a:t> at y </a:t>
            </a:r>
            <a:r>
              <a:rPr lang="en-GB" sz="1200" dirty="0" err="1">
                <a:effectLst/>
                <a:latin typeface="Arial"/>
                <a:ea typeface="Times New Roman" panose="02020603050405020304" pitchFamily="18" charset="0"/>
                <a:cs typeface="Arial"/>
              </a:rPr>
              <a:t>ffaith</a:t>
            </a:r>
            <a:r>
              <a:rPr lang="en-GB" sz="1200" dirty="0">
                <a:effectLst/>
                <a:latin typeface="Arial"/>
                <a:ea typeface="Times New Roman" panose="02020603050405020304" pitchFamily="18" charset="0"/>
                <a:cs typeface="Arial"/>
              </a:rPr>
              <a:t> bod y model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cydnabod</a:t>
            </a:r>
            <a:r>
              <a:rPr lang="en-GB" sz="1200" dirty="0">
                <a:effectLst/>
                <a:latin typeface="Arial"/>
                <a:ea typeface="Times New Roman" panose="02020603050405020304" pitchFamily="18" charset="0"/>
                <a:cs typeface="Arial"/>
              </a:rPr>
              <a:t> bod </a:t>
            </a:r>
            <a:r>
              <a:rPr lang="en-GB" sz="1200" dirty="0" err="1">
                <a:effectLst/>
                <a:latin typeface="Arial"/>
                <a:ea typeface="Times New Roman" panose="02020603050405020304" pitchFamily="18" charset="0"/>
                <a:cs typeface="Arial"/>
              </a:rPr>
              <a:t>cydbwysedd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rhwng</a:t>
            </a:r>
            <a:r>
              <a:rPr lang="en-GB" sz="1200" dirty="0">
                <a:effectLst/>
                <a:latin typeface="Arial"/>
                <a:ea typeface="Times New Roman" panose="02020603050405020304" pitchFamily="18" charset="0"/>
                <a:cs typeface="Arial"/>
              </a:rPr>
              <a:t> y </a:t>
            </a:r>
            <a:r>
              <a:rPr lang="en-GB" sz="1200" dirty="0" err="1">
                <a:effectLst/>
                <a:latin typeface="Arial"/>
                <a:ea typeface="Times New Roman" panose="02020603050405020304" pitchFamily="18" charset="0"/>
                <a:cs typeface="Arial"/>
              </a:rPr>
              <a:t>dulliau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gweithredu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eang</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hyn</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chynnydd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dros</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amser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mwyn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sicrhau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ba</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raddau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bynnag</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bosibl</a:t>
            </a:r>
            <a:r>
              <a:rPr lang="en-GB" sz="1200" dirty="0">
                <a:effectLst/>
                <a:latin typeface="Arial"/>
                <a:ea typeface="Times New Roman" panose="02020603050405020304" pitchFamily="18" charset="0"/>
                <a:cs typeface="Arial"/>
              </a:rPr>
              <a:t>, bod y </a:t>
            </a:r>
            <a:r>
              <a:rPr lang="en-GB" sz="1200" dirty="0" err="1">
                <a:effectLst/>
                <a:latin typeface="Arial"/>
                <a:ea typeface="Times New Roman" panose="02020603050405020304" pitchFamily="18" charset="0"/>
                <a:cs typeface="Arial"/>
              </a:rPr>
              <a:t>pwyslais</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symud</a:t>
            </a:r>
            <a:r>
              <a:rPr lang="en-GB" sz="1200" dirty="0">
                <a:effectLst/>
                <a:latin typeface="Arial"/>
                <a:ea typeface="Times New Roman" panose="02020603050405020304" pitchFamily="18" charset="0"/>
                <a:cs typeface="Arial"/>
              </a:rPr>
              <a:t> o </a:t>
            </a:r>
            <a:r>
              <a:rPr lang="en-GB" sz="1200" dirty="0" err="1">
                <a:effectLst/>
                <a:latin typeface="Arial"/>
                <a:ea typeface="Times New Roman" panose="02020603050405020304" pitchFamily="18" charset="0"/>
                <a:cs typeface="Arial"/>
              </a:rPr>
              <a:t>ddarparu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cefnogaeth</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uniongyrchol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i’r</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plentyn</a:t>
            </a:r>
            <a:r>
              <a:rPr lang="en-GB" sz="1200" dirty="0">
                <a:effectLst/>
                <a:latin typeface="Arial"/>
                <a:ea typeface="Times New Roman" panose="02020603050405020304" pitchFamily="18" charset="0"/>
                <a:cs typeface="Arial"/>
              </a:rPr>
              <a:t>/person </a:t>
            </a:r>
            <a:r>
              <a:rPr lang="en-GB" sz="1200" dirty="0" err="1">
                <a:effectLst/>
                <a:latin typeface="Arial"/>
                <a:ea typeface="Times New Roman" panose="02020603050405020304" pitchFamily="18" charset="0"/>
                <a:cs typeface="Arial"/>
              </a:rPr>
              <a:t>ifanc</a:t>
            </a:r>
            <a:r>
              <a:rPr lang="en-GB" sz="1200" dirty="0">
                <a:effectLst/>
                <a:latin typeface="Arial"/>
                <a:ea typeface="Times New Roman" panose="02020603050405020304" pitchFamily="18" charset="0"/>
                <a:cs typeface="Arial"/>
              </a:rPr>
              <a:t> (A2L) </a:t>
            </a:r>
            <a:r>
              <a:rPr lang="en-GB" sz="1200" dirty="0" err="1">
                <a:effectLst/>
                <a:latin typeface="Arial"/>
                <a:ea typeface="Times New Roman" panose="02020603050405020304" pitchFamily="18" charset="0"/>
                <a:cs typeface="Arial"/>
              </a:rPr>
              <a:t>iddo</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gaffael</a:t>
            </a:r>
            <a:r>
              <a:rPr lang="en-GB" sz="1200" dirty="0">
                <a:effectLst/>
                <a:latin typeface="Arial"/>
                <a:ea typeface="Times New Roman" panose="02020603050405020304" pitchFamily="18" charset="0"/>
                <a:cs typeface="Arial"/>
              </a:rPr>
              <a:t> y </a:t>
            </a:r>
            <a:r>
              <a:rPr lang="en-GB" sz="1200" dirty="0" err="1">
                <a:effectLst/>
                <a:latin typeface="Arial"/>
                <a:ea typeface="Times New Roman" panose="02020603050405020304" pitchFamily="18" charset="0"/>
                <a:cs typeface="Arial"/>
              </a:rPr>
              <a:t>sgiliau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penodol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fel</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ei</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fod</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yn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gallu</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gweithredu</a:t>
            </a:r>
            <a:r>
              <a:rPr lang="en-GB" sz="1200" dirty="0">
                <a:effectLst/>
                <a:latin typeface="Arial"/>
                <a:ea typeface="Times New Roman" panose="02020603050405020304" pitchFamily="18" charset="0"/>
                <a:cs typeface="Arial"/>
              </a:rPr>
              <a:t> a </a:t>
            </a:r>
            <a:r>
              <a:rPr lang="en-GB" sz="1200" dirty="0" err="1">
                <a:effectLst/>
                <a:latin typeface="Arial"/>
                <a:ea typeface="Times New Roman" panose="02020603050405020304" pitchFamily="18" charset="0"/>
                <a:cs typeface="Arial"/>
              </a:rPr>
              <a:t>dysgu'n</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fwy</a:t>
            </a:r>
            <a:r>
              <a:rPr lang="en-GB" sz="1200" dirty="0">
                <a:effectLst/>
                <a:latin typeface="Arial"/>
                <a:ea typeface="Times New Roman" panose="02020603050405020304" pitchFamily="18" charset="0"/>
                <a:cs typeface="Arial"/>
              </a:rPr>
              <a:t> </a:t>
            </a:r>
            <a:r>
              <a:rPr lang="en-GB" sz="1200" dirty="0" err="1">
                <a:effectLst/>
                <a:latin typeface="Arial"/>
                <a:ea typeface="Times New Roman" panose="02020603050405020304" pitchFamily="18" charset="0"/>
                <a:cs typeface="Arial"/>
              </a:rPr>
              <a:t>annibynnol</a:t>
            </a:r>
            <a:r>
              <a:rPr lang="en-GB" sz="1200" dirty="0">
                <a:effectLst/>
                <a:latin typeface="Arial"/>
                <a:ea typeface="Times New Roman" panose="02020603050405020304" pitchFamily="18" charset="0"/>
                <a:cs typeface="Arial"/>
              </a:rPr>
              <a:t> (L2A). </a:t>
            </a:r>
          </a:p>
          <a:p>
            <a:pPr marL="285750" lvl="0" indent="-285750" algn="l" rtl="0">
              <a:lnSpc>
                <a:spcPct val="100000"/>
              </a:lnSpc>
              <a:spcBef>
                <a:spcPts val="0"/>
              </a:spcBef>
              <a:spcAft>
                <a:spcPts val="0"/>
              </a:spcAft>
              <a:buSzPts val="1400"/>
              <a:buFont typeface="Arial" panose="020B0604020202020204" pitchFamily="34" charset="0"/>
              <a:buChar char="•"/>
            </a:pPr>
            <a:endParaRPr sz="1200" dirty="0">
              <a:latin typeface="Arial"/>
              <a:cs typeface="Arial"/>
            </a:endParaRPr>
          </a:p>
          <a:p>
            <a:pPr marL="0" marR="0" lvl="0" indent="0" algn="l" rtl="0">
              <a:lnSpc>
                <a:spcPct val="100000"/>
              </a:lnSpc>
              <a:spcBef>
                <a:spcPts val="0"/>
              </a:spcBef>
              <a:spcAft>
                <a:spcPts val="0"/>
              </a:spcAft>
              <a:buClr>
                <a:srgbClr val="000000"/>
              </a:buClr>
              <a:buSzPts val="1400"/>
              <a:buFont typeface="Arial"/>
              <a:buNone/>
            </a:pPr>
            <a:r>
              <a:rPr lang="en-US" sz="1200" b="1" i="0" u="none" strike="noStrike" cap="none" dirty="0" err="1">
                <a:solidFill>
                  <a:schemeClr val="dk1"/>
                </a:solidFill>
                <a:latin typeface="Arial"/>
                <a:ea typeface="Arial"/>
                <a:cs typeface="Arial"/>
                <a:sym typeface="Arial"/>
              </a:rPr>
              <a:t>Egwyddorion</a:t>
            </a:r>
            <a:r>
              <a:rPr lang="en-US" sz="1200" b="1" i="0" u="none" strike="noStrike" cap="none" dirty="0">
                <a:solidFill>
                  <a:schemeClr val="dk1"/>
                </a:solidFill>
                <a:latin typeface="Arial"/>
                <a:ea typeface="Arial"/>
                <a:cs typeface="Arial"/>
                <a:sym typeface="Arial"/>
              </a:rPr>
              <a:t> </a:t>
            </a:r>
            <a:r>
              <a:rPr lang="en-US" sz="1200" b="1" i="0" u="none" strike="noStrike" cap="none" dirty="0" err="1">
                <a:solidFill>
                  <a:schemeClr val="dk1"/>
                </a:solidFill>
                <a:latin typeface="Arial"/>
                <a:ea typeface="Arial"/>
                <a:cs typeface="Arial"/>
                <a:sym typeface="Arial"/>
              </a:rPr>
              <a:t>allweddol</a:t>
            </a:r>
            <a:r>
              <a:rPr lang="en-GB" sz="1200" b="1" i="0" u="none" strike="noStrike" cap="none" dirty="0">
                <a:solidFill>
                  <a:schemeClr val="dk1"/>
                </a:solidFill>
                <a:latin typeface="Arial"/>
                <a:ea typeface="Arial"/>
                <a:cs typeface="Arial"/>
                <a:sym typeface="Arial"/>
              </a:rPr>
              <a:t>:</a:t>
            </a:r>
            <a:endParaRPr sz="1200" b="1" dirty="0">
              <a:latin typeface="Arial"/>
              <a:cs typeface="Arial"/>
            </a:endParaRPr>
          </a:p>
          <a:p>
            <a:pPr marL="0" marR="0" lvl="0" indent="0" algn="l"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a:ea typeface="Arial"/>
                <a:cs typeface="Arial"/>
                <a:sym typeface="Arial"/>
              </a:rPr>
              <a:t> </a:t>
            </a:r>
            <a:endParaRPr sz="1200" dirty="0">
              <a:latin typeface="Arial"/>
              <a:cs typeface="Arial"/>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cy-GB" sz="1200" i="0" u="none" strike="noStrike" cap="none" dirty="0">
                <a:solidFill>
                  <a:schemeClr val="dk1"/>
                </a:solidFill>
                <a:latin typeface="Arial"/>
                <a:ea typeface="Arial"/>
                <a:cs typeface="Arial"/>
                <a:sym typeface="Arial"/>
              </a:rPr>
              <a:t>Mynediad teg i addysg </a:t>
            </a:r>
            <a:endParaRPr sz="1200" dirty="0">
              <a:latin typeface="Arial"/>
              <a:cs typeface="Arial"/>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cy-GB" sz="1200" i="0" u="none" strike="noStrike" cap="none" dirty="0">
                <a:solidFill>
                  <a:schemeClr val="dk1"/>
                </a:solidFill>
                <a:latin typeface="Arial"/>
                <a:ea typeface="Arial"/>
                <a:cs typeface="Arial"/>
                <a:sym typeface="Arial"/>
              </a:rPr>
              <a:t>Datblygu gallu</a:t>
            </a:r>
            <a:r>
              <a:rPr lang="cy-GB" sz="1200" i="0" u="none" strike="noStrike" cap="none" baseline="0" dirty="0">
                <a:solidFill>
                  <a:schemeClr val="dk1"/>
                </a:solidFill>
                <a:latin typeface="Arial"/>
                <a:ea typeface="Arial"/>
                <a:cs typeface="Arial"/>
                <a:sym typeface="Arial"/>
              </a:rPr>
              <a:t> </a:t>
            </a:r>
            <a:r>
              <a:rPr lang="cy-GB" sz="1200" i="0" u="none" strike="noStrike" cap="none" dirty="0">
                <a:solidFill>
                  <a:schemeClr val="dk1"/>
                </a:solidFill>
                <a:latin typeface="Arial"/>
                <a:ea typeface="Arial"/>
                <a:cs typeface="Arial"/>
                <a:sym typeface="Arial"/>
              </a:rPr>
              <a:t>personol </a:t>
            </a:r>
            <a:endParaRPr sz="1200" b="1" dirty="0">
              <a:latin typeface="Arial"/>
              <a:cs typeface="Arial"/>
            </a:endParaRPr>
          </a:p>
          <a:p>
            <a:pPr marL="0" lvl="0" indent="0" algn="l" rtl="0">
              <a:lnSpc>
                <a:spcPct val="100000"/>
              </a:lnSpc>
              <a:spcBef>
                <a:spcPts val="0"/>
              </a:spcBef>
              <a:spcAft>
                <a:spcPts val="0"/>
              </a:spcAft>
              <a:buSzPts val="1400"/>
              <a:buNone/>
            </a:pPr>
            <a:endParaRPr b="1" dirty="0"/>
          </a:p>
        </p:txBody>
      </p:sp>
      <p:sp>
        <p:nvSpPr>
          <p:cNvPr id="128" name="Google Shape;128;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950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21"/>
        <p:cNvGrpSpPr/>
        <p:nvPr/>
      </p:nvGrpSpPr>
      <p:grpSpPr>
        <a:xfrm>
          <a:off x="0" y="0"/>
          <a:ext cx="0" cy="0"/>
          <a:chOff x="0" y="0"/>
          <a:chExt cx="0" cy="0"/>
        </a:xfrm>
      </p:grpSpPr>
      <p:sp>
        <p:nvSpPr>
          <p:cNvPr id="22" name="Google Shape;22;p29"/>
          <p:cNvSpPr txBox="1">
            <a:spLocks noGrp="1"/>
          </p:cNvSpPr>
          <p:nvPr>
            <p:ph type="subTitle" idx="1"/>
          </p:nvPr>
        </p:nvSpPr>
        <p:spPr>
          <a:xfrm>
            <a:off x="0" y="0"/>
            <a:ext cx="12192000" cy="67564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600"/>
              </a:spcBef>
              <a:spcAft>
                <a:spcPts val="0"/>
              </a:spcAft>
              <a:buSzPts val="3000"/>
              <a:buNone/>
              <a:defRPr sz="2400" b="1">
                <a:solidFill>
                  <a:schemeClr val="dk1"/>
                </a:solidFill>
              </a:defRPr>
            </a:lvl1pPr>
            <a:lvl2pPr lvl="1" algn="ctr">
              <a:lnSpc>
                <a:spcPct val="100000"/>
              </a:lnSpc>
              <a:spcBef>
                <a:spcPts val="1200"/>
              </a:spcBef>
              <a:spcAft>
                <a:spcPts val="0"/>
              </a:spcAft>
              <a:buSzPts val="2800"/>
              <a:buNone/>
              <a:defRPr>
                <a:solidFill>
                  <a:srgbClr val="888888"/>
                </a:solidFill>
              </a:defRPr>
            </a:lvl2pPr>
            <a:lvl3pPr lvl="2" algn="ctr">
              <a:lnSpc>
                <a:spcPct val="100000"/>
              </a:lnSpc>
              <a:spcBef>
                <a:spcPts val="480"/>
              </a:spcBef>
              <a:spcAft>
                <a:spcPts val="0"/>
              </a:spcAft>
              <a:buSzPts val="2400"/>
              <a:buNone/>
              <a:defRPr>
                <a:solidFill>
                  <a:srgbClr val="888888"/>
                </a:solidFill>
              </a:defRPr>
            </a:lvl3pPr>
            <a:lvl4pPr lvl="3" algn="ctr">
              <a:lnSpc>
                <a:spcPct val="100000"/>
              </a:lnSpc>
              <a:spcBef>
                <a:spcPts val="400"/>
              </a:spcBef>
              <a:spcAft>
                <a:spcPts val="0"/>
              </a:spcAft>
              <a:buSzPts val="2000"/>
              <a:buNone/>
              <a:defRPr>
                <a:solidFill>
                  <a:srgbClr val="888888"/>
                </a:solidFill>
              </a:defRPr>
            </a:lvl4pPr>
            <a:lvl5pPr lvl="4" algn="ctr">
              <a:lnSpc>
                <a:spcPct val="100000"/>
              </a:lnSpc>
              <a:spcBef>
                <a:spcPts val="400"/>
              </a:spcBef>
              <a:spcAft>
                <a:spcPts val="0"/>
              </a:spcAft>
              <a:buSzPts val="2000"/>
              <a:buNone/>
              <a:defRPr>
                <a:solidFill>
                  <a:srgbClr val="888888"/>
                </a:solidFill>
              </a:defRPr>
            </a:lvl5pPr>
            <a:lvl6pPr lvl="5" algn="ctr">
              <a:lnSpc>
                <a:spcPct val="100000"/>
              </a:lnSpc>
              <a:spcBef>
                <a:spcPts val="400"/>
              </a:spcBef>
              <a:spcAft>
                <a:spcPts val="0"/>
              </a:spcAft>
              <a:buSzPts val="2000"/>
              <a:buNone/>
              <a:defRPr>
                <a:solidFill>
                  <a:srgbClr val="888888"/>
                </a:solidFill>
              </a:defRPr>
            </a:lvl6pPr>
            <a:lvl7pPr lvl="6" algn="ctr">
              <a:lnSpc>
                <a:spcPct val="100000"/>
              </a:lnSpc>
              <a:spcBef>
                <a:spcPts val="400"/>
              </a:spcBef>
              <a:spcAft>
                <a:spcPts val="0"/>
              </a:spcAft>
              <a:buSzPts val="2000"/>
              <a:buNone/>
              <a:defRPr>
                <a:solidFill>
                  <a:srgbClr val="888888"/>
                </a:solidFill>
              </a:defRPr>
            </a:lvl7pPr>
            <a:lvl8pPr lvl="7" algn="ctr">
              <a:lnSpc>
                <a:spcPct val="100000"/>
              </a:lnSpc>
              <a:spcBef>
                <a:spcPts val="400"/>
              </a:spcBef>
              <a:spcAft>
                <a:spcPts val="0"/>
              </a:spcAft>
              <a:buSzPts val="2000"/>
              <a:buNone/>
              <a:defRPr>
                <a:solidFill>
                  <a:srgbClr val="888888"/>
                </a:solidFill>
              </a:defRPr>
            </a:lvl8pPr>
            <a:lvl9pPr lvl="8" algn="ctr">
              <a:lnSpc>
                <a:spcPct val="100000"/>
              </a:lnSpc>
              <a:spcBef>
                <a:spcPts val="400"/>
              </a:spcBef>
              <a:spcAft>
                <a:spcPts val="0"/>
              </a:spcAft>
              <a:buSzPts val="2000"/>
              <a:buNone/>
              <a:defRPr>
                <a:solidFill>
                  <a:srgbClr val="888888"/>
                </a:solidFill>
              </a:defRPr>
            </a:lvl9pPr>
          </a:lstStyle>
          <a:p>
            <a:endParaRPr/>
          </a:p>
        </p:txBody>
      </p:sp>
    </p:spTree>
    <p:extLst>
      <p:ext uri="{BB962C8B-B14F-4D97-AF65-F5344CB8AC3E}">
        <p14:creationId xmlns:p14="http://schemas.microsoft.com/office/powerpoint/2010/main" val="417204553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7"/>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6" name="Google Shape;26;p27"/>
          <p:cNvSpPr txBox="1">
            <a:spLocks noGrp="1"/>
          </p:cNvSpPr>
          <p:nvPr>
            <p:ph type="sldNum" idx="12"/>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58154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7" r:id="rId8"/>
    <p:sldLayoutId id="2147483668" r:id="rId9"/>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rnib.org.uk/professionals/health-social-care-education-professionals/education-professionals/curriculum-framework-for-children-and-young-people-with-vision-impair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nib.org.uk/health-social-care-and-education-professionals/education-professionals/curriculum-framework-children-and-young-people-vision-impairment-cfvi"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curriculum-framework-children-and-young-people-vision-impairment-cfvi-resource-hub"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birmingham.elsevierpure.com/en/publications/9271db40-4e63-4d48-a715-224dcbe1d7b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hyperlink" Target="https://birmingham.elsevierpure.com/en/publications/08ce002e-df26-4cbf-8227-1037586d96a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861709" y="3335697"/>
            <a:ext cx="8620018" cy="1288788"/>
          </a:xfrm>
        </p:spPr>
        <p:txBody>
          <a:bodyPr>
            <a:normAutofit fontScale="90000"/>
          </a:bodyPr>
          <a:lstStyle/>
          <a:p>
            <a:pPr>
              <a:spcBef>
                <a:spcPts val="0"/>
              </a:spcBef>
            </a:pPr>
            <a:r>
              <a:rPr lang="en-GB" sz="2700" dirty="0" err="1">
                <a:latin typeface="Arial"/>
                <a:cs typeface="Arial"/>
              </a:rPr>
              <a:t>Fframwaith</a:t>
            </a:r>
            <a:r>
              <a:rPr lang="en-GB" sz="2700" dirty="0">
                <a:latin typeface="Arial"/>
                <a:cs typeface="Arial"/>
              </a:rPr>
              <a:t> </a:t>
            </a:r>
            <a:r>
              <a:rPr lang="en-GB" sz="2700" dirty="0" err="1">
                <a:latin typeface="Arial"/>
                <a:cs typeface="Arial"/>
              </a:rPr>
              <a:t>Cwricwlwm</a:t>
            </a:r>
            <a:r>
              <a:rPr lang="en-GB" sz="2700" dirty="0">
                <a:latin typeface="Arial"/>
                <a:cs typeface="Arial"/>
              </a:rPr>
              <a:t> </a:t>
            </a:r>
            <a:r>
              <a:rPr lang="en-GB" sz="2700" dirty="0" err="1">
                <a:latin typeface="Arial"/>
                <a:cs typeface="Arial"/>
              </a:rPr>
              <a:t>ar</a:t>
            </a:r>
            <a:r>
              <a:rPr lang="en-GB" sz="2700" dirty="0">
                <a:latin typeface="Arial"/>
                <a:cs typeface="Arial"/>
              </a:rPr>
              <a:t> </a:t>
            </a:r>
            <a:r>
              <a:rPr lang="en-GB" sz="2700" dirty="0" err="1">
                <a:latin typeface="Arial"/>
                <a:cs typeface="Arial"/>
              </a:rPr>
              <a:t>gyfer</a:t>
            </a:r>
            <a:r>
              <a:rPr lang="en-GB" sz="2700" dirty="0">
                <a:latin typeface="Arial"/>
                <a:cs typeface="Arial"/>
              </a:rPr>
              <a:t> Plant a </a:t>
            </a:r>
            <a:r>
              <a:rPr lang="en-GB" sz="2700" dirty="0" err="1">
                <a:latin typeface="Arial"/>
                <a:cs typeface="Arial"/>
              </a:rPr>
              <a:t>Phobl</a:t>
            </a:r>
            <a:r>
              <a:rPr lang="en-GB" sz="2700" dirty="0">
                <a:latin typeface="Arial"/>
                <a:cs typeface="Arial"/>
              </a:rPr>
              <a:t> </a:t>
            </a:r>
            <a:r>
              <a:rPr lang="en-GB" sz="2700" dirty="0" err="1">
                <a:latin typeface="Arial"/>
                <a:cs typeface="Arial"/>
              </a:rPr>
              <a:t>Ifanc</a:t>
            </a:r>
            <a:r>
              <a:rPr lang="en-GB" sz="2700" dirty="0">
                <a:latin typeface="Arial"/>
                <a:cs typeface="Arial"/>
              </a:rPr>
              <a:t> </a:t>
            </a:r>
            <a:r>
              <a:rPr lang="en-GB" sz="2700" dirty="0" err="1">
                <a:latin typeface="Arial"/>
                <a:cs typeface="Arial"/>
              </a:rPr>
              <a:t>â</a:t>
            </a:r>
            <a:r>
              <a:rPr lang="en-GB" sz="2700" dirty="0">
                <a:latin typeface="Arial"/>
                <a:cs typeface="Arial"/>
              </a:rPr>
              <a:t> Nam </a:t>
            </a:r>
            <a:r>
              <a:rPr lang="en-GB" sz="2700" dirty="0" err="1">
                <a:latin typeface="Arial"/>
                <a:cs typeface="Arial"/>
              </a:rPr>
              <a:t>ar</a:t>
            </a:r>
            <a:r>
              <a:rPr lang="en-GB" sz="2700" dirty="0">
                <a:latin typeface="Arial"/>
                <a:cs typeface="Arial"/>
              </a:rPr>
              <a:t> y </a:t>
            </a:r>
            <a:r>
              <a:rPr lang="en-GB" sz="2700" dirty="0" err="1">
                <a:latin typeface="Arial"/>
                <a:cs typeface="Arial"/>
              </a:rPr>
              <a:t>Golwg</a:t>
            </a:r>
            <a:r>
              <a:rPr lang="en-GB" sz="2700" dirty="0">
                <a:latin typeface="Arial"/>
                <a:cs typeface="Arial"/>
              </a:rPr>
              <a:t> (CFVI): </a:t>
            </a:r>
            <a:r>
              <a:rPr lang="en-GB" sz="2700" dirty="0" err="1">
                <a:latin typeface="Arial"/>
                <a:cs typeface="Arial"/>
              </a:rPr>
              <a:t>Adnodd</a:t>
            </a:r>
            <a:r>
              <a:rPr lang="en-GB" sz="2700" dirty="0">
                <a:latin typeface="Arial"/>
                <a:cs typeface="Arial"/>
              </a:rPr>
              <a:t> </a:t>
            </a:r>
            <a:r>
              <a:rPr lang="en-GB" sz="2700" dirty="0" err="1">
                <a:latin typeface="Arial"/>
                <a:cs typeface="Arial"/>
              </a:rPr>
              <a:t>Hyfforddiant</a:t>
            </a:r>
            <a:r>
              <a:rPr lang="en-GB" sz="2700" dirty="0">
                <a:latin typeface="Arial"/>
                <a:cs typeface="Arial"/>
              </a:rPr>
              <a:t> </a:t>
            </a:r>
            <a:r>
              <a:rPr lang="en-GB" sz="2700" dirty="0" err="1">
                <a:latin typeface="Arial"/>
                <a:cs typeface="Arial"/>
              </a:rPr>
              <a:t>Craidd</a:t>
            </a:r>
            <a:r>
              <a:rPr lang="en-GB" sz="2700" dirty="0">
                <a:latin typeface="Arial"/>
                <a:cs typeface="Arial"/>
              </a:rPr>
              <a:t> 1 </a:t>
            </a:r>
            <a:br>
              <a:rPr lang="en-GB" sz="2700" dirty="0">
                <a:latin typeface="Arial"/>
                <a:cs typeface="Arial"/>
              </a:rPr>
            </a:br>
            <a:br>
              <a:rPr lang="en-GB" sz="2700" dirty="0">
                <a:latin typeface="Arial"/>
                <a:cs typeface="Arial"/>
              </a:rPr>
            </a:br>
            <a:r>
              <a:rPr lang="en-GB" sz="2700" dirty="0" err="1">
                <a:latin typeface="Arial"/>
                <a:cs typeface="Arial"/>
              </a:rPr>
              <a:t>Trosolwg</a:t>
            </a:r>
            <a:r>
              <a:rPr lang="en-GB" sz="2700" dirty="0">
                <a:latin typeface="Arial"/>
                <a:cs typeface="Arial"/>
              </a:rPr>
              <a:t> o </a:t>
            </a:r>
            <a:r>
              <a:rPr lang="en-GB" sz="2700" dirty="0" err="1">
                <a:latin typeface="Arial"/>
                <a:cs typeface="Arial"/>
              </a:rPr>
              <a:t>Fframwaith</a:t>
            </a:r>
            <a:r>
              <a:rPr lang="en-GB" sz="2700" dirty="0">
                <a:latin typeface="Arial"/>
                <a:cs typeface="Arial"/>
              </a:rPr>
              <a:t> y </a:t>
            </a:r>
            <a:r>
              <a:rPr lang="en-GB" sz="2700" dirty="0" err="1">
                <a:latin typeface="Arial"/>
                <a:cs typeface="Arial"/>
              </a:rPr>
              <a:t>Cwricwlwm</a:t>
            </a: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Sut</a:t>
            </a:r>
            <a:r>
              <a:rPr lang="en-GB" sz="3000" dirty="0"/>
              <a:t> </a:t>
            </a:r>
            <a:r>
              <a:rPr lang="en-GB" sz="3000" dirty="0" err="1"/>
              <a:t>gellir</a:t>
            </a:r>
            <a:r>
              <a:rPr lang="en-GB" sz="3000" dirty="0"/>
              <a:t> </a:t>
            </a:r>
            <a:r>
              <a:rPr lang="en-GB" sz="3000" dirty="0" err="1"/>
              <a:t>defnyddio'r</a:t>
            </a:r>
            <a:r>
              <a:rPr lang="en-GB" sz="3000" dirty="0"/>
              <a:t> CFVI </a:t>
            </a:r>
            <a:r>
              <a:rPr lang="en-GB" sz="3000" dirty="0" err="1"/>
              <a:t>gyda</a:t>
            </a:r>
            <a:r>
              <a:rPr lang="en-GB" sz="3000" dirty="0"/>
              <a:t> </a:t>
            </a:r>
            <a:r>
              <a:rPr lang="en-GB" sz="3000" dirty="0" err="1"/>
              <a:t>phlant</a:t>
            </a:r>
            <a:r>
              <a:rPr lang="en-GB" sz="3000" dirty="0"/>
              <a:t> a </a:t>
            </a:r>
            <a:r>
              <a:rPr lang="en-GB" sz="3000" dirty="0" err="1"/>
              <a:t>phobl</a:t>
            </a:r>
            <a:r>
              <a:rPr lang="en-GB" sz="3000" dirty="0"/>
              <a:t> </a:t>
            </a:r>
            <a:r>
              <a:rPr lang="en-GB" sz="3000" dirty="0" err="1"/>
              <a:t>ifanc</a:t>
            </a:r>
            <a:r>
              <a:rPr lang="en-GB" sz="3000" dirty="0"/>
              <a:t> </a:t>
            </a:r>
            <a:r>
              <a:rPr lang="en-GB" sz="3000" dirty="0" err="1"/>
              <a:t>sydd</a:t>
            </a:r>
            <a:r>
              <a:rPr lang="en-GB" sz="3000" dirty="0"/>
              <a:t> </a:t>
            </a:r>
            <a:r>
              <a:rPr lang="en-GB" sz="3000" dirty="0" err="1"/>
              <a:t>â</a:t>
            </a:r>
            <a:r>
              <a:rPr lang="en-GB" sz="3000" dirty="0"/>
              <a:t> </a:t>
            </a:r>
            <a:r>
              <a:rPr lang="en-GB" sz="3000" dirty="0" err="1"/>
              <a:t>nam</a:t>
            </a:r>
            <a:r>
              <a:rPr lang="en-GB" sz="3000" dirty="0"/>
              <a:t> </a:t>
            </a:r>
            <a:r>
              <a:rPr lang="en-GB" sz="3000" dirty="0" err="1"/>
              <a:t>ar</a:t>
            </a:r>
            <a:r>
              <a:rPr lang="en-GB" sz="3000" dirty="0"/>
              <a:t> y </a:t>
            </a:r>
            <a:r>
              <a:rPr lang="en-GB" sz="3000" dirty="0" err="1"/>
              <a:t>golwg</a:t>
            </a:r>
            <a:r>
              <a:rPr lang="en-GB" sz="3000" dirty="0"/>
              <a:t>?</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246319" y="1714480"/>
            <a:ext cx="8778240" cy="4351338"/>
          </a:xfrm>
        </p:spPr>
        <p:txBody>
          <a:bodyPr vert="horz" lIns="91440" tIns="45720" rIns="91440" bIns="45720" rtlCol="0" anchor="t">
            <a:normAutofit/>
          </a:bodyPr>
          <a:lstStyle/>
          <a:p>
            <a:pPr marL="685800" lvl="0" indent="-342900" algn="just">
              <a:lnSpc>
                <a:spcPct val="100000"/>
              </a:lnSpc>
              <a:spcBef>
                <a:spcPts val="0"/>
              </a:spcBef>
              <a:buSzPts val="2600"/>
            </a:pPr>
            <a:r>
              <a:rPr lang="en-GB" sz="2000" dirty="0" err="1">
                <a:latin typeface="Arial"/>
                <a:cs typeface="Arial"/>
              </a:rPr>
              <a:t>Yn</a:t>
            </a:r>
            <a:r>
              <a:rPr lang="en-GB" sz="2000" dirty="0">
                <a:latin typeface="Arial"/>
                <a:cs typeface="Arial"/>
              </a:rPr>
              <a:t> </a:t>
            </a:r>
            <a:r>
              <a:rPr lang="en-GB" sz="2000" dirty="0" err="1">
                <a:latin typeface="Arial"/>
                <a:cs typeface="Arial"/>
              </a:rPr>
              <a:t>ceisio</a:t>
            </a:r>
            <a:r>
              <a:rPr lang="en-GB" sz="2000" dirty="0">
                <a:latin typeface="Arial"/>
                <a:cs typeface="Arial"/>
              </a:rPr>
              <a:t> </a:t>
            </a:r>
            <a:r>
              <a:rPr lang="en-GB" sz="2000" dirty="0" err="1">
                <a:latin typeface="Arial"/>
                <a:cs typeface="Arial"/>
              </a:rPr>
              <a:t>egluro</a:t>
            </a:r>
            <a:r>
              <a:rPr lang="en-GB" sz="2000" dirty="0">
                <a:latin typeface="Arial"/>
                <a:cs typeface="Arial"/>
              </a:rPr>
              <a:t> a </a:t>
            </a:r>
            <a:r>
              <a:rPr lang="en-GB" sz="2000" dirty="0" err="1">
                <a:latin typeface="Arial"/>
                <a:cs typeface="Arial"/>
              </a:rPr>
              <a:t>diffinio'r</a:t>
            </a:r>
            <a:r>
              <a:rPr lang="en-GB" sz="2000" dirty="0">
                <a:latin typeface="Arial"/>
                <a:cs typeface="Arial"/>
              </a:rPr>
              <a:t> </a:t>
            </a:r>
            <a:r>
              <a:rPr lang="en-GB" sz="2000" dirty="0" err="1">
                <a:latin typeface="Arial"/>
                <a:cs typeface="Arial"/>
              </a:rPr>
              <a:t>ystod</a:t>
            </a:r>
            <a:r>
              <a:rPr lang="en-GB" sz="2000" dirty="0">
                <a:latin typeface="Arial"/>
                <a:cs typeface="Arial"/>
              </a:rPr>
              <a:t> o </a:t>
            </a:r>
            <a:r>
              <a:rPr lang="en-GB" sz="2000" dirty="0" err="1">
                <a:latin typeface="Arial"/>
                <a:cs typeface="Arial"/>
              </a:rPr>
              <a:t>sgiliau</a:t>
            </a:r>
            <a:r>
              <a:rPr lang="en-GB" sz="2000" dirty="0">
                <a:latin typeface="Arial"/>
                <a:cs typeface="Arial"/>
              </a:rPr>
              <a:t> </a:t>
            </a:r>
            <a:r>
              <a:rPr lang="en-GB" sz="2000" dirty="0" err="1">
                <a:latin typeface="Arial"/>
                <a:cs typeface="Arial"/>
              </a:rPr>
              <a:t>sy'n</a:t>
            </a:r>
            <a:r>
              <a:rPr lang="en-GB" sz="2000" dirty="0">
                <a:latin typeface="Arial"/>
                <a:cs typeface="Arial"/>
              </a:rPr>
              <a:t> </a:t>
            </a:r>
            <a:r>
              <a:rPr lang="en-GB" sz="2000" dirty="0" err="1">
                <a:latin typeface="Arial"/>
                <a:cs typeface="Arial"/>
              </a:rPr>
              <a:t>bwysig</a:t>
            </a:r>
            <a:r>
              <a:rPr lang="en-GB" sz="2000" dirty="0">
                <a:latin typeface="Arial"/>
                <a:cs typeface="Arial"/>
              </a:rPr>
              <a:t> </a:t>
            </a:r>
            <a:r>
              <a:rPr lang="en-GB" sz="2000" dirty="0" err="1">
                <a:latin typeface="Arial"/>
                <a:cs typeface="Arial"/>
              </a:rPr>
              <a:t>i</a:t>
            </a:r>
            <a:r>
              <a:rPr lang="en-GB" sz="2000" dirty="0">
                <a:latin typeface="Arial"/>
                <a:cs typeface="Arial"/>
              </a:rPr>
              <a:t> </a:t>
            </a:r>
            <a:r>
              <a:rPr lang="en-GB" sz="2000" dirty="0" err="1">
                <a:latin typeface="Arial"/>
                <a:cs typeface="Arial"/>
              </a:rPr>
              <a:t>blant</a:t>
            </a:r>
            <a:r>
              <a:rPr lang="en-GB" sz="2000" dirty="0">
                <a:latin typeface="Arial"/>
                <a:cs typeface="Arial"/>
              </a:rPr>
              <a:t> a </a:t>
            </a:r>
            <a:r>
              <a:rPr lang="en-GB" sz="2000" dirty="0" err="1">
                <a:latin typeface="Arial"/>
                <a:cs typeface="Arial"/>
              </a:rPr>
              <a:t>phobl</a:t>
            </a:r>
            <a:r>
              <a:rPr lang="en-GB" sz="2000" dirty="0">
                <a:latin typeface="Arial"/>
                <a:cs typeface="Arial"/>
              </a:rPr>
              <a:t> </a:t>
            </a:r>
            <a:r>
              <a:rPr lang="en-GB" sz="2000" dirty="0" err="1">
                <a:latin typeface="Arial"/>
                <a:cs typeface="Arial"/>
              </a:rPr>
              <a:t>ifanc</a:t>
            </a:r>
            <a:r>
              <a:rPr lang="en-GB" sz="2000" dirty="0">
                <a:latin typeface="Arial"/>
                <a:cs typeface="Arial"/>
              </a:rPr>
              <a:t> (CYP) </a:t>
            </a:r>
            <a:r>
              <a:rPr lang="en-GB" sz="2000" dirty="0" err="1">
                <a:latin typeface="Arial"/>
                <a:cs typeface="Arial"/>
              </a:rPr>
              <a:t>sydd</a:t>
            </a:r>
            <a:r>
              <a:rPr lang="en-GB" sz="2000" dirty="0">
                <a:latin typeface="Arial"/>
                <a:cs typeface="Arial"/>
              </a:rPr>
              <a:t> </a:t>
            </a:r>
            <a:r>
              <a:rPr lang="en-GB" sz="2000" dirty="0" err="1">
                <a:latin typeface="Arial"/>
                <a:cs typeface="Arial"/>
              </a:rPr>
              <a:t>â</a:t>
            </a:r>
            <a:r>
              <a:rPr lang="en-GB" sz="2000" dirty="0">
                <a:latin typeface="Arial"/>
                <a:cs typeface="Arial"/>
              </a:rPr>
              <a:t> </a:t>
            </a:r>
            <a:r>
              <a:rPr lang="en-GB" sz="2000" dirty="0" err="1">
                <a:latin typeface="Arial"/>
                <a:cs typeface="Arial"/>
              </a:rPr>
              <a:t>nam</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golwg</a:t>
            </a:r>
            <a:r>
              <a:rPr lang="en-GB" sz="2000" dirty="0">
                <a:latin typeface="Arial"/>
                <a:cs typeface="Arial"/>
              </a:rPr>
              <a:t> (VI).</a:t>
            </a:r>
          </a:p>
          <a:p>
            <a:pPr marL="685800" lvl="0" indent="-342900" algn="just">
              <a:lnSpc>
                <a:spcPct val="100000"/>
              </a:lnSpc>
              <a:spcBef>
                <a:spcPts val="0"/>
              </a:spcBef>
              <a:buSzPts val="2600"/>
            </a:pPr>
            <a:endParaRPr lang="en-GB" sz="2000" dirty="0">
              <a:latin typeface="Arial"/>
              <a:cs typeface="Arial"/>
            </a:endParaRPr>
          </a:p>
          <a:p>
            <a:pPr marL="685800" lvl="0" indent="-342900" algn="just">
              <a:lnSpc>
                <a:spcPct val="100000"/>
              </a:lnSpc>
              <a:spcBef>
                <a:spcPts val="0"/>
              </a:spcBef>
              <a:buSzPts val="2600"/>
            </a:pPr>
            <a:r>
              <a:rPr lang="en-GB" sz="2000" dirty="0" err="1">
                <a:latin typeface="Arial"/>
                <a:cs typeface="Arial"/>
              </a:rPr>
              <a:t>Mae'n</a:t>
            </a:r>
            <a:r>
              <a:rPr lang="en-GB" sz="2000" dirty="0">
                <a:latin typeface="Arial"/>
                <a:cs typeface="Arial"/>
              </a:rPr>
              <a:t> </a:t>
            </a:r>
            <a:r>
              <a:rPr lang="en-GB" sz="2000" dirty="0" err="1">
                <a:latin typeface="Arial"/>
                <a:cs typeface="Arial"/>
              </a:rPr>
              <a:t>rhoi</a:t>
            </a:r>
            <a:r>
              <a:rPr lang="en-GB" sz="2000" dirty="0">
                <a:latin typeface="Arial"/>
                <a:cs typeface="Arial"/>
              </a:rPr>
              <a:t> </a:t>
            </a:r>
            <a:r>
              <a:rPr lang="en-GB" sz="2000" dirty="0" err="1">
                <a:latin typeface="Arial"/>
                <a:cs typeface="Arial"/>
              </a:rPr>
              <a:t>dealltwriaeth</a:t>
            </a:r>
            <a:r>
              <a:rPr lang="en-GB" sz="2000" dirty="0">
                <a:latin typeface="Arial"/>
                <a:cs typeface="Arial"/>
              </a:rPr>
              <a:t> </a:t>
            </a:r>
            <a:r>
              <a:rPr lang="en-GB" sz="2000" dirty="0" err="1">
                <a:latin typeface="Arial"/>
                <a:cs typeface="Arial"/>
              </a:rPr>
              <a:t>i</a:t>
            </a:r>
            <a:r>
              <a:rPr lang="en-GB" sz="2000" dirty="0">
                <a:latin typeface="Arial"/>
                <a:cs typeface="Arial"/>
              </a:rPr>
              <a:t> </a:t>
            </a:r>
            <a:r>
              <a:rPr lang="en-GB" sz="2000" dirty="0" err="1">
                <a:latin typeface="Arial"/>
                <a:cs typeface="Arial"/>
              </a:rPr>
              <a:t>blant</a:t>
            </a:r>
            <a:r>
              <a:rPr lang="en-GB" sz="2000" dirty="0">
                <a:latin typeface="Arial"/>
                <a:cs typeface="Arial"/>
              </a:rPr>
              <a:t> a </a:t>
            </a:r>
            <a:r>
              <a:rPr lang="en-GB" sz="2000" dirty="0" err="1">
                <a:latin typeface="Arial"/>
                <a:cs typeface="Arial"/>
              </a:rPr>
              <a:t>phobl</a:t>
            </a:r>
            <a:r>
              <a:rPr lang="en-GB" sz="2000" dirty="0">
                <a:latin typeface="Arial"/>
                <a:cs typeface="Arial"/>
              </a:rPr>
              <a:t> </a:t>
            </a:r>
            <a:r>
              <a:rPr lang="en-GB" sz="2000" dirty="0" err="1">
                <a:latin typeface="Arial"/>
                <a:cs typeface="Arial"/>
              </a:rPr>
              <a:t>ifanc</a:t>
            </a:r>
            <a:r>
              <a:rPr lang="en-GB" sz="2000" dirty="0">
                <a:latin typeface="Arial"/>
                <a:cs typeface="Arial"/>
              </a:rPr>
              <a:t> </a:t>
            </a:r>
            <a:r>
              <a:rPr lang="en-GB" sz="2000" dirty="0" err="1">
                <a:latin typeface="Arial"/>
                <a:cs typeface="Arial"/>
              </a:rPr>
              <a:t>o'r</a:t>
            </a:r>
            <a:r>
              <a:rPr lang="en-GB" sz="2000" dirty="0">
                <a:latin typeface="Arial"/>
                <a:cs typeface="Arial"/>
              </a:rPr>
              <a:t> </a:t>
            </a:r>
            <a:r>
              <a:rPr lang="en-GB" sz="2000" dirty="0" err="1">
                <a:latin typeface="Arial"/>
                <a:cs typeface="Arial"/>
              </a:rPr>
              <a:t>canlyniadau</a:t>
            </a:r>
            <a:r>
              <a:rPr lang="en-GB" sz="2000" dirty="0">
                <a:latin typeface="Arial"/>
                <a:cs typeface="Arial"/>
              </a:rPr>
              <a:t> y gallant </a:t>
            </a:r>
            <a:r>
              <a:rPr lang="en-GB" sz="2000" dirty="0" err="1">
                <a:latin typeface="Arial"/>
                <a:cs typeface="Arial"/>
              </a:rPr>
              <a:t>weithio</a:t>
            </a:r>
            <a:r>
              <a:rPr lang="en-GB" sz="2000" dirty="0">
                <a:latin typeface="Arial"/>
                <a:cs typeface="Arial"/>
              </a:rPr>
              <a:t> </a:t>
            </a:r>
            <a:r>
              <a:rPr lang="en-GB" sz="2000" dirty="0" err="1">
                <a:latin typeface="Arial"/>
                <a:cs typeface="Arial"/>
              </a:rPr>
              <a:t>tuag</a:t>
            </a:r>
            <a:r>
              <a:rPr lang="en-GB" sz="2000" dirty="0">
                <a:latin typeface="Arial"/>
                <a:cs typeface="Arial"/>
              </a:rPr>
              <a:t> </a:t>
            </a:r>
            <a:r>
              <a:rPr lang="en-GB" sz="2000" dirty="0" err="1">
                <a:latin typeface="Arial"/>
                <a:cs typeface="Arial"/>
              </a:rPr>
              <a:t>atynt</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gysylltiedig</a:t>
            </a:r>
            <a:r>
              <a:rPr lang="en-GB" sz="2000" dirty="0">
                <a:latin typeface="Arial"/>
                <a:cs typeface="Arial"/>
              </a:rPr>
              <a:t> </a:t>
            </a:r>
            <a:r>
              <a:rPr lang="en-GB" sz="2000" dirty="0" err="1">
                <a:latin typeface="Arial"/>
                <a:cs typeface="Arial"/>
              </a:rPr>
              <a:t>â'r</a:t>
            </a:r>
            <a:r>
              <a:rPr lang="en-GB" sz="2000" dirty="0">
                <a:latin typeface="Arial"/>
                <a:cs typeface="Arial"/>
              </a:rPr>
              <a:t> </a:t>
            </a:r>
            <a:r>
              <a:rPr lang="en-GB" sz="2000" dirty="0" err="1">
                <a:latin typeface="Arial"/>
                <a:cs typeface="Arial"/>
              </a:rPr>
              <a:t>cwricwlwm</a:t>
            </a:r>
            <a:r>
              <a:rPr lang="en-GB" sz="2000" dirty="0">
                <a:latin typeface="Arial"/>
                <a:cs typeface="Arial"/>
              </a:rPr>
              <a:t> </a:t>
            </a:r>
            <a:r>
              <a:rPr lang="en-GB" sz="2000" dirty="0" err="1">
                <a:latin typeface="Arial"/>
                <a:cs typeface="Arial"/>
              </a:rPr>
              <a:t>arbenigol</a:t>
            </a:r>
            <a:r>
              <a:rPr lang="en-GB" sz="2000" dirty="0">
                <a:latin typeface="Arial"/>
                <a:cs typeface="Arial"/>
              </a:rPr>
              <a:t>.</a:t>
            </a:r>
          </a:p>
          <a:p>
            <a:pPr marL="685800" lvl="0" indent="-342900" algn="just">
              <a:lnSpc>
                <a:spcPct val="100000"/>
              </a:lnSpc>
              <a:spcBef>
                <a:spcPts val="0"/>
              </a:spcBef>
              <a:buSzPts val="2600"/>
            </a:pPr>
            <a:endParaRPr lang="en-GB" sz="2000" dirty="0">
              <a:latin typeface="Arial"/>
              <a:cs typeface="Arial"/>
            </a:endParaRPr>
          </a:p>
          <a:p>
            <a:pPr marL="685800" lvl="0" indent="-342900" algn="just">
              <a:lnSpc>
                <a:spcPct val="100000"/>
              </a:lnSpc>
              <a:spcBef>
                <a:spcPts val="0"/>
              </a:spcBef>
              <a:buSzPts val="2600"/>
            </a:pPr>
            <a:r>
              <a:rPr lang="en-GB" sz="2000" dirty="0" err="1">
                <a:latin typeface="Arial"/>
                <a:cs typeface="Arial"/>
              </a:rPr>
              <a:t>Mae’n</a:t>
            </a:r>
            <a:r>
              <a:rPr lang="en-GB" sz="2000" dirty="0">
                <a:latin typeface="Arial"/>
                <a:cs typeface="Arial"/>
              </a:rPr>
              <a:t> </a:t>
            </a:r>
            <a:r>
              <a:rPr lang="en-GB" sz="2000" dirty="0" err="1">
                <a:latin typeface="Arial"/>
                <a:cs typeface="Arial"/>
              </a:rPr>
              <a:t>cefnogi</a:t>
            </a:r>
            <a:r>
              <a:rPr lang="en-GB" sz="2000" dirty="0">
                <a:latin typeface="Arial"/>
                <a:cs typeface="Arial"/>
              </a:rPr>
              <a:t> </a:t>
            </a:r>
            <a:r>
              <a:rPr lang="en-GB" sz="2000" dirty="0" err="1">
                <a:latin typeface="Arial"/>
                <a:cs typeface="Arial"/>
              </a:rPr>
              <a:t>dealltwriaeth</a:t>
            </a:r>
            <a:r>
              <a:rPr lang="en-GB" sz="2000" dirty="0">
                <a:latin typeface="Arial"/>
                <a:cs typeface="Arial"/>
              </a:rPr>
              <a:t> </a:t>
            </a:r>
            <a:r>
              <a:rPr lang="en-GB" sz="2000" dirty="0" err="1">
                <a:latin typeface="Arial"/>
                <a:cs typeface="Arial"/>
              </a:rPr>
              <a:t>o’u</a:t>
            </a:r>
            <a:r>
              <a:rPr lang="en-GB" sz="2000" dirty="0">
                <a:latin typeface="Arial"/>
                <a:cs typeface="Arial"/>
              </a:rPr>
              <a:t> </a:t>
            </a:r>
            <a:r>
              <a:rPr lang="en-GB" sz="2000" dirty="0" err="1">
                <a:latin typeface="Arial"/>
                <a:cs typeface="Arial"/>
              </a:rPr>
              <a:t>potensial</a:t>
            </a:r>
            <a:r>
              <a:rPr lang="en-GB" sz="2000" dirty="0">
                <a:latin typeface="Arial"/>
                <a:cs typeface="Arial"/>
              </a:rPr>
              <a:t> ac </a:t>
            </a:r>
            <a:r>
              <a:rPr lang="en-GB" sz="2000" dirty="0" err="1">
                <a:latin typeface="Arial"/>
                <a:cs typeface="Arial"/>
              </a:rPr>
              <a:t>mae</a:t>
            </a:r>
            <a:r>
              <a:rPr lang="en-GB" sz="2000" dirty="0">
                <a:latin typeface="Arial"/>
                <a:cs typeface="Arial"/>
              </a:rPr>
              <a:t> </a:t>
            </a:r>
            <a:r>
              <a:rPr lang="en-GB" sz="2000" dirty="0" err="1">
                <a:latin typeface="Arial"/>
                <a:cs typeface="Arial"/>
              </a:rPr>
              <a:t>hyn</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cefnogi</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lles</a:t>
            </a:r>
            <a:r>
              <a:rPr lang="en-GB" sz="2000" dirty="0">
                <a:latin typeface="Arial"/>
                <a:cs typeface="Arial"/>
              </a:rPr>
              <a:t> </a:t>
            </a:r>
            <a:r>
              <a:rPr lang="en-GB" sz="2000" dirty="0" err="1">
                <a:latin typeface="Arial"/>
                <a:cs typeface="Arial"/>
              </a:rPr>
              <a:t>emosiynol</a:t>
            </a:r>
            <a:r>
              <a:rPr lang="en-GB" sz="2000" dirty="0">
                <a:latin typeface="Arial"/>
                <a:cs typeface="Arial"/>
              </a:rPr>
              <a:t> </a:t>
            </a:r>
            <a:r>
              <a:rPr lang="en-GB" sz="2000" dirty="0" err="1">
                <a:latin typeface="Arial"/>
                <a:cs typeface="Arial"/>
              </a:rPr>
              <a:t>a’u</a:t>
            </a:r>
            <a:r>
              <a:rPr lang="en-GB" sz="2000" dirty="0">
                <a:latin typeface="Arial"/>
                <a:cs typeface="Arial"/>
              </a:rPr>
              <a:t> </a:t>
            </a:r>
            <a:r>
              <a:rPr lang="en-GB" sz="2000" dirty="0" err="1">
                <a:latin typeface="Arial"/>
                <a:cs typeface="Arial"/>
              </a:rPr>
              <a:t>hymdeimlad</a:t>
            </a:r>
            <a:r>
              <a:rPr lang="en-GB" sz="2000" dirty="0">
                <a:latin typeface="Arial"/>
                <a:cs typeface="Arial"/>
              </a:rPr>
              <a:t> o </a:t>
            </a:r>
            <a:r>
              <a:rPr lang="en-GB" sz="2000" dirty="0" err="1">
                <a:latin typeface="Arial"/>
                <a:cs typeface="Arial"/>
              </a:rPr>
              <a:t>allu</a:t>
            </a:r>
            <a:r>
              <a:rPr lang="en-GB" sz="2000" dirty="0">
                <a:latin typeface="Arial"/>
                <a:cs typeface="Arial"/>
              </a:rPr>
              <a:t>.</a:t>
            </a:r>
          </a:p>
          <a:p>
            <a:pPr marL="342900" indent="-342900" algn="just"/>
            <a:endParaRPr lang="en-GB" sz="2200" dirty="0">
              <a:latin typeface="+mj-lt"/>
            </a:endParaRPr>
          </a:p>
        </p:txBody>
      </p:sp>
    </p:spTree>
    <p:extLst>
      <p:ext uri="{BB962C8B-B14F-4D97-AF65-F5344CB8AC3E}">
        <p14:creationId xmlns:p14="http://schemas.microsoft.com/office/powerpoint/2010/main" val="178930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Sut</a:t>
            </a:r>
            <a:r>
              <a:rPr lang="en-GB" sz="3000" dirty="0"/>
              <a:t> gall y CFVI </a:t>
            </a:r>
            <a:r>
              <a:rPr lang="en-GB" sz="3000" dirty="0" err="1"/>
              <a:t>helpu</a:t>
            </a:r>
            <a:r>
              <a:rPr lang="en-GB" sz="3000" dirty="0"/>
              <a:t> </a:t>
            </a:r>
            <a:r>
              <a:rPr lang="en-GB" sz="3000" dirty="0" err="1"/>
              <a:t>rhieni</a:t>
            </a:r>
            <a:r>
              <a:rPr lang="en-GB" sz="3000" dirty="0"/>
              <a:t>/</a:t>
            </a:r>
            <a:r>
              <a:rPr lang="en-GB" sz="3000" dirty="0" err="1"/>
              <a:t>teuluoedd</a:t>
            </a:r>
            <a:r>
              <a:rPr lang="en-GB" sz="3000" dirty="0"/>
              <a:t>?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97635" y="1389094"/>
            <a:ext cx="8778240" cy="4351338"/>
          </a:xfrm>
        </p:spPr>
        <p:txBody>
          <a:bodyPr vert="horz" lIns="91440" tIns="45720" rIns="91440" bIns="45720" rtlCol="0" anchor="t">
            <a:normAutofit/>
          </a:bodyPr>
          <a:lstStyle/>
          <a:p>
            <a:pPr marL="0" indent="0" algn="just">
              <a:buNone/>
            </a:pPr>
            <a:endParaRPr lang="en-GB" sz="2200" dirty="0">
              <a:latin typeface="+mj-lt"/>
            </a:endParaRPr>
          </a:p>
          <a:p>
            <a:pPr marL="800100" lvl="0" indent="-342900" algn="just">
              <a:lnSpc>
                <a:spcPct val="100000"/>
              </a:lnSpc>
              <a:spcBef>
                <a:spcPts val="480"/>
              </a:spcBef>
              <a:buClr>
                <a:schemeClr val="dk1"/>
              </a:buClr>
              <a:buSzPts val="2400"/>
              <a:buFont typeface="Arial"/>
              <a:buChar char="•"/>
            </a:pPr>
            <a:r>
              <a:rPr lang="en-GB" sz="2000" dirty="0" err="1">
                <a:latin typeface="Arial"/>
                <a:cs typeface="Arial"/>
              </a:rPr>
              <a:t>Yn</a:t>
            </a:r>
            <a:r>
              <a:rPr lang="en-GB" sz="2000" dirty="0">
                <a:latin typeface="Arial"/>
                <a:cs typeface="Arial"/>
              </a:rPr>
              <a:t> </a:t>
            </a:r>
            <a:r>
              <a:rPr lang="en-GB" sz="2000" dirty="0" err="1">
                <a:latin typeface="Arial"/>
                <a:cs typeface="Arial"/>
              </a:rPr>
              <a:t>cynnig</a:t>
            </a:r>
            <a:r>
              <a:rPr lang="en-GB" sz="2000" dirty="0">
                <a:latin typeface="Arial"/>
                <a:cs typeface="Arial"/>
              </a:rPr>
              <a:t> </a:t>
            </a:r>
            <a:r>
              <a:rPr lang="en-GB" sz="2000" dirty="0" err="1">
                <a:latin typeface="Arial"/>
                <a:cs typeface="Arial"/>
              </a:rPr>
              <a:t>geirfa</a:t>
            </a:r>
            <a:r>
              <a:rPr lang="en-GB" sz="2000" dirty="0">
                <a:latin typeface="Arial"/>
                <a:cs typeface="Arial"/>
              </a:rPr>
              <a:t> </a:t>
            </a:r>
            <a:r>
              <a:rPr lang="en-GB" sz="2000" dirty="0" err="1">
                <a:latin typeface="Arial"/>
                <a:cs typeface="Arial"/>
              </a:rPr>
              <a:t>gyffredin</a:t>
            </a:r>
            <a:r>
              <a:rPr lang="en-GB" sz="2000" dirty="0">
                <a:latin typeface="Arial"/>
                <a:cs typeface="Arial"/>
              </a:rPr>
              <a:t> </a:t>
            </a:r>
            <a:r>
              <a:rPr lang="en-GB" sz="2000" dirty="0" err="1">
                <a:latin typeface="Arial"/>
                <a:cs typeface="Arial"/>
              </a:rPr>
              <a:t>rhwng</a:t>
            </a:r>
            <a:r>
              <a:rPr lang="en-GB" sz="2000" dirty="0">
                <a:latin typeface="Arial"/>
                <a:cs typeface="Arial"/>
              </a:rPr>
              <a:t> </a:t>
            </a:r>
            <a:r>
              <a:rPr lang="en-GB" sz="2000" dirty="0" err="1">
                <a:latin typeface="Arial"/>
                <a:cs typeface="Arial"/>
              </a:rPr>
              <a:t>teuluoedd</a:t>
            </a:r>
            <a:r>
              <a:rPr lang="en-GB" sz="2000" dirty="0">
                <a:latin typeface="Arial"/>
                <a:cs typeface="Arial"/>
              </a:rPr>
              <a:t> a </a:t>
            </a:r>
            <a:r>
              <a:rPr lang="en-GB" sz="2000" dirty="0" err="1">
                <a:latin typeface="Arial"/>
                <a:cs typeface="Arial"/>
              </a:rPr>
              <a:t>gweithwyr</a:t>
            </a:r>
            <a:r>
              <a:rPr lang="en-GB" sz="2000" dirty="0">
                <a:latin typeface="Arial"/>
                <a:cs typeface="Arial"/>
              </a:rPr>
              <a:t> </a:t>
            </a:r>
            <a:r>
              <a:rPr lang="en-GB" sz="2000" dirty="0" err="1">
                <a:latin typeface="Arial"/>
                <a:cs typeface="Arial"/>
              </a:rPr>
              <a:t>proffesiynol</a:t>
            </a:r>
            <a:r>
              <a:rPr lang="en-GB" sz="2000" dirty="0">
                <a:latin typeface="Arial"/>
                <a:cs typeface="Arial"/>
              </a:rPr>
              <a:t>.</a:t>
            </a:r>
          </a:p>
          <a:p>
            <a:pPr marL="800100" lvl="0" indent="-342900" algn="just">
              <a:lnSpc>
                <a:spcPct val="100000"/>
              </a:lnSpc>
              <a:spcBef>
                <a:spcPts val="480"/>
              </a:spcBef>
              <a:buClr>
                <a:schemeClr val="dk1"/>
              </a:buClr>
              <a:buSzPts val="2400"/>
              <a:buFont typeface="Arial"/>
              <a:buChar char="•"/>
            </a:pPr>
            <a:endParaRPr lang="en-GB" sz="2000" dirty="0">
              <a:latin typeface="Arial"/>
              <a:cs typeface="Arial"/>
            </a:endParaRPr>
          </a:p>
          <a:p>
            <a:pPr marL="800100" lvl="0" indent="-342900" algn="just">
              <a:lnSpc>
                <a:spcPct val="100000"/>
              </a:lnSpc>
              <a:spcBef>
                <a:spcPts val="480"/>
              </a:spcBef>
              <a:buClr>
                <a:schemeClr val="dk1"/>
              </a:buClr>
              <a:buSzPts val="2400"/>
              <a:buFont typeface="Arial"/>
              <a:buChar char="•"/>
            </a:pPr>
            <a:r>
              <a:rPr lang="en-GB" sz="2000" dirty="0" err="1">
                <a:latin typeface="Arial"/>
                <a:cs typeface="Arial"/>
              </a:rPr>
              <a:t>Helpu</a:t>
            </a:r>
            <a:r>
              <a:rPr lang="en-GB" sz="2000" dirty="0">
                <a:latin typeface="Arial"/>
                <a:cs typeface="Arial"/>
              </a:rPr>
              <a:t> </a:t>
            </a:r>
            <a:r>
              <a:rPr lang="en-GB" sz="2000" dirty="0" err="1">
                <a:latin typeface="Arial"/>
                <a:cs typeface="Arial"/>
              </a:rPr>
              <a:t>teuluoedd</a:t>
            </a:r>
            <a:r>
              <a:rPr lang="en-GB" sz="2000" dirty="0">
                <a:latin typeface="Arial"/>
                <a:cs typeface="Arial"/>
              </a:rPr>
              <a:t> </a:t>
            </a:r>
            <a:r>
              <a:rPr lang="en-GB" sz="2000" dirty="0" err="1">
                <a:latin typeface="Arial"/>
                <a:cs typeface="Arial"/>
              </a:rPr>
              <a:t>i</a:t>
            </a:r>
            <a:r>
              <a:rPr lang="en-GB" sz="2000" dirty="0">
                <a:latin typeface="Arial"/>
                <a:cs typeface="Arial"/>
              </a:rPr>
              <a:t> </a:t>
            </a:r>
            <a:r>
              <a:rPr lang="en-GB" sz="2000" dirty="0" err="1">
                <a:latin typeface="Arial"/>
                <a:cs typeface="Arial"/>
              </a:rPr>
              <a:t>ddeall</a:t>
            </a:r>
            <a:r>
              <a:rPr lang="en-GB" sz="2000" dirty="0">
                <a:latin typeface="Arial"/>
                <a:cs typeface="Arial"/>
              </a:rPr>
              <a:t> y </a:t>
            </a:r>
            <a:r>
              <a:rPr lang="en-GB" sz="2000" dirty="0" err="1">
                <a:latin typeface="Arial"/>
                <a:cs typeface="Arial"/>
              </a:rPr>
              <a:t>llwybrau</a:t>
            </a:r>
            <a:r>
              <a:rPr lang="en-GB" sz="2000" dirty="0">
                <a:latin typeface="Arial"/>
                <a:cs typeface="Arial"/>
              </a:rPr>
              <a:t> </a:t>
            </a:r>
            <a:r>
              <a:rPr lang="en-GB" sz="2000" dirty="0" err="1">
                <a:latin typeface="Arial"/>
                <a:cs typeface="Arial"/>
              </a:rPr>
              <a:t>cefnogi</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gyfer</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plentyn</a:t>
            </a:r>
            <a:r>
              <a:rPr lang="en-GB" sz="2000" dirty="0">
                <a:latin typeface="Arial"/>
                <a:cs typeface="Arial"/>
              </a:rPr>
              <a:t>.</a:t>
            </a:r>
          </a:p>
          <a:p>
            <a:pPr marL="800100" lvl="0" indent="-342900" algn="just">
              <a:lnSpc>
                <a:spcPct val="100000"/>
              </a:lnSpc>
              <a:spcBef>
                <a:spcPts val="480"/>
              </a:spcBef>
              <a:buClr>
                <a:schemeClr val="dk1"/>
              </a:buClr>
              <a:buSzPts val="2400"/>
              <a:buFont typeface="Arial"/>
              <a:buChar char="•"/>
            </a:pPr>
            <a:endParaRPr lang="en-GB" sz="2000" dirty="0">
              <a:latin typeface="Arial"/>
              <a:cs typeface="Arial"/>
            </a:endParaRPr>
          </a:p>
          <a:p>
            <a:pPr marL="800100" lvl="0" indent="-342900" algn="just">
              <a:lnSpc>
                <a:spcPct val="100000"/>
              </a:lnSpc>
              <a:spcBef>
                <a:spcPts val="480"/>
              </a:spcBef>
              <a:buClr>
                <a:schemeClr val="dk1"/>
              </a:buClr>
              <a:buSzPts val="2400"/>
              <a:buFont typeface="Arial"/>
              <a:buChar char="•"/>
            </a:pPr>
            <a:r>
              <a:rPr lang="en-GB" sz="2000" dirty="0" err="1">
                <a:latin typeface="Arial"/>
                <a:cs typeface="Arial"/>
              </a:rPr>
              <a:t>Yn</a:t>
            </a:r>
            <a:r>
              <a:rPr lang="en-GB" sz="2000" dirty="0">
                <a:latin typeface="Arial"/>
                <a:cs typeface="Arial"/>
              </a:rPr>
              <a:t> </a:t>
            </a:r>
            <a:r>
              <a:rPr lang="en-GB" sz="2000" dirty="0" err="1">
                <a:latin typeface="Arial"/>
                <a:cs typeface="Arial"/>
              </a:rPr>
              <a:t>darparu</a:t>
            </a:r>
            <a:r>
              <a:rPr lang="en-GB" sz="2000" dirty="0">
                <a:latin typeface="Arial"/>
                <a:cs typeface="Arial"/>
              </a:rPr>
              <a:t> </a:t>
            </a:r>
            <a:r>
              <a:rPr lang="en-GB" sz="2000" dirty="0" err="1">
                <a:latin typeface="Arial"/>
                <a:cs typeface="Arial"/>
              </a:rPr>
              <a:t>dealltwriaeth</a:t>
            </a:r>
            <a:r>
              <a:rPr lang="en-GB" sz="2000" dirty="0">
                <a:latin typeface="Arial"/>
                <a:cs typeface="Arial"/>
              </a:rPr>
              <a:t> </a:t>
            </a:r>
            <a:r>
              <a:rPr lang="en-GB" sz="2000" dirty="0" err="1">
                <a:latin typeface="Arial"/>
                <a:cs typeface="Arial"/>
              </a:rPr>
              <a:t>gynyddol</a:t>
            </a:r>
            <a:r>
              <a:rPr lang="en-GB" sz="2000" dirty="0">
                <a:latin typeface="Arial"/>
                <a:cs typeface="Arial"/>
              </a:rPr>
              <a:t> o </a:t>
            </a:r>
            <a:r>
              <a:rPr lang="en-GB" sz="2000" dirty="0" err="1">
                <a:latin typeface="Arial"/>
                <a:cs typeface="Arial"/>
              </a:rPr>
              <a:t>feysydd</a:t>
            </a:r>
            <a:r>
              <a:rPr lang="en-GB" sz="2000" dirty="0">
                <a:latin typeface="Arial"/>
                <a:cs typeface="Arial"/>
              </a:rPr>
              <a:t> </a:t>
            </a:r>
            <a:r>
              <a:rPr lang="en-GB" sz="2000" dirty="0" err="1">
                <a:latin typeface="Arial"/>
                <a:cs typeface="Arial"/>
              </a:rPr>
              <a:t>ffocws</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gyfer</a:t>
            </a:r>
            <a:r>
              <a:rPr lang="en-GB" sz="2000" dirty="0">
                <a:latin typeface="Arial"/>
                <a:cs typeface="Arial"/>
              </a:rPr>
              <a:t> </a:t>
            </a:r>
            <a:r>
              <a:rPr lang="en-GB" sz="2000" dirty="0" err="1">
                <a:latin typeface="Arial"/>
                <a:cs typeface="Arial"/>
              </a:rPr>
              <a:t>dysgu</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plentyn</a:t>
            </a:r>
            <a:r>
              <a:rPr lang="en-GB" sz="2000" dirty="0">
                <a:latin typeface="Arial"/>
                <a:cs typeface="Arial"/>
              </a:rPr>
              <a:t> ac </a:t>
            </a:r>
            <a:r>
              <a:rPr lang="en-GB" sz="2000" dirty="0" err="1">
                <a:latin typeface="Arial"/>
                <a:cs typeface="Arial"/>
              </a:rPr>
              <a:t>amcanion</a:t>
            </a:r>
            <a:r>
              <a:rPr lang="en-GB" sz="2000" dirty="0">
                <a:latin typeface="Arial"/>
                <a:cs typeface="Arial"/>
              </a:rPr>
              <a:t> </a:t>
            </a:r>
            <a:r>
              <a:rPr lang="en-GB" sz="2000" dirty="0" err="1">
                <a:latin typeface="Arial"/>
                <a:cs typeface="Arial"/>
              </a:rPr>
              <a:t>hirdymor</a:t>
            </a:r>
            <a:r>
              <a:rPr lang="en-GB" sz="2000" dirty="0">
                <a:latin typeface="Arial"/>
                <a:cs typeface="Arial"/>
              </a:rPr>
              <a:t> </a:t>
            </a:r>
            <a:r>
              <a:rPr lang="en-GB" sz="2000" dirty="0" err="1">
                <a:latin typeface="Arial"/>
                <a:cs typeface="Arial"/>
              </a:rPr>
              <a:t>gweithwyr</a:t>
            </a:r>
            <a:r>
              <a:rPr lang="en-GB" sz="2000" dirty="0">
                <a:latin typeface="Arial"/>
                <a:cs typeface="Arial"/>
              </a:rPr>
              <a:t> </a:t>
            </a:r>
            <a:r>
              <a:rPr lang="en-GB" sz="2000" dirty="0" err="1">
                <a:latin typeface="Arial"/>
                <a:cs typeface="Arial"/>
              </a:rPr>
              <a:t>proffesiynol</a:t>
            </a:r>
            <a:r>
              <a:rPr lang="en-GB" sz="2000" dirty="0">
                <a:latin typeface="Arial"/>
                <a:cs typeface="Arial"/>
              </a:rPr>
              <a:t>.</a:t>
            </a:r>
          </a:p>
          <a:p>
            <a:pPr marL="800100" lvl="0" indent="-342900" algn="just">
              <a:lnSpc>
                <a:spcPct val="100000"/>
              </a:lnSpc>
              <a:spcBef>
                <a:spcPts val="480"/>
              </a:spcBef>
              <a:buClr>
                <a:schemeClr val="dk1"/>
              </a:buClr>
              <a:buSzPts val="2400"/>
              <a:buFont typeface="Arial"/>
              <a:buChar char="•"/>
            </a:pPr>
            <a:endParaRPr lang="en-GB" sz="2000" dirty="0">
              <a:latin typeface="Arial"/>
              <a:cs typeface="Arial"/>
            </a:endParaRPr>
          </a:p>
          <a:p>
            <a:pPr marL="800100" lvl="0" indent="-342900">
              <a:lnSpc>
                <a:spcPct val="100000"/>
              </a:lnSpc>
              <a:spcBef>
                <a:spcPts val="480"/>
              </a:spcBef>
              <a:buClr>
                <a:schemeClr val="dk1"/>
              </a:buClr>
              <a:buSzPts val="2400"/>
              <a:buFont typeface="Arial"/>
              <a:buChar char="•"/>
            </a:pPr>
            <a:r>
              <a:rPr lang="en-GB" sz="2000" dirty="0">
                <a:latin typeface="Arial"/>
                <a:cs typeface="Arial"/>
              </a:rPr>
              <a:t>Mae </a:t>
            </a:r>
            <a:r>
              <a:rPr lang="en-GB" sz="2000" dirty="0" err="1">
                <a:latin typeface="Arial"/>
                <a:cs typeface="Arial"/>
              </a:rPr>
              <a:t>Canllaw</a:t>
            </a:r>
            <a:r>
              <a:rPr lang="en-GB" sz="2000" dirty="0">
                <a:latin typeface="Arial"/>
                <a:cs typeface="Arial"/>
              </a:rPr>
              <a:t> </a:t>
            </a:r>
            <a:r>
              <a:rPr lang="en-GB" sz="2000" dirty="0" err="1">
                <a:latin typeface="Arial"/>
                <a:cs typeface="Arial"/>
              </a:rPr>
              <a:t>Rhieni</a:t>
            </a:r>
            <a:r>
              <a:rPr lang="en-GB" sz="2000" dirty="0">
                <a:latin typeface="Arial"/>
                <a:cs typeface="Arial"/>
              </a:rPr>
              <a:t> CFVI </a:t>
            </a:r>
            <a:r>
              <a:rPr lang="en-GB" sz="2000" dirty="0" err="1">
                <a:latin typeface="Arial"/>
                <a:cs typeface="Arial"/>
              </a:rPr>
              <a:t>ar</a:t>
            </a:r>
            <a:r>
              <a:rPr lang="en-GB" sz="2000" dirty="0">
                <a:latin typeface="Arial"/>
                <a:cs typeface="Arial"/>
              </a:rPr>
              <a:t> </a:t>
            </a:r>
            <a:r>
              <a:rPr lang="en-GB" sz="2000" dirty="0" err="1">
                <a:latin typeface="Arial"/>
                <a:cs typeface="Arial"/>
              </a:rPr>
              <a:t>gael</a:t>
            </a:r>
            <a:r>
              <a:rPr lang="en-GB" sz="2000" dirty="0">
                <a:latin typeface="Arial"/>
                <a:cs typeface="Arial"/>
              </a:rPr>
              <a:t> </a:t>
            </a:r>
            <a:r>
              <a:rPr lang="en-GB" sz="2000" dirty="0" err="1">
                <a:latin typeface="Arial"/>
                <a:cs typeface="Arial"/>
              </a:rPr>
              <a:t>drwy</a:t>
            </a:r>
            <a:r>
              <a:rPr lang="en-GB" sz="2000" dirty="0">
                <a:latin typeface="+mj-lt"/>
                <a:cs typeface="Arial"/>
              </a:rPr>
              <a:t> </a:t>
            </a:r>
            <a:r>
              <a:rPr lang="en-GB" sz="2000" dirty="0">
                <a:solidFill>
                  <a:schemeClr val="tx1">
                    <a:lumMod val="95000"/>
                    <a:lumOff val="5000"/>
                  </a:schemeClr>
                </a:solidFill>
                <a:latin typeface="+mj-lt"/>
                <a:cs typeface="Arial"/>
                <a:hlinkClick r:id="rId3">
                  <a:extLst>
                    <a:ext uri="{A12FA001-AC4F-418D-AE19-62706E023703}">
                      <ahyp:hlinkClr xmlns:ahyp="http://schemas.microsoft.com/office/drawing/2018/hyperlinkcolor" val="tx"/>
                    </a:ext>
                  </a:extLst>
                </a:hlinkClick>
              </a:rPr>
              <a:t>wefan yr RNIB (Allanol).</a:t>
            </a:r>
            <a:endParaRPr lang="en-GB" sz="2000" dirty="0">
              <a:solidFill>
                <a:schemeClr val="tx1">
                  <a:lumMod val="95000"/>
                  <a:lumOff val="5000"/>
                </a:schemeClr>
              </a:solidFill>
              <a:latin typeface="+mj-lt"/>
              <a:hlinkClick r:id="rId3">
                <a:extLst>
                  <a:ext uri="{A12FA001-AC4F-418D-AE19-62706E023703}">
                    <ahyp:hlinkClr xmlns:ahyp="http://schemas.microsoft.com/office/drawing/2018/hyperlinkcolor" val="tx"/>
                  </a:ext>
                </a:extLst>
              </a:hlinkClick>
            </a:endParaRPr>
          </a:p>
          <a:p>
            <a:pPr marL="342900" indent="-342900" algn="just">
              <a:lnSpc>
                <a:spcPct val="100000"/>
              </a:lnSpc>
            </a:pPr>
            <a:endParaRPr lang="en-GB" sz="2200" dirty="0">
              <a:latin typeface="+mj-lt"/>
            </a:endParaRPr>
          </a:p>
        </p:txBody>
      </p:sp>
    </p:spTree>
    <p:extLst>
      <p:ext uri="{BB962C8B-B14F-4D97-AF65-F5344CB8AC3E}">
        <p14:creationId xmlns:p14="http://schemas.microsoft.com/office/powerpoint/2010/main" val="287139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Sut</a:t>
            </a:r>
            <a:r>
              <a:rPr lang="en-GB" sz="3000" dirty="0"/>
              <a:t> gall y CFVI </a:t>
            </a:r>
            <a:r>
              <a:rPr lang="en-GB" sz="3000" dirty="0" err="1"/>
              <a:t>helpu</a:t>
            </a:r>
            <a:r>
              <a:rPr lang="en-GB" sz="3000" dirty="0"/>
              <a:t> </a:t>
            </a:r>
            <a:r>
              <a:rPr lang="en-GB" sz="3000" dirty="0" err="1"/>
              <a:t>gweithwyr</a:t>
            </a:r>
            <a:r>
              <a:rPr lang="en-GB" sz="3000" dirty="0"/>
              <a:t> </a:t>
            </a:r>
            <a:r>
              <a:rPr lang="en-GB" sz="3000" dirty="0" err="1"/>
              <a:t>proffesiynol</a:t>
            </a:r>
            <a:r>
              <a:rPr lang="en-GB" sz="3000" dirty="0"/>
              <a:t> </a:t>
            </a:r>
            <a:r>
              <a:rPr lang="en-GB" sz="3000" dirty="0" err="1"/>
              <a:t>eraill</a:t>
            </a:r>
            <a:r>
              <a:rPr lang="en-GB" sz="3000" dirty="0"/>
              <a:t>?</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16221" y="1584383"/>
            <a:ext cx="8778240" cy="4351338"/>
          </a:xfrm>
        </p:spPr>
        <p:txBody>
          <a:bodyPr vert="horz" lIns="91440" tIns="45720" rIns="91440" bIns="45720" rtlCol="0" anchor="t">
            <a:normAutofit/>
          </a:bodyPr>
          <a:lstStyle/>
          <a:p>
            <a:pPr marL="342900" lvl="0" indent="-342900" algn="just" rtl="0">
              <a:lnSpc>
                <a:spcPct val="100000"/>
              </a:lnSpc>
              <a:spcBef>
                <a:spcPts val="400"/>
              </a:spcBef>
              <a:spcAft>
                <a:spcPts val="0"/>
              </a:spcAft>
              <a:buClr>
                <a:schemeClr val="dk1"/>
              </a:buClr>
              <a:buSzPts val="2400"/>
            </a:pPr>
            <a:endParaRPr lang="en-GB" sz="2000" dirty="0"/>
          </a:p>
          <a:p>
            <a:pPr marL="800100" lvl="0" indent="-342900" algn="just">
              <a:lnSpc>
                <a:spcPct val="100000"/>
              </a:lnSpc>
              <a:spcBef>
                <a:spcPts val="400"/>
              </a:spcBef>
              <a:buClr>
                <a:schemeClr val="dk1"/>
              </a:buClr>
              <a:buSzPts val="2400"/>
              <a:buFont typeface="Arial"/>
              <a:buChar char="•"/>
            </a:pPr>
            <a:r>
              <a:rPr lang="en-GB" sz="2000" dirty="0" err="1">
                <a:latin typeface="Arial"/>
                <a:cs typeface="Arial"/>
              </a:rPr>
              <a:t>Caniatáu</a:t>
            </a:r>
            <a:r>
              <a:rPr lang="en-GB" sz="2000" dirty="0">
                <a:latin typeface="Arial"/>
                <a:cs typeface="Arial"/>
              </a:rPr>
              <a:t> </a:t>
            </a:r>
            <a:r>
              <a:rPr lang="en-GB" sz="2000" dirty="0" err="1">
                <a:latin typeface="Arial"/>
                <a:cs typeface="Arial"/>
              </a:rPr>
              <a:t>i’r</a:t>
            </a:r>
            <a:r>
              <a:rPr lang="en-GB" sz="2000" dirty="0">
                <a:latin typeface="Arial"/>
                <a:cs typeface="Arial"/>
              </a:rPr>
              <a:t> </a:t>
            </a:r>
            <a:r>
              <a:rPr lang="en-GB" sz="2000" dirty="0" err="1">
                <a:latin typeface="Arial"/>
                <a:cs typeface="Arial"/>
              </a:rPr>
              <a:t>ystod</a:t>
            </a:r>
            <a:r>
              <a:rPr lang="en-GB" sz="2000" dirty="0">
                <a:latin typeface="Arial"/>
                <a:cs typeface="Arial"/>
              </a:rPr>
              <a:t> o </a:t>
            </a:r>
            <a:r>
              <a:rPr lang="en-GB" sz="2000" dirty="0" err="1">
                <a:latin typeface="Arial"/>
                <a:cs typeface="Arial"/>
              </a:rPr>
              <a:t>weithwyr</a:t>
            </a:r>
            <a:r>
              <a:rPr lang="en-GB" sz="2000" dirty="0">
                <a:latin typeface="Arial"/>
                <a:cs typeface="Arial"/>
              </a:rPr>
              <a:t> </a:t>
            </a:r>
            <a:r>
              <a:rPr lang="en-GB" sz="2000" dirty="0" err="1">
                <a:latin typeface="Arial"/>
                <a:cs typeface="Arial"/>
              </a:rPr>
              <a:t>proffesiynol</a:t>
            </a:r>
            <a:r>
              <a:rPr lang="en-GB" sz="2000" dirty="0">
                <a:latin typeface="Arial"/>
                <a:cs typeface="Arial"/>
              </a:rPr>
              <a:t> (</a:t>
            </a:r>
            <a:r>
              <a:rPr lang="en-GB" sz="2000" dirty="0" err="1">
                <a:latin typeface="Arial"/>
                <a:cs typeface="Arial"/>
              </a:rPr>
              <a:t>addysg</a:t>
            </a:r>
            <a:r>
              <a:rPr lang="en-GB" sz="2000" dirty="0">
                <a:latin typeface="Arial"/>
                <a:cs typeface="Arial"/>
              </a:rPr>
              <a:t>, </a:t>
            </a:r>
            <a:r>
              <a:rPr lang="en-GB" sz="2000" dirty="0" err="1">
                <a:latin typeface="Arial"/>
                <a:cs typeface="Arial"/>
              </a:rPr>
              <a:t>iechyd</a:t>
            </a:r>
            <a:r>
              <a:rPr lang="en-GB" sz="2000" dirty="0">
                <a:latin typeface="Arial"/>
                <a:cs typeface="Arial"/>
              </a:rPr>
              <a:t>, </a:t>
            </a:r>
            <a:r>
              <a:rPr lang="en-GB" sz="2000" dirty="0" err="1">
                <a:latin typeface="Arial"/>
                <a:cs typeface="Arial"/>
              </a:rPr>
              <a:t>gofal</a:t>
            </a:r>
            <a:r>
              <a:rPr lang="en-GB" sz="2000" dirty="0">
                <a:latin typeface="Arial"/>
                <a:cs typeface="Arial"/>
              </a:rPr>
              <a:t> </a:t>
            </a:r>
            <a:r>
              <a:rPr lang="en-GB" sz="2000" dirty="0" err="1">
                <a:latin typeface="Arial"/>
                <a:cs typeface="Arial"/>
              </a:rPr>
              <a:t>cymdeithasol</a:t>
            </a:r>
            <a:r>
              <a:rPr lang="en-GB" sz="2000" dirty="0">
                <a:latin typeface="Arial"/>
                <a:cs typeface="Arial"/>
              </a:rPr>
              <a:t>) </a:t>
            </a:r>
            <a:r>
              <a:rPr lang="en-GB" sz="2000" dirty="0" err="1">
                <a:latin typeface="Arial"/>
                <a:cs typeface="Arial"/>
              </a:rPr>
              <a:t>sy’n</a:t>
            </a:r>
            <a:r>
              <a:rPr lang="en-GB" sz="2000" dirty="0">
                <a:latin typeface="Arial"/>
                <a:cs typeface="Arial"/>
              </a:rPr>
              <a:t> </a:t>
            </a:r>
            <a:r>
              <a:rPr lang="en-GB" sz="2000" dirty="0" err="1">
                <a:latin typeface="Arial"/>
                <a:cs typeface="Arial"/>
              </a:rPr>
              <a:t>gweithio</a:t>
            </a:r>
            <a:r>
              <a:rPr lang="en-GB" sz="2000" dirty="0">
                <a:latin typeface="Arial"/>
                <a:cs typeface="Arial"/>
              </a:rPr>
              <a:t> </a:t>
            </a:r>
            <a:r>
              <a:rPr lang="en-GB" sz="2000" dirty="0" err="1">
                <a:latin typeface="Arial"/>
                <a:cs typeface="Arial"/>
              </a:rPr>
              <a:t>gyda</a:t>
            </a:r>
            <a:r>
              <a:rPr lang="en-GB" sz="2000" dirty="0">
                <a:latin typeface="Arial"/>
                <a:cs typeface="Arial"/>
              </a:rPr>
              <a:t> CYP </a:t>
            </a:r>
            <a:r>
              <a:rPr lang="en-GB" sz="2000" dirty="0" err="1">
                <a:latin typeface="Arial"/>
                <a:cs typeface="Arial"/>
              </a:rPr>
              <a:t>sydd</a:t>
            </a:r>
            <a:r>
              <a:rPr lang="en-GB" sz="2000" dirty="0">
                <a:latin typeface="Arial"/>
                <a:cs typeface="Arial"/>
              </a:rPr>
              <a:t> </a:t>
            </a:r>
            <a:r>
              <a:rPr lang="en-GB" sz="2000" dirty="0" err="1">
                <a:latin typeface="Arial"/>
                <a:cs typeface="Arial"/>
              </a:rPr>
              <a:t>â</a:t>
            </a:r>
            <a:r>
              <a:rPr lang="en-GB" sz="2000" dirty="0">
                <a:latin typeface="Arial"/>
                <a:cs typeface="Arial"/>
              </a:rPr>
              <a:t> VI </a:t>
            </a:r>
            <a:r>
              <a:rPr lang="en-GB" sz="2000" dirty="0" err="1">
                <a:latin typeface="Arial"/>
                <a:cs typeface="Arial"/>
              </a:rPr>
              <a:t>bennu</a:t>
            </a:r>
            <a:r>
              <a:rPr lang="en-GB" sz="2000" dirty="0">
                <a:latin typeface="Arial"/>
                <a:cs typeface="Arial"/>
              </a:rPr>
              <a:t> a </a:t>
            </a:r>
            <a:r>
              <a:rPr lang="en-GB" sz="2000" dirty="0" err="1">
                <a:latin typeface="Arial"/>
                <a:cs typeface="Arial"/>
              </a:rPr>
              <a:t>gweithio</a:t>
            </a:r>
            <a:r>
              <a:rPr lang="en-GB" sz="2000" dirty="0">
                <a:latin typeface="Arial"/>
                <a:cs typeface="Arial"/>
              </a:rPr>
              <a:t> </a:t>
            </a:r>
            <a:r>
              <a:rPr lang="en-GB" sz="2000" dirty="0" err="1">
                <a:latin typeface="Arial"/>
                <a:cs typeface="Arial"/>
              </a:rPr>
              <a:t>tuag</a:t>
            </a:r>
            <a:r>
              <a:rPr lang="en-GB" sz="2000" dirty="0">
                <a:latin typeface="Arial"/>
                <a:cs typeface="Arial"/>
              </a:rPr>
              <a:t> at </a:t>
            </a:r>
            <a:r>
              <a:rPr lang="en-GB" sz="2000" dirty="0" err="1">
                <a:latin typeface="Arial"/>
                <a:cs typeface="Arial"/>
              </a:rPr>
              <a:t>ganlyniadau</a:t>
            </a:r>
            <a:r>
              <a:rPr lang="en-GB" sz="2000" dirty="0">
                <a:latin typeface="Arial"/>
                <a:cs typeface="Arial"/>
              </a:rPr>
              <a:t> </a:t>
            </a:r>
            <a:r>
              <a:rPr lang="en-GB" sz="2000" dirty="0" err="1">
                <a:latin typeface="Arial"/>
                <a:cs typeface="Arial"/>
              </a:rPr>
              <a:t>cyffredin</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ymwneud</a:t>
            </a:r>
            <a:r>
              <a:rPr lang="en-GB" sz="2000" dirty="0">
                <a:latin typeface="Arial"/>
                <a:cs typeface="Arial"/>
              </a:rPr>
              <a:t> ag L2A/A2L </a:t>
            </a:r>
            <a:r>
              <a:rPr lang="en-GB" sz="2000" dirty="0" err="1">
                <a:latin typeface="Arial"/>
                <a:cs typeface="Arial"/>
              </a:rPr>
              <a:t>gan</a:t>
            </a:r>
            <a:r>
              <a:rPr lang="en-GB" sz="2000" dirty="0">
                <a:latin typeface="Arial"/>
                <a:cs typeface="Arial"/>
              </a:rPr>
              <a:t> </a:t>
            </a:r>
            <a:r>
              <a:rPr lang="en-GB" sz="2000" dirty="0" err="1">
                <a:latin typeface="Arial"/>
                <a:cs typeface="Arial"/>
              </a:rPr>
              <a:t>ddefnyddio</a:t>
            </a:r>
            <a:r>
              <a:rPr lang="en-GB" sz="2000" dirty="0">
                <a:latin typeface="Arial"/>
                <a:cs typeface="Arial"/>
              </a:rPr>
              <a:t> </a:t>
            </a:r>
            <a:r>
              <a:rPr lang="en-GB" sz="2000" dirty="0" err="1">
                <a:latin typeface="Arial"/>
                <a:cs typeface="Arial"/>
              </a:rPr>
              <a:t>iaith</a:t>
            </a:r>
            <a:r>
              <a:rPr lang="en-GB" sz="2000" dirty="0">
                <a:latin typeface="Arial"/>
                <a:cs typeface="Arial"/>
              </a:rPr>
              <a:t> y CFVI.</a:t>
            </a:r>
          </a:p>
          <a:p>
            <a:pPr marL="800100" lvl="0" indent="-342900" algn="just">
              <a:lnSpc>
                <a:spcPct val="100000"/>
              </a:lnSpc>
              <a:spcBef>
                <a:spcPts val="400"/>
              </a:spcBef>
              <a:buClr>
                <a:schemeClr val="dk1"/>
              </a:buClr>
              <a:buSzPts val="2400"/>
              <a:buFont typeface="Arial"/>
              <a:buChar char="•"/>
            </a:pPr>
            <a:endParaRPr lang="en-GB" sz="2000" dirty="0">
              <a:latin typeface="Arial"/>
              <a:cs typeface="Arial"/>
            </a:endParaRPr>
          </a:p>
          <a:p>
            <a:pPr marL="800100" lvl="0" indent="-342900" algn="just">
              <a:lnSpc>
                <a:spcPct val="100000"/>
              </a:lnSpc>
              <a:spcBef>
                <a:spcPts val="400"/>
              </a:spcBef>
              <a:buClr>
                <a:schemeClr val="dk1"/>
              </a:buClr>
              <a:buSzPts val="2400"/>
              <a:buFont typeface="Arial"/>
              <a:buChar char="•"/>
            </a:pPr>
            <a:r>
              <a:rPr lang="en-GB" sz="2000" dirty="0" err="1">
                <a:latin typeface="Arial"/>
                <a:cs typeface="Arial"/>
              </a:rPr>
              <a:t>Yn</a:t>
            </a:r>
            <a:r>
              <a:rPr lang="en-GB" sz="2000" dirty="0">
                <a:latin typeface="Arial"/>
                <a:cs typeface="Arial"/>
              </a:rPr>
              <a:t> </a:t>
            </a:r>
            <a:r>
              <a:rPr lang="en-GB" sz="2000" dirty="0" err="1">
                <a:latin typeface="Arial"/>
                <a:cs typeface="Arial"/>
              </a:rPr>
              <a:t>hyrwyddo</a:t>
            </a:r>
            <a:r>
              <a:rPr lang="en-GB" sz="2000" dirty="0">
                <a:latin typeface="Arial"/>
                <a:cs typeface="Arial"/>
              </a:rPr>
              <a:t> </a:t>
            </a:r>
            <a:r>
              <a:rPr lang="en-GB" sz="2000" dirty="0" err="1">
                <a:latin typeface="Arial"/>
                <a:cs typeface="Arial"/>
              </a:rPr>
              <a:t>dealltwriaeth</a:t>
            </a:r>
            <a:r>
              <a:rPr lang="en-GB" sz="2000" dirty="0">
                <a:latin typeface="Arial"/>
                <a:cs typeface="Arial"/>
              </a:rPr>
              <a:t> </a:t>
            </a:r>
            <a:r>
              <a:rPr lang="en-GB" sz="2000" dirty="0" err="1">
                <a:latin typeface="Arial"/>
                <a:cs typeface="Arial"/>
              </a:rPr>
              <a:t>gyffredin</a:t>
            </a:r>
            <a:r>
              <a:rPr lang="en-GB" sz="2000" dirty="0">
                <a:latin typeface="Arial"/>
                <a:cs typeface="Arial"/>
              </a:rPr>
              <a:t> </a:t>
            </a:r>
            <a:r>
              <a:rPr lang="en-GB" sz="2000" dirty="0" err="1">
                <a:latin typeface="Arial"/>
                <a:cs typeface="Arial"/>
              </a:rPr>
              <a:t>o'r</a:t>
            </a:r>
            <a:r>
              <a:rPr lang="en-GB" sz="2000" dirty="0">
                <a:latin typeface="Arial"/>
                <a:cs typeface="Arial"/>
              </a:rPr>
              <a:t> </a:t>
            </a:r>
            <a:r>
              <a:rPr lang="en-GB" sz="2000" dirty="0" err="1">
                <a:latin typeface="Arial"/>
                <a:cs typeface="Arial"/>
              </a:rPr>
              <a:t>sgiliau</a:t>
            </a:r>
            <a:r>
              <a:rPr lang="en-GB" sz="2000" dirty="0">
                <a:latin typeface="Arial"/>
                <a:cs typeface="Arial"/>
              </a:rPr>
              <a:t> </a:t>
            </a:r>
            <a:r>
              <a:rPr lang="en-GB" sz="2000" dirty="0" err="1">
                <a:latin typeface="Arial"/>
                <a:cs typeface="Arial"/>
              </a:rPr>
              <a:t>sydd</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hangen</a:t>
            </a:r>
            <a:r>
              <a:rPr lang="en-GB" sz="2000" dirty="0">
                <a:latin typeface="Arial"/>
                <a:cs typeface="Arial"/>
              </a:rPr>
              <a:t>.</a:t>
            </a:r>
          </a:p>
          <a:p>
            <a:pPr marL="800100" lvl="0" indent="-342900" algn="just">
              <a:lnSpc>
                <a:spcPct val="100000"/>
              </a:lnSpc>
              <a:spcBef>
                <a:spcPts val="400"/>
              </a:spcBef>
              <a:buClr>
                <a:schemeClr val="dk1"/>
              </a:buClr>
              <a:buSzPts val="2400"/>
              <a:buFont typeface="Arial"/>
              <a:buChar char="•"/>
            </a:pPr>
            <a:endParaRPr lang="en-GB" sz="2000" dirty="0">
              <a:latin typeface="Arial"/>
              <a:cs typeface="Arial"/>
            </a:endParaRPr>
          </a:p>
          <a:p>
            <a:pPr marL="800100" lvl="0" indent="-342900" algn="just">
              <a:lnSpc>
                <a:spcPct val="100000"/>
              </a:lnSpc>
              <a:spcBef>
                <a:spcPts val="400"/>
              </a:spcBef>
              <a:buClr>
                <a:schemeClr val="dk1"/>
              </a:buClr>
              <a:buSzPts val="2400"/>
              <a:buFont typeface="Arial"/>
              <a:buChar char="•"/>
            </a:pPr>
            <a:r>
              <a:rPr lang="en-GB" sz="2000" dirty="0" err="1">
                <a:latin typeface="Arial"/>
                <a:cs typeface="Arial"/>
              </a:rPr>
              <a:t>Yn</a:t>
            </a:r>
            <a:r>
              <a:rPr lang="en-GB" sz="2000" dirty="0">
                <a:latin typeface="Arial"/>
                <a:cs typeface="Arial"/>
              </a:rPr>
              <a:t> </a:t>
            </a:r>
            <a:r>
              <a:rPr lang="en-GB" sz="2000" dirty="0" err="1">
                <a:latin typeface="Arial"/>
                <a:cs typeface="Arial"/>
              </a:rPr>
              <a:t>hyrwyddo</a:t>
            </a:r>
            <a:r>
              <a:rPr lang="en-GB" sz="2000" dirty="0">
                <a:latin typeface="Arial"/>
                <a:cs typeface="Arial"/>
              </a:rPr>
              <a:t> </a:t>
            </a:r>
            <a:r>
              <a:rPr lang="en-GB" sz="2000" dirty="0" err="1">
                <a:latin typeface="Arial"/>
                <a:cs typeface="Arial"/>
              </a:rPr>
              <a:t>ymgorffori</a:t>
            </a:r>
            <a:r>
              <a:rPr lang="en-GB" sz="2000" dirty="0">
                <a:latin typeface="Arial"/>
                <a:cs typeface="Arial"/>
              </a:rPr>
              <a:t> / </a:t>
            </a:r>
            <a:r>
              <a:rPr lang="en-GB" sz="2000" dirty="0" err="1">
                <a:latin typeface="Arial"/>
                <a:cs typeface="Arial"/>
              </a:rPr>
              <a:t>atgyfnerthu'r</a:t>
            </a:r>
            <a:r>
              <a:rPr lang="en-GB" sz="2000" dirty="0">
                <a:latin typeface="Arial"/>
                <a:cs typeface="Arial"/>
              </a:rPr>
              <a:t> </a:t>
            </a:r>
            <a:r>
              <a:rPr lang="en-GB" sz="2000" dirty="0" err="1">
                <a:latin typeface="Arial"/>
                <a:cs typeface="Arial"/>
              </a:rPr>
              <a:t>sgiliau</a:t>
            </a:r>
            <a:r>
              <a:rPr lang="en-GB" sz="2000" dirty="0">
                <a:latin typeface="Arial"/>
                <a:cs typeface="Arial"/>
              </a:rPr>
              <a:t> </a:t>
            </a:r>
            <a:r>
              <a:rPr lang="en-GB" sz="2000" dirty="0" err="1">
                <a:latin typeface="Arial"/>
                <a:cs typeface="Arial"/>
              </a:rPr>
              <a:t>arbenigol</a:t>
            </a:r>
            <a:r>
              <a:rPr lang="en-GB" sz="2000" dirty="0">
                <a:latin typeface="Arial"/>
                <a:cs typeface="Arial"/>
              </a:rPr>
              <a:t> </a:t>
            </a:r>
            <a:r>
              <a:rPr lang="en-GB" sz="2000" dirty="0" err="1">
                <a:latin typeface="Arial"/>
                <a:cs typeface="Arial"/>
              </a:rPr>
              <a:t>hyn</a:t>
            </a:r>
            <a:r>
              <a:rPr lang="en-GB" sz="2000" dirty="0">
                <a:latin typeface="Arial"/>
                <a:cs typeface="Arial"/>
              </a:rPr>
              <a:t> a </a:t>
            </a:r>
            <a:r>
              <a:rPr lang="en-GB" sz="2000" dirty="0" err="1">
                <a:latin typeface="Arial"/>
                <a:cs typeface="Arial"/>
              </a:rPr>
              <a:t>addysgir</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yr</a:t>
            </a:r>
            <a:r>
              <a:rPr lang="en-GB" sz="2000" dirty="0">
                <a:latin typeface="Arial"/>
                <a:cs typeface="Arial"/>
              </a:rPr>
              <a:t> </a:t>
            </a:r>
            <a:r>
              <a:rPr lang="en-GB" sz="2000" dirty="0" err="1">
                <a:latin typeface="Arial"/>
                <a:cs typeface="Arial"/>
              </a:rPr>
              <a:t>ysgol</a:t>
            </a:r>
            <a:r>
              <a:rPr lang="en-GB" sz="2000" dirty="0">
                <a:latin typeface="Arial"/>
                <a:cs typeface="Arial"/>
              </a:rPr>
              <a:t> a </a:t>
            </a:r>
            <a:r>
              <a:rPr lang="en-GB" sz="2000" dirty="0" err="1">
                <a:latin typeface="Arial"/>
                <a:cs typeface="Arial"/>
              </a:rPr>
              <a:t>bywyd</a:t>
            </a:r>
            <a:r>
              <a:rPr lang="en-GB" sz="2000" dirty="0">
                <a:latin typeface="Arial"/>
                <a:cs typeface="Arial"/>
              </a:rPr>
              <a:t> </a:t>
            </a:r>
            <a:r>
              <a:rPr lang="en-GB" sz="2000" dirty="0" err="1">
                <a:latin typeface="Arial"/>
                <a:cs typeface="Arial"/>
              </a:rPr>
              <a:t>ehangach</a:t>
            </a:r>
            <a:r>
              <a:rPr lang="en-GB" sz="2000" dirty="0">
                <a:latin typeface="Arial"/>
                <a:cs typeface="Arial"/>
              </a:rPr>
              <a:t>.</a:t>
            </a:r>
          </a:p>
          <a:p>
            <a:pPr marL="0" indent="0" algn="just">
              <a:buNone/>
            </a:pPr>
            <a:endParaRPr lang="en-GB" sz="2200" dirty="0">
              <a:latin typeface="+mj-lt"/>
            </a:endParaRPr>
          </a:p>
        </p:txBody>
      </p:sp>
    </p:spTree>
    <p:extLst>
      <p:ext uri="{BB962C8B-B14F-4D97-AF65-F5344CB8AC3E}">
        <p14:creationId xmlns:p14="http://schemas.microsoft.com/office/powerpoint/2010/main" val="36867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Pa </a:t>
            </a:r>
            <a:r>
              <a:rPr lang="en-GB" sz="3000" dirty="0" err="1"/>
              <a:t>adnoddau</a:t>
            </a:r>
            <a:r>
              <a:rPr lang="en-GB" sz="3000" dirty="0"/>
              <a:t> </a:t>
            </a:r>
            <a:r>
              <a:rPr lang="en-GB" sz="3000" dirty="0" err="1"/>
              <a:t>sydd</a:t>
            </a:r>
            <a:r>
              <a:rPr lang="en-GB" sz="3000" dirty="0"/>
              <a:t> </a:t>
            </a:r>
            <a:r>
              <a:rPr lang="en-GB" sz="3000" dirty="0" err="1"/>
              <a:t>ar</a:t>
            </a:r>
            <a:r>
              <a:rPr lang="en-GB" sz="3000" dirty="0"/>
              <a:t> </a:t>
            </a:r>
            <a:r>
              <a:rPr lang="en-GB" sz="3000" dirty="0" err="1"/>
              <a:t>gael</a:t>
            </a:r>
            <a:r>
              <a:rPr lang="en-GB" sz="3000" dirty="0"/>
              <a:t>?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367123" y="1249846"/>
            <a:ext cx="8778240" cy="4351338"/>
          </a:xfrm>
        </p:spPr>
        <p:txBody>
          <a:bodyPr vert="horz" lIns="91440" tIns="45720" rIns="91440" bIns="45720" rtlCol="0" anchor="t">
            <a:normAutofit/>
          </a:bodyPr>
          <a:lstStyle/>
          <a:p>
            <a:pPr marL="457200" lvl="0" indent="-228600" algn="l" rtl="0">
              <a:lnSpc>
                <a:spcPct val="100000"/>
              </a:lnSpc>
              <a:spcBef>
                <a:spcPts val="520"/>
              </a:spcBef>
              <a:spcAft>
                <a:spcPts val="0"/>
              </a:spcAft>
              <a:buSzPts val="2600"/>
              <a:buNone/>
            </a:pPr>
            <a:endParaRPr lang="en-GB" sz="2400" b="0" i="0" u="sng" strike="noStrike" dirty="0">
              <a:solidFill>
                <a:srgbClr val="0563C1"/>
              </a:solidFill>
              <a:latin typeface="Arial"/>
              <a:ea typeface="Arial"/>
              <a:cs typeface="Arial"/>
              <a:hlinkClick r:id="rId3">
                <a:extLst>
                  <a:ext uri="{A12FA001-AC4F-418D-AE19-62706E023703}">
                    <ahyp:hlinkClr xmlns:ahyp="http://schemas.microsoft.com/office/drawing/2018/hyperlinkcolor" val="tx"/>
                  </a:ext>
                </a:extLst>
              </a:hlinkClick>
            </a:endParaRPr>
          </a:p>
          <a:p>
            <a:pPr marL="342900" indent="-342900">
              <a:lnSpc>
                <a:spcPct val="100000"/>
              </a:lnSpc>
            </a:pPr>
            <a:r>
              <a:rPr lang="en-GB" sz="2000" b="0" i="0" strike="noStrike" dirty="0">
                <a:latin typeface="Arial"/>
                <a:ea typeface="Arial"/>
                <a:cs typeface="Arial"/>
                <a:sym typeface="Arial"/>
                <a:hlinkClick r:id="rId4">
                  <a:extLst>
                    <a:ext uri="{A12FA001-AC4F-418D-AE19-62706E023703}">
                      <ahyp:hlinkClr xmlns:ahyp="http://schemas.microsoft.com/office/drawing/2018/hyperlinkcolor" val="tx"/>
                    </a:ext>
                  </a:extLst>
                </a:hlinkClick>
              </a:rPr>
              <a:t>Mae’r Hwb Rhannu Llyfrau sydd ag adnoddau i gefnogi darparu</a:t>
            </a:r>
            <a:r>
              <a:rPr lang="en-GB" sz="2000" dirty="0">
                <a:latin typeface="Arial"/>
                <a:ea typeface="Arial"/>
                <a:cs typeface="Arial"/>
                <a:sym typeface="Arial"/>
              </a:rPr>
              <a:t> </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CFVI ar gael gan yr </a:t>
            </a:r>
            <a:r>
              <a:rPr lang="en-GB" sz="2000" dirty="0">
                <a:latin typeface="Arial"/>
                <a:ea typeface="Arial"/>
                <a:cs typeface="Arial"/>
                <a:sym typeface="Arial"/>
                <a:hlinkClick r:id="rId4">
                  <a:extLst>
                    <a:ext uri="{A12FA001-AC4F-418D-AE19-62706E023703}">
                      <ahyp:hlinkClr xmlns:ahyp="http://schemas.microsoft.com/office/drawing/2018/hyperlinkcolor" val="tx"/>
                    </a:ext>
                  </a:extLst>
                </a:hlinkClick>
              </a:rPr>
              <a:t>RNIB</a:t>
            </a:r>
            <a:r>
              <a:rPr lang="en-GB" sz="2000" b="0" dirty="0">
                <a:latin typeface="Arial"/>
                <a:ea typeface="Arial"/>
                <a:cs typeface="Arial"/>
                <a:sym typeface="Arial"/>
                <a:hlinkClick r:id="rId4">
                  <a:extLst>
                    <a:ext uri="{A12FA001-AC4F-418D-AE19-62706E023703}">
                      <ahyp:hlinkClr xmlns:ahyp="http://schemas.microsoft.com/office/drawing/2018/hyperlinkcolor" val="tx"/>
                    </a:ext>
                  </a:extLst>
                </a:hlinkClick>
              </a:rPr>
              <a:t> (Allanol)</a:t>
            </a:r>
            <a:br>
              <a:rPr lang="en-GB" sz="2000" dirty="0">
                <a:latin typeface="Arial"/>
                <a:ea typeface="Arial"/>
                <a:cs typeface="Arial"/>
              </a:rPr>
            </a:br>
            <a:endParaRPr lang="en-GB" sz="2000" dirty="0">
              <a:latin typeface="Arial"/>
              <a:ea typeface="Arial"/>
              <a:cs typeface="Arial"/>
            </a:endParaRPr>
          </a:p>
          <a:p>
            <a:pPr marL="342900" indent="-342900">
              <a:lnSpc>
                <a:spcPct val="100000"/>
              </a:lnSpc>
            </a:pPr>
            <a:r>
              <a:rPr lang="en-GB" sz="2000" dirty="0" err="1">
                <a:latin typeface="Arial"/>
                <a:ea typeface="Arial"/>
                <a:cs typeface="Arial"/>
                <a:sym typeface="Arial"/>
              </a:rPr>
              <a:t>Mae’r</a:t>
            </a:r>
            <a:r>
              <a:rPr lang="en-GB" sz="2000" dirty="0">
                <a:latin typeface="Arial"/>
                <a:ea typeface="Arial"/>
                <a:cs typeface="Arial"/>
                <a:sym typeface="Arial"/>
              </a:rPr>
              <a:t> CFVI </a:t>
            </a:r>
            <a:r>
              <a:rPr lang="en-GB" sz="2000" dirty="0" err="1">
                <a:latin typeface="Arial"/>
                <a:ea typeface="Arial"/>
                <a:cs typeface="Arial"/>
                <a:sym typeface="Arial"/>
              </a:rPr>
              <a:t>yn</a:t>
            </a:r>
            <a:r>
              <a:rPr lang="en-GB" sz="2000" dirty="0">
                <a:latin typeface="Arial"/>
                <a:ea typeface="Arial"/>
                <a:cs typeface="Arial"/>
                <a:sym typeface="Arial"/>
              </a:rPr>
              <a:t> </a:t>
            </a:r>
            <a:r>
              <a:rPr lang="en-GB" sz="2000" dirty="0" err="1">
                <a:latin typeface="Arial"/>
                <a:ea typeface="Arial"/>
                <a:cs typeface="Arial"/>
                <a:sym typeface="Arial"/>
              </a:rPr>
              <a:t>darparu</a:t>
            </a:r>
            <a:r>
              <a:rPr lang="en-GB" sz="2000" dirty="0">
                <a:latin typeface="Arial"/>
                <a:ea typeface="Arial"/>
                <a:cs typeface="Arial"/>
                <a:sym typeface="Arial"/>
              </a:rPr>
              <a:t> </a:t>
            </a:r>
            <a:r>
              <a:rPr lang="en-GB" sz="2000" dirty="0" err="1">
                <a:latin typeface="Arial"/>
                <a:ea typeface="Arial"/>
                <a:cs typeface="Arial"/>
                <a:sym typeface="Arial"/>
              </a:rPr>
              <a:t>rhestr</a:t>
            </a:r>
            <a:r>
              <a:rPr lang="en-GB" sz="2000" dirty="0">
                <a:latin typeface="Arial"/>
                <a:ea typeface="Arial"/>
                <a:cs typeface="Arial"/>
                <a:sym typeface="Arial"/>
              </a:rPr>
              <a:t> o </a:t>
            </a:r>
            <a:r>
              <a:rPr lang="en-GB" sz="2000" dirty="0" err="1">
                <a:latin typeface="Arial"/>
                <a:ea typeface="Arial"/>
                <a:cs typeface="Arial"/>
                <a:sym typeface="Arial"/>
              </a:rPr>
              <a:t>ddulliau</a:t>
            </a:r>
            <a:r>
              <a:rPr lang="en-GB" sz="2000" dirty="0">
                <a:latin typeface="Arial"/>
                <a:ea typeface="Arial"/>
                <a:cs typeface="Arial"/>
                <a:sym typeface="Arial"/>
              </a:rPr>
              <a:t> </a:t>
            </a:r>
            <a:r>
              <a:rPr lang="en-GB" sz="2000" dirty="0" err="1">
                <a:latin typeface="Arial"/>
                <a:ea typeface="Arial"/>
                <a:cs typeface="Arial"/>
                <a:sym typeface="Arial"/>
              </a:rPr>
              <a:t>ymyrryd</a:t>
            </a:r>
            <a:r>
              <a:rPr lang="en-GB" sz="2000" dirty="0">
                <a:latin typeface="Arial"/>
                <a:ea typeface="Arial"/>
                <a:cs typeface="Arial"/>
                <a:sym typeface="Arial"/>
              </a:rPr>
              <a:t> </a:t>
            </a:r>
            <a:r>
              <a:rPr lang="en-GB" sz="2000" dirty="0" err="1">
                <a:latin typeface="Arial"/>
                <a:ea typeface="Arial"/>
                <a:cs typeface="Arial"/>
                <a:sym typeface="Arial"/>
              </a:rPr>
              <a:t>wedi’u</a:t>
            </a:r>
            <a:r>
              <a:rPr lang="en-GB" sz="2000" dirty="0">
                <a:latin typeface="Arial"/>
                <a:ea typeface="Arial"/>
                <a:cs typeface="Arial"/>
                <a:sym typeface="Arial"/>
              </a:rPr>
              <a:t> </a:t>
            </a:r>
            <a:r>
              <a:rPr lang="en-GB" sz="2000" dirty="0" err="1">
                <a:latin typeface="Arial"/>
                <a:ea typeface="Arial"/>
                <a:cs typeface="Arial"/>
                <a:sym typeface="Arial"/>
              </a:rPr>
              <a:t>targedu</a:t>
            </a:r>
            <a:r>
              <a:rPr lang="en-GB" sz="2000" dirty="0">
                <a:latin typeface="Arial"/>
                <a:ea typeface="Arial"/>
                <a:cs typeface="Arial"/>
                <a:sym typeface="Arial"/>
              </a:rPr>
              <a:t>: </a:t>
            </a:r>
            <a:r>
              <a:rPr lang="en-GB" sz="2000" dirty="0">
                <a:solidFill>
                  <a:schemeClr val="tx1">
                    <a:lumMod val="95000"/>
                    <a:lumOff val="5000"/>
                  </a:schemeClr>
                </a:solidFill>
                <a:latin typeface="Arial"/>
                <a:ea typeface="Arial"/>
                <a:cs typeface="Arial"/>
                <a:sym typeface="Arial"/>
                <a:hlinkClick r:id="rId5">
                  <a:extLst>
                    <a:ext uri="{A12FA001-AC4F-418D-AE19-62706E023703}">
                      <ahyp:hlinkClr xmlns:ahyp="http://schemas.microsoft.com/office/drawing/2018/hyperlinkcolor" val="tx"/>
                    </a:ext>
                  </a:extLst>
                </a:hlinkClick>
              </a:rPr>
              <a:t> Fframwaith Cwricwlwm ar gyfer Plant a Phobl Ifanc â Nam ar eu Golwg | Yr RNIB</a:t>
            </a:r>
            <a:endParaRPr lang="en-GB" sz="2000" dirty="0">
              <a:solidFill>
                <a:schemeClr val="tx1">
                  <a:lumMod val="95000"/>
                  <a:lumOff val="5000"/>
                </a:schemeClr>
              </a:solidFill>
              <a:latin typeface="Arial"/>
              <a:ea typeface="Arial"/>
              <a:cs typeface="Arial"/>
              <a:hlinkClick r:id="rId5">
                <a:extLst>
                  <a:ext uri="{A12FA001-AC4F-418D-AE19-62706E023703}">
                    <ahyp:hlinkClr xmlns:ahyp="http://schemas.microsoft.com/office/drawing/2018/hyperlinkcolor" val="tx"/>
                  </a:ext>
                </a:extLst>
              </a:hlinkClick>
            </a:endParaRPr>
          </a:p>
          <a:p>
            <a:pPr marL="342900" indent="-342900" algn="just"/>
            <a:endParaRPr lang="en-GB" sz="2200" b="0" i="0" dirty="0">
              <a:solidFill>
                <a:srgbClr val="000000"/>
              </a:solidFill>
              <a:latin typeface="Arial"/>
              <a:ea typeface="Arial"/>
            </a:endParaRPr>
          </a:p>
        </p:txBody>
      </p:sp>
    </p:spTree>
    <p:extLst>
      <p:ext uri="{BB962C8B-B14F-4D97-AF65-F5344CB8AC3E}">
        <p14:creationId xmlns:p14="http://schemas.microsoft.com/office/powerpoint/2010/main" val="72655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Cyfeiriadau</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60105" y="1547563"/>
            <a:ext cx="9985938" cy="4351338"/>
          </a:xfrm>
        </p:spPr>
        <p:txBody>
          <a:bodyPr vert="horz" lIns="91440" tIns="45720" rIns="91440" bIns="45720" rtlCol="0" anchor="t">
            <a:noAutofit/>
          </a:bodyPr>
          <a:lstStyle/>
          <a:p>
            <a:pPr marL="0" indent="0">
              <a:lnSpc>
                <a:spcPct val="100000"/>
              </a:lnSpc>
              <a:buNone/>
            </a:pPr>
            <a:r>
              <a:rPr lang="hr-HR" sz="2000" b="0" dirty="0">
                <a:effectLst/>
                <a:latin typeface="+mn-lt"/>
                <a:ea typeface="Times New Roman" panose="02020603050405020304" pitchFamily="18" charset="0"/>
                <a:cs typeface="Arial"/>
              </a:rPr>
              <a:t>Douglas, G, </a:t>
            </a:r>
            <a:r>
              <a:rPr lang="hr-HR" sz="2000" b="0" dirty="0" err="1">
                <a:effectLst/>
                <a:latin typeface="+mn-lt"/>
                <a:ea typeface="Times New Roman" panose="02020603050405020304" pitchFamily="18" charset="0"/>
                <a:cs typeface="Arial"/>
              </a:rPr>
              <a:t>McLinden</a:t>
            </a:r>
            <a:r>
              <a:rPr lang="hr-HR" sz="2000" b="0" dirty="0">
                <a:effectLst/>
                <a:latin typeface="+mn-lt"/>
                <a:ea typeface="Times New Roman" panose="02020603050405020304" pitchFamily="18" charset="0"/>
                <a:cs typeface="Arial"/>
              </a:rPr>
              <a:t>, M, Ellis, L, </a:t>
            </a:r>
            <a:r>
              <a:rPr lang="hr-HR" sz="2000" b="0" dirty="0" err="1">
                <a:effectLst/>
                <a:latin typeface="+mn-lt"/>
                <a:ea typeface="Times New Roman" panose="02020603050405020304" pitchFamily="18" charset="0"/>
                <a:cs typeface="Arial"/>
              </a:rPr>
              <a:t>Hewett</a:t>
            </a:r>
            <a:r>
              <a:rPr lang="hr-HR" sz="2000" b="0" dirty="0">
                <a:effectLst/>
                <a:latin typeface="+mn-lt"/>
                <a:ea typeface="Times New Roman" panose="02020603050405020304" pitchFamily="18" charset="0"/>
                <a:cs typeface="Arial"/>
              </a:rPr>
              <a:t>, R, </a:t>
            </a:r>
            <a:r>
              <a:rPr lang="hr-HR" sz="2000" b="0" dirty="0" err="1">
                <a:effectLst/>
                <a:latin typeface="+mn-lt"/>
                <a:ea typeface="Times New Roman" panose="02020603050405020304" pitchFamily="18" charset="0"/>
                <a:cs typeface="Arial"/>
              </a:rPr>
              <a:t>Hodges</a:t>
            </a:r>
            <a:r>
              <a:rPr lang="hr-HR" sz="2000" b="0" dirty="0">
                <a:effectLst/>
                <a:latin typeface="+mn-lt"/>
                <a:ea typeface="Times New Roman" panose="02020603050405020304" pitchFamily="18" charset="0"/>
                <a:cs typeface="Arial"/>
              </a:rPr>
              <a:t>, E, </a:t>
            </a:r>
            <a:r>
              <a:rPr lang="hr-HR" sz="2000" b="0" dirty="0" err="1">
                <a:effectLst/>
                <a:latin typeface="+mn-lt"/>
                <a:ea typeface="Times New Roman" panose="02020603050405020304" pitchFamily="18" charset="0"/>
                <a:cs typeface="Arial"/>
              </a:rPr>
              <a:t>Terlektsi</a:t>
            </a:r>
            <a:r>
              <a:rPr lang="hr-HR" sz="2000" b="0" dirty="0">
                <a:effectLst/>
                <a:latin typeface="+mn-lt"/>
                <a:ea typeface="Times New Roman" panose="02020603050405020304" pitchFamily="18" charset="0"/>
                <a:cs typeface="Arial"/>
              </a:rPr>
              <a:t>, E, </a:t>
            </a:r>
            <a:r>
              <a:rPr lang="hr-HR" sz="2000" b="0" dirty="0" err="1">
                <a:effectLst/>
                <a:latin typeface="+mn-lt"/>
                <a:ea typeface="Times New Roman" panose="02020603050405020304" pitchFamily="18" charset="0"/>
                <a:cs typeface="Arial"/>
              </a:rPr>
              <a:t>Wootten</a:t>
            </a:r>
            <a:r>
              <a:rPr lang="hr-HR" sz="2000" b="0" dirty="0">
                <a:effectLst/>
                <a:latin typeface="+mn-lt"/>
                <a:ea typeface="Times New Roman" panose="02020603050405020304" pitchFamily="18" charset="0"/>
                <a:cs typeface="Arial"/>
              </a:rPr>
              <a:t>, A, </a:t>
            </a:r>
            <a:r>
              <a:rPr lang="hr-HR" sz="2000" b="0" dirty="0" err="1">
                <a:effectLst/>
                <a:latin typeface="+mn-lt"/>
                <a:ea typeface="Times New Roman" panose="02020603050405020304" pitchFamily="18" charset="0"/>
                <a:cs typeface="Arial"/>
              </a:rPr>
              <a:t>Ware</a:t>
            </a:r>
            <a:r>
              <a:rPr lang="hr-HR" sz="2000" b="0" dirty="0">
                <a:effectLst/>
                <a:latin typeface="+mn-lt"/>
                <a:ea typeface="Times New Roman" panose="02020603050405020304" pitchFamily="18" charset="0"/>
                <a:cs typeface="Arial"/>
              </a:rPr>
              <a:t>, J</a:t>
            </a:r>
            <a:r>
              <a:rPr lang="en-GB" sz="2000" b="0" dirty="0">
                <a:effectLst/>
                <a:latin typeface="+mn-lt"/>
                <a:ea typeface="Times New Roman" panose="02020603050405020304" pitchFamily="18" charset="0"/>
                <a:cs typeface="Arial"/>
              </a:rPr>
              <a:t>.,</a:t>
            </a:r>
            <a:r>
              <a:rPr lang="en-GB" sz="2000" dirty="0">
                <a:latin typeface="+mn-lt"/>
                <a:ea typeface="Times New Roman" panose="02020603050405020304" pitchFamily="18" charset="0"/>
                <a:cs typeface="Arial"/>
              </a:rPr>
              <a:t> </a:t>
            </a:r>
            <a:r>
              <a:rPr lang="hr-HR" sz="2000" b="0" dirty="0">
                <a:effectLst/>
                <a:latin typeface="+mn-lt"/>
                <a:ea typeface="Times New Roman" panose="02020603050405020304" pitchFamily="18" charset="0"/>
                <a:cs typeface="Arial"/>
              </a:rPr>
              <a:t>Williams, L 2019, </a:t>
            </a:r>
            <a:r>
              <a:rPr lang="hr-HR" sz="2000" b="0" dirty="0">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A Rapid Evidence Assessment of the effectiveness of educational interventions </a:t>
            </a:r>
            <a:r>
              <a:rPr lang="hr-HR" sz="2000" dirty="0">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to support</a:t>
            </a:r>
            <a:r>
              <a:rPr lang="hr-HR" sz="2000" b="0" dirty="0">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 children and young people with vision impairment</a:t>
            </a:r>
            <a:r>
              <a:rPr lang="hr-HR" sz="2000" b="0" dirty="0">
                <a:effectLst/>
                <a:latin typeface="+mn-lt"/>
                <a:ea typeface="Times New Roman" panose="02020603050405020304" pitchFamily="18" charset="0"/>
                <a:cs typeface="Arial"/>
              </a:rPr>
              <a:t>. </a:t>
            </a:r>
            <a:r>
              <a:rPr lang="hr-HR" sz="2000" b="0" dirty="0" err="1">
                <a:effectLst/>
                <a:latin typeface="+mn-lt"/>
                <a:ea typeface="Times New Roman" panose="02020603050405020304" pitchFamily="18" charset="0"/>
                <a:cs typeface="Arial"/>
              </a:rPr>
              <a:t>Llywodraeth</a:t>
            </a:r>
            <a:r>
              <a:rPr lang="hr-HR" sz="2000" b="0" dirty="0">
                <a:effectLst/>
                <a:latin typeface="+mn-lt"/>
                <a:ea typeface="Times New Roman" panose="02020603050405020304" pitchFamily="18" charset="0"/>
                <a:cs typeface="Arial"/>
              </a:rPr>
              <a:t> </a:t>
            </a:r>
            <a:r>
              <a:rPr lang="hr-HR" sz="2000" b="0" dirty="0" err="1">
                <a:effectLst/>
                <a:latin typeface="+mn-lt"/>
                <a:ea typeface="Times New Roman" panose="02020603050405020304" pitchFamily="18" charset="0"/>
                <a:cs typeface="Arial"/>
              </a:rPr>
              <a:t>Cynulliad</a:t>
            </a:r>
            <a:r>
              <a:rPr lang="hr-HR" sz="2000" b="0" dirty="0">
                <a:effectLst/>
                <a:latin typeface="+mn-lt"/>
                <a:ea typeface="Times New Roman" panose="02020603050405020304" pitchFamily="18" charset="0"/>
                <a:cs typeface="Arial"/>
              </a:rPr>
              <a:t> </a:t>
            </a:r>
            <a:r>
              <a:rPr lang="hr-HR" sz="2000" b="0" dirty="0" err="1">
                <a:effectLst/>
                <a:latin typeface="+mn-lt"/>
                <a:ea typeface="Times New Roman" panose="02020603050405020304" pitchFamily="18" charset="0"/>
                <a:cs typeface="Arial"/>
              </a:rPr>
              <a:t>Cymru</a:t>
            </a:r>
            <a:r>
              <a:rPr lang="hr-HR" sz="2000" b="0" dirty="0">
                <a:effectLst/>
                <a:latin typeface="+mn-lt"/>
                <a:ea typeface="Times New Roman" panose="02020603050405020304" pitchFamily="18" charset="0"/>
                <a:cs typeface="Arial"/>
              </a:rPr>
              <a:t>.</a:t>
            </a:r>
            <a:endParaRPr lang="en-GB" sz="2000" b="0" dirty="0">
              <a:effectLst/>
              <a:latin typeface="+mn-lt"/>
              <a:ea typeface="Times New Roman" panose="02020603050405020304" pitchFamily="18" charset="0"/>
              <a:cs typeface="Arial"/>
            </a:endParaRPr>
          </a:p>
          <a:p>
            <a:pPr marL="0" indent="0">
              <a:lnSpc>
                <a:spcPct val="100000"/>
              </a:lnSpc>
              <a:buNone/>
            </a:pPr>
            <a:r>
              <a:rPr lang="en-GB" sz="2000" b="0" dirty="0">
                <a:latin typeface="+mn-lt"/>
                <a:cs typeface="Arial"/>
              </a:rPr>
              <a:t>Hewett, R., Douglas, G., </a:t>
            </a:r>
            <a:r>
              <a:rPr lang="en-GB" sz="2000" b="0" dirty="0" err="1">
                <a:latin typeface="+mn-lt"/>
                <a:cs typeface="Arial"/>
              </a:rPr>
              <a:t>McLinden</a:t>
            </a:r>
            <a:r>
              <a:rPr lang="en-GB" sz="2000" b="0" dirty="0">
                <a:latin typeface="+mn-lt"/>
                <a:cs typeface="Arial"/>
              </a:rPr>
              <a:t>, M., James, L., Brydon, G., Chattaway, T.,</a:t>
            </a:r>
            <a:r>
              <a:rPr lang="en-GB" sz="2000" dirty="0">
                <a:latin typeface="+mn-lt"/>
                <a:cs typeface="Arial"/>
              </a:rPr>
              <a:t> </a:t>
            </a:r>
            <a:r>
              <a:rPr lang="en-GB" sz="2000" b="0" dirty="0">
                <a:latin typeface="+mn-lt"/>
                <a:cs typeface="Arial"/>
              </a:rPr>
              <a:t>Cobb, R., Keil, S., Raisanen, S., Sutherland, C., Taylor, J., (2022) </a:t>
            </a:r>
            <a:r>
              <a:rPr lang="en-GB" sz="2000" dirty="0">
                <a:latin typeface="+mn-lt"/>
                <a:cs typeface="Arial"/>
              </a:rPr>
              <a:t>Curriculum Framework</a:t>
            </a:r>
            <a:r>
              <a:rPr lang="en-GB" sz="2000" b="0" dirty="0">
                <a:latin typeface="+mn-lt"/>
                <a:cs typeface="Arial"/>
              </a:rPr>
              <a:t> for Children and young People with Vision Impairment[CFVI]:</a:t>
            </a:r>
            <a:r>
              <a:rPr lang="en-GB" sz="2000" dirty="0">
                <a:latin typeface="+mn-lt"/>
                <a:cs typeface="Arial"/>
              </a:rPr>
              <a:t> </a:t>
            </a:r>
            <a:r>
              <a:rPr lang="en-GB" sz="2000" b="0" dirty="0">
                <a:latin typeface="+mn-lt"/>
                <a:cs typeface="Arial"/>
              </a:rPr>
              <a:t>Defining specialist skills development and best practice support to promote</a:t>
            </a:r>
            <a:r>
              <a:rPr lang="en-GB" sz="2000" dirty="0">
                <a:latin typeface="+mn-lt"/>
                <a:cs typeface="Arial"/>
              </a:rPr>
              <a:t> </a:t>
            </a:r>
            <a:r>
              <a:rPr lang="en-GB" sz="2000" b="0" dirty="0">
                <a:latin typeface="+mn-lt"/>
                <a:cs typeface="Arial"/>
              </a:rPr>
              <a:t>equity, inclusion and personal agency. </a:t>
            </a:r>
            <a:r>
              <a:rPr lang="en-GB" sz="2000" b="0" dirty="0" err="1">
                <a:latin typeface="+mn-lt"/>
                <a:cs typeface="Arial"/>
              </a:rPr>
              <a:t>Yr</a:t>
            </a:r>
            <a:r>
              <a:rPr lang="en-GB" sz="2000" b="0" dirty="0">
                <a:latin typeface="+mn-lt"/>
                <a:cs typeface="Arial"/>
              </a:rPr>
              <a:t> RNIB</a:t>
            </a:r>
            <a:endParaRPr lang="en-GB" sz="2000" dirty="0">
              <a:latin typeface="+mn-lt"/>
              <a:cs typeface="Arial"/>
            </a:endParaRPr>
          </a:p>
          <a:p>
            <a:pPr marL="0" indent="0">
              <a:lnSpc>
                <a:spcPct val="100000"/>
              </a:lnSpc>
              <a:buNone/>
            </a:pPr>
            <a:r>
              <a:rPr lang="en-US" sz="2000" dirty="0" err="1">
                <a:latin typeface="+mn-lt"/>
                <a:cs typeface="Arial"/>
              </a:rPr>
              <a:t>McLinden</a:t>
            </a:r>
            <a:r>
              <a:rPr lang="en-US" sz="2000" dirty="0">
                <a:latin typeface="+mn-lt"/>
                <a:cs typeface="Arial"/>
              </a:rPr>
              <a:t>, M.. Douglas, G., Hewett, R., Cobb, R., Keil, S., Lynch, P., Roe, J., Thistlethwaite, J., (2023) Promoting Equitable Access to Education for Children and Young People with Vision Impairment: A Route-Map for a Balanced Curriculum. Routledge.</a:t>
            </a:r>
            <a:endParaRPr lang="en-GB" sz="2000" dirty="0">
              <a:latin typeface="+mn-lt"/>
              <a:cs typeface="Arial"/>
            </a:endParaRPr>
          </a:p>
          <a:p>
            <a:pPr marL="0" indent="0">
              <a:buNone/>
            </a:pPr>
            <a:endParaRPr lang="en-GB" sz="2000" b="0" dirty="0">
              <a:latin typeface="+mn-lt"/>
            </a:endParaRPr>
          </a:p>
          <a:p>
            <a:pPr marL="0" indent="0">
              <a:buNone/>
            </a:pPr>
            <a:endParaRPr lang="en-GB" sz="2000" dirty="0">
              <a:latin typeface="+mn-lt"/>
            </a:endParaRPr>
          </a:p>
          <a:p>
            <a:pPr marL="0" indent="0">
              <a:buNone/>
            </a:pPr>
            <a:r>
              <a:rPr lang="en-US" sz="2000" b="0" dirty="0">
                <a:latin typeface="+mn-lt"/>
                <a:cs typeface="Arial"/>
              </a:rPr>
              <a:t>.</a:t>
            </a:r>
          </a:p>
          <a:p>
            <a:pPr marL="0" indent="0">
              <a:buNone/>
            </a:pPr>
            <a:endParaRPr lang="en-GB" sz="1200" dirty="0">
              <a:latin typeface="+mj-lt"/>
            </a:endParaRPr>
          </a:p>
        </p:txBody>
      </p:sp>
    </p:spTree>
    <p:extLst>
      <p:ext uri="{BB962C8B-B14F-4D97-AF65-F5344CB8AC3E}">
        <p14:creationId xmlns:p14="http://schemas.microsoft.com/office/powerpoint/2010/main" val="88381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349654" y="206914"/>
            <a:ext cx="4580395"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err="1"/>
              <a:t>Partneriaid</a:t>
            </a:r>
            <a:r>
              <a:rPr lang="en-GB" sz="3000" dirty="0"/>
              <a:t> y </a:t>
            </a:r>
            <a:r>
              <a:rPr lang="en-GB" sz="3000" dirty="0" err="1"/>
              <a:t>Prosiect</a:t>
            </a:r>
            <a:endParaRPr sz="3000" dirty="0"/>
          </a:p>
        </p:txBody>
      </p:sp>
      <p:sp>
        <p:nvSpPr>
          <p:cNvPr id="66" name="Google Shape;66;p2"/>
          <p:cNvSpPr txBox="1">
            <a:spLocks noGrp="1"/>
          </p:cNvSpPr>
          <p:nvPr>
            <p:ph type="body" idx="1"/>
          </p:nvPr>
        </p:nvSpPr>
        <p:spPr>
          <a:xfrm>
            <a:off x="596867" y="1615505"/>
            <a:ext cx="9924996" cy="3833415"/>
          </a:xfrm>
          <a:prstGeom prst="rect">
            <a:avLst/>
          </a:prstGeom>
          <a:noFill/>
          <a:ln>
            <a:noFill/>
          </a:ln>
        </p:spPr>
        <p:txBody>
          <a:bodyPr spcFirstLastPara="1" vert="horz" wrap="square" lIns="91425" tIns="45700" rIns="91425" bIns="45700" rtlCol="0" anchor="t" anchorCtr="0">
            <a:normAutofit/>
          </a:bodyPr>
          <a:lstStyle/>
          <a:p>
            <a:pPr marL="0" indent="0">
              <a:lnSpc>
                <a:spcPct val="100000"/>
              </a:lnSpc>
              <a:spcBef>
                <a:spcPts val="0"/>
              </a:spcBef>
              <a:buNone/>
            </a:pPr>
            <a:r>
              <a:rPr lang="en-GB" sz="2000" b="1" dirty="0">
                <a:latin typeface="Arial"/>
                <a:ea typeface="Arial"/>
                <a:cs typeface="Arial"/>
                <a:sym typeface="Arial"/>
              </a:rPr>
              <a:t>Mae 4 </a:t>
            </a:r>
            <a:r>
              <a:rPr lang="en-GB" sz="2000" b="1" dirty="0" err="1">
                <a:latin typeface="Arial"/>
                <a:ea typeface="Arial"/>
                <a:cs typeface="Arial"/>
                <a:sym typeface="Arial"/>
              </a:rPr>
              <a:t>sefydliad</a:t>
            </a:r>
            <a:r>
              <a:rPr lang="en-GB" sz="2000" b="1" dirty="0">
                <a:latin typeface="Arial"/>
                <a:ea typeface="Arial"/>
                <a:cs typeface="Arial"/>
                <a:sym typeface="Arial"/>
              </a:rPr>
              <a:t> partner </a:t>
            </a:r>
            <a:r>
              <a:rPr lang="en-GB" sz="2000" b="1" dirty="0" err="1">
                <a:latin typeface="Arial"/>
                <a:ea typeface="Arial"/>
                <a:cs typeface="Arial"/>
                <a:sym typeface="Arial"/>
              </a:rPr>
              <a:t>yn</a:t>
            </a:r>
            <a:r>
              <a:rPr lang="en-GB" sz="2000" b="1" dirty="0">
                <a:latin typeface="Arial"/>
                <a:ea typeface="Arial"/>
                <a:cs typeface="Arial"/>
                <a:sym typeface="Arial"/>
              </a:rPr>
              <a:t> </a:t>
            </a:r>
            <a:r>
              <a:rPr lang="en-GB" sz="2000" b="1" dirty="0" err="1">
                <a:latin typeface="Arial"/>
                <a:ea typeface="Arial"/>
                <a:cs typeface="Arial"/>
                <a:sym typeface="Arial"/>
              </a:rPr>
              <a:t>rhan</a:t>
            </a:r>
            <a:r>
              <a:rPr lang="en-GB" sz="2000" b="1" dirty="0">
                <a:latin typeface="Arial"/>
                <a:ea typeface="Arial"/>
                <a:cs typeface="Arial"/>
                <a:sym typeface="Arial"/>
              </a:rPr>
              <a:t> o </a:t>
            </a:r>
            <a:r>
              <a:rPr lang="en-GB" sz="2000" b="1" dirty="0" err="1">
                <a:latin typeface="Arial"/>
                <a:ea typeface="Arial"/>
                <a:cs typeface="Arial"/>
                <a:sym typeface="Arial"/>
              </a:rPr>
              <a:t>brosiect</a:t>
            </a:r>
            <a:r>
              <a:rPr lang="en-GB" sz="2000" b="1" dirty="0">
                <a:latin typeface="Arial"/>
                <a:ea typeface="Arial"/>
                <a:cs typeface="Arial"/>
                <a:sym typeface="Arial"/>
              </a:rPr>
              <a:t> y CFVI. </a:t>
            </a:r>
            <a:endParaRPr lang="en-US" dirty="0"/>
          </a:p>
          <a:p>
            <a:pPr marL="0" indent="0">
              <a:lnSpc>
                <a:spcPct val="100000"/>
              </a:lnSpc>
              <a:spcBef>
                <a:spcPts val="0"/>
              </a:spcBef>
            </a:pPr>
            <a:endParaRPr lang="en-GB" sz="2000" dirty="0"/>
          </a:p>
          <a:p>
            <a:pPr marL="0" indent="0">
              <a:lnSpc>
                <a:spcPct val="100000"/>
              </a:lnSpc>
              <a:spcBef>
                <a:spcPts val="0"/>
              </a:spcBef>
            </a:pPr>
            <a:endParaRPr lang="en-GB" sz="2000" dirty="0">
              <a:latin typeface="Arial"/>
              <a:ea typeface="Arial"/>
              <a:cs typeface="Arial"/>
            </a:endParaRPr>
          </a:p>
          <a:p>
            <a:pPr marL="0" indent="0" algn="just">
              <a:lnSpc>
                <a:spcPct val="100000"/>
              </a:lnSpc>
              <a:spcBef>
                <a:spcPts val="0"/>
              </a:spcBef>
              <a:buNone/>
            </a:pPr>
            <a:r>
              <a:rPr lang="en-GB" sz="2000" dirty="0" err="1">
                <a:latin typeface="Arial"/>
                <a:ea typeface="Arial"/>
                <a:cs typeface="Arial"/>
                <a:sym typeface="Arial"/>
              </a:rPr>
              <a:t>Arweiniwyd</a:t>
            </a:r>
            <a:r>
              <a:rPr lang="en-GB" sz="2000" dirty="0">
                <a:latin typeface="Arial"/>
                <a:ea typeface="Arial"/>
                <a:cs typeface="Arial"/>
                <a:sym typeface="Arial"/>
              </a:rPr>
              <a:t> y </a:t>
            </a:r>
            <a:r>
              <a:rPr lang="en-GB" sz="2000" dirty="0" err="1">
                <a:latin typeface="Arial"/>
                <a:ea typeface="Arial"/>
                <a:cs typeface="Arial"/>
                <a:sym typeface="Arial"/>
              </a:rPr>
              <a:t>gwaith</a:t>
            </a:r>
            <a:r>
              <a:rPr lang="en-GB" sz="2000" dirty="0">
                <a:latin typeface="Arial"/>
                <a:ea typeface="Arial"/>
                <a:cs typeface="Arial"/>
                <a:sym typeface="Arial"/>
              </a:rPr>
              <a:t> o </a:t>
            </a:r>
            <a:r>
              <a:rPr lang="en-GB" sz="2000" dirty="0" err="1">
                <a:latin typeface="Arial"/>
                <a:ea typeface="Arial"/>
                <a:cs typeface="Arial"/>
                <a:sym typeface="Arial"/>
              </a:rPr>
              <a:t>gynhyrchu’r</a:t>
            </a:r>
            <a:r>
              <a:rPr lang="en-GB" sz="2000" dirty="0">
                <a:latin typeface="Arial"/>
                <a:ea typeface="Arial"/>
                <a:cs typeface="Arial"/>
                <a:sym typeface="Arial"/>
              </a:rPr>
              <a:t> </a:t>
            </a:r>
            <a:r>
              <a:rPr lang="en-GB" sz="2000" dirty="0" err="1">
                <a:latin typeface="Arial"/>
                <a:ea typeface="Arial"/>
                <a:cs typeface="Arial"/>
                <a:sym typeface="Arial"/>
              </a:rPr>
              <a:t>deunyddiau</a:t>
            </a:r>
            <a:r>
              <a:rPr lang="en-GB" sz="2000" dirty="0">
                <a:latin typeface="Arial"/>
                <a:ea typeface="Arial"/>
                <a:cs typeface="Arial"/>
                <a:sym typeface="Arial"/>
              </a:rPr>
              <a:t> </a:t>
            </a:r>
            <a:r>
              <a:rPr lang="en-GB" sz="2000" dirty="0" err="1">
                <a:latin typeface="Arial"/>
                <a:ea typeface="Arial"/>
                <a:cs typeface="Arial"/>
                <a:sym typeface="Arial"/>
              </a:rPr>
              <a:t>hyfforddi</a:t>
            </a:r>
            <a:r>
              <a:rPr lang="en-GB" sz="2000" dirty="0">
                <a:latin typeface="Arial"/>
                <a:ea typeface="Arial"/>
                <a:cs typeface="Arial"/>
                <a:sym typeface="Arial"/>
              </a:rPr>
              <a:t> / </a:t>
            </a:r>
            <a:r>
              <a:rPr lang="en-GB" sz="2000" dirty="0" err="1">
                <a:latin typeface="Arial"/>
                <a:ea typeface="Arial"/>
                <a:cs typeface="Arial"/>
                <a:sym typeface="Arial"/>
              </a:rPr>
              <a:t>datblygiad</a:t>
            </a:r>
            <a:r>
              <a:rPr lang="en-GB" sz="2000" dirty="0">
                <a:latin typeface="Arial"/>
                <a:ea typeface="Arial"/>
                <a:cs typeface="Arial"/>
                <a:sym typeface="Arial"/>
              </a:rPr>
              <a:t> </a:t>
            </a:r>
            <a:r>
              <a:rPr lang="en-GB" sz="2000" dirty="0" err="1">
                <a:latin typeface="Arial"/>
                <a:ea typeface="Arial"/>
                <a:cs typeface="Arial"/>
                <a:sym typeface="Arial"/>
              </a:rPr>
              <a:t>proffesiynol</a:t>
            </a:r>
            <a:r>
              <a:rPr lang="en-GB" sz="2000" dirty="0">
                <a:latin typeface="Arial"/>
                <a:ea typeface="Arial"/>
                <a:cs typeface="Arial"/>
                <a:sym typeface="Arial"/>
              </a:rPr>
              <a:t> </a:t>
            </a:r>
            <a:r>
              <a:rPr lang="en-GB" sz="2000" dirty="0" err="1">
                <a:latin typeface="Arial"/>
                <a:ea typeface="Arial"/>
                <a:cs typeface="Arial"/>
                <a:sym typeface="Arial"/>
              </a:rPr>
              <a:t>parhaus</a:t>
            </a:r>
            <a:r>
              <a:rPr lang="en-GB" sz="2000" dirty="0">
                <a:latin typeface="Arial"/>
                <a:ea typeface="Arial"/>
                <a:cs typeface="Arial"/>
                <a:sym typeface="Arial"/>
              </a:rPr>
              <a:t> </a:t>
            </a:r>
            <a:r>
              <a:rPr lang="en-GB" sz="2000" dirty="0" err="1">
                <a:latin typeface="Arial"/>
                <a:ea typeface="Arial"/>
                <a:cs typeface="Arial"/>
                <a:sym typeface="Arial"/>
              </a:rPr>
              <a:t>hyn</a:t>
            </a:r>
            <a:r>
              <a:rPr lang="en-GB" sz="2000" dirty="0">
                <a:latin typeface="Arial"/>
                <a:ea typeface="Arial"/>
                <a:cs typeface="Arial"/>
                <a:sym typeface="Arial"/>
              </a:rPr>
              <a:t> </a:t>
            </a:r>
            <a:r>
              <a:rPr lang="en-GB" sz="2000" dirty="0" err="1">
                <a:latin typeface="Arial"/>
                <a:ea typeface="Arial"/>
                <a:cs typeface="Arial"/>
                <a:sym typeface="Arial"/>
              </a:rPr>
              <a:t>gan</a:t>
            </a:r>
            <a:r>
              <a:rPr lang="en-GB" sz="2000" dirty="0">
                <a:latin typeface="Arial"/>
                <a:ea typeface="Arial"/>
                <a:cs typeface="Arial"/>
                <a:sym typeface="Arial"/>
              </a:rPr>
              <a:t> VIEW (</a:t>
            </a:r>
            <a:r>
              <a:rPr lang="en-GB" sz="2000" dirty="0" err="1">
                <a:latin typeface="Arial"/>
                <a:ea typeface="Arial"/>
                <a:cs typeface="Arial"/>
                <a:sym typeface="Arial"/>
              </a:rPr>
              <a:t>Cymdeithas</a:t>
            </a:r>
            <a:r>
              <a:rPr lang="en-GB" sz="2000" dirty="0">
                <a:latin typeface="Arial"/>
                <a:ea typeface="Arial"/>
                <a:cs typeface="Arial"/>
                <a:sym typeface="Arial"/>
              </a:rPr>
              <a:t> </a:t>
            </a:r>
            <a:r>
              <a:rPr lang="en-GB" sz="2000" dirty="0" err="1">
                <a:latin typeface="Arial"/>
                <a:ea typeface="Arial"/>
                <a:cs typeface="Arial"/>
                <a:sym typeface="Arial"/>
              </a:rPr>
              <a:t>Broffesiynol</a:t>
            </a:r>
            <a:r>
              <a:rPr lang="en-GB" sz="2000" dirty="0">
                <a:latin typeface="Arial"/>
                <a:ea typeface="Arial"/>
                <a:cs typeface="Arial"/>
                <a:sym typeface="Arial"/>
              </a:rPr>
              <a:t> y </a:t>
            </a:r>
            <a:r>
              <a:rPr lang="en-GB" sz="2000" dirty="0" err="1">
                <a:latin typeface="Arial"/>
                <a:ea typeface="Arial"/>
                <a:cs typeface="Arial"/>
                <a:sym typeface="Arial"/>
              </a:rPr>
              <a:t>Gweithlu</a:t>
            </a:r>
            <a:r>
              <a:rPr lang="en-GB" sz="2000" dirty="0">
                <a:latin typeface="Arial"/>
                <a:ea typeface="Arial"/>
                <a:cs typeface="Arial"/>
                <a:sym typeface="Arial"/>
              </a:rPr>
              <a:t> </a:t>
            </a:r>
            <a:r>
              <a:rPr lang="en-GB" sz="2000" dirty="0" err="1">
                <a:latin typeface="Arial"/>
                <a:ea typeface="Arial"/>
                <a:cs typeface="Arial"/>
                <a:sym typeface="Arial"/>
              </a:rPr>
              <a:t>Addysg</a:t>
            </a:r>
            <a:r>
              <a:rPr lang="en-GB" sz="2000" dirty="0">
                <a:latin typeface="Arial"/>
                <a:ea typeface="Arial"/>
                <a:cs typeface="Arial"/>
                <a:sym typeface="Arial"/>
              </a:rPr>
              <a:t> Nam </a:t>
            </a:r>
            <a:r>
              <a:rPr lang="en-GB" sz="2000" dirty="0" err="1">
                <a:latin typeface="Arial"/>
                <a:ea typeface="Arial"/>
                <a:cs typeface="Arial"/>
                <a:sym typeface="Arial"/>
              </a:rPr>
              <a:t>ar</a:t>
            </a:r>
            <a:r>
              <a:rPr lang="en-GB" sz="2000" dirty="0">
                <a:latin typeface="Arial"/>
                <a:ea typeface="Arial"/>
                <a:cs typeface="Arial"/>
                <a:sym typeface="Arial"/>
              </a:rPr>
              <a:t> y </a:t>
            </a:r>
            <a:r>
              <a:rPr lang="en-GB" sz="2000" dirty="0" err="1">
                <a:latin typeface="Arial"/>
                <a:ea typeface="Arial"/>
                <a:cs typeface="Arial"/>
                <a:sym typeface="Arial"/>
              </a:rPr>
              <a:t>Golwg</a:t>
            </a:r>
            <a:r>
              <a:rPr lang="en-GB" sz="2000" dirty="0">
                <a:latin typeface="Arial"/>
                <a:ea typeface="Arial"/>
                <a:cs typeface="Arial"/>
                <a:sym typeface="Arial"/>
              </a:rPr>
              <a:t>), </a:t>
            </a:r>
            <a:r>
              <a:rPr lang="en-GB" sz="2000" dirty="0" err="1">
                <a:latin typeface="Arial"/>
                <a:ea typeface="Arial"/>
                <a:cs typeface="Arial"/>
                <a:sym typeface="Arial"/>
              </a:rPr>
              <a:t>ar</a:t>
            </a:r>
            <a:r>
              <a:rPr lang="en-GB" sz="2000" dirty="0">
                <a:latin typeface="Arial"/>
                <a:ea typeface="Arial"/>
                <a:cs typeface="Arial"/>
                <a:sym typeface="Arial"/>
              </a:rPr>
              <a:t> y </a:t>
            </a:r>
            <a:r>
              <a:rPr lang="en-GB" sz="2000" dirty="0" err="1">
                <a:latin typeface="Arial"/>
                <a:ea typeface="Arial"/>
                <a:cs typeface="Arial"/>
                <a:sym typeface="Arial"/>
              </a:rPr>
              <a:t>cyd</a:t>
            </a:r>
            <a:r>
              <a:rPr lang="en-GB" sz="2000" dirty="0">
                <a:latin typeface="Arial"/>
                <a:ea typeface="Arial"/>
                <a:cs typeface="Arial"/>
                <a:sym typeface="Arial"/>
              </a:rPr>
              <a:t> </a:t>
            </a:r>
            <a:r>
              <a:rPr lang="en-GB" sz="2000" dirty="0" err="1">
                <a:latin typeface="Arial"/>
                <a:ea typeface="Arial"/>
                <a:cs typeface="Arial"/>
                <a:sym typeface="Arial"/>
              </a:rPr>
              <a:t>â</a:t>
            </a:r>
            <a:r>
              <a:rPr lang="en-GB" sz="2000" dirty="0">
                <a:latin typeface="Arial"/>
                <a:ea typeface="Arial"/>
                <a:cs typeface="Arial"/>
                <a:sym typeface="Arial"/>
              </a:rPr>
              <a:t> </a:t>
            </a:r>
            <a:r>
              <a:rPr lang="en-GB" sz="2000" dirty="0" err="1">
                <a:latin typeface="Arial"/>
                <a:ea typeface="Arial"/>
                <a:cs typeface="Arial"/>
                <a:sym typeface="Arial"/>
              </a:rPr>
              <a:t>grŵp</a:t>
            </a:r>
            <a:r>
              <a:rPr lang="en-GB" sz="2000" dirty="0">
                <a:latin typeface="Arial"/>
                <a:ea typeface="Arial"/>
                <a:cs typeface="Arial"/>
                <a:sym typeface="Arial"/>
              </a:rPr>
              <a:t> </a:t>
            </a:r>
            <a:r>
              <a:rPr lang="en-GB" sz="2000" dirty="0" err="1">
                <a:latin typeface="Arial"/>
                <a:ea typeface="Arial"/>
                <a:cs typeface="Arial"/>
                <a:sym typeface="Arial"/>
              </a:rPr>
              <a:t>ymgynghori</a:t>
            </a:r>
            <a:r>
              <a:rPr lang="en-GB" sz="2000" dirty="0">
                <a:latin typeface="Arial"/>
                <a:ea typeface="Arial"/>
                <a:cs typeface="Arial"/>
                <a:sym typeface="Arial"/>
              </a:rPr>
              <a:t> o </a:t>
            </a:r>
            <a:r>
              <a:rPr lang="en-GB" sz="2000" dirty="0" err="1">
                <a:latin typeface="Arial"/>
                <a:ea typeface="Arial"/>
                <a:cs typeface="Arial"/>
                <a:sym typeface="Arial"/>
              </a:rPr>
              <a:t>randdeiliaid</a:t>
            </a:r>
            <a:r>
              <a:rPr lang="en-GB" sz="2000" dirty="0">
                <a:latin typeface="Arial"/>
                <a:ea typeface="Arial"/>
                <a:cs typeface="Arial"/>
                <a:sym typeface="Arial"/>
              </a:rPr>
              <a:t> </a:t>
            </a:r>
            <a:r>
              <a:rPr lang="en-GB" sz="2000" dirty="0" err="1">
                <a:latin typeface="Arial"/>
                <a:ea typeface="Arial"/>
                <a:cs typeface="Arial"/>
                <a:sym typeface="Arial"/>
              </a:rPr>
              <a:t>sy’n</a:t>
            </a:r>
            <a:r>
              <a:rPr lang="en-GB" sz="2000" dirty="0">
                <a:latin typeface="Arial"/>
                <a:ea typeface="Arial"/>
                <a:cs typeface="Arial"/>
                <a:sym typeface="Arial"/>
              </a:rPr>
              <a:t> </a:t>
            </a:r>
            <a:r>
              <a:rPr lang="en-GB" sz="2000" dirty="0" err="1">
                <a:latin typeface="Arial"/>
                <a:ea typeface="Arial"/>
                <a:cs typeface="Arial"/>
                <a:sym typeface="Arial"/>
              </a:rPr>
              <a:t>gweithio</a:t>
            </a:r>
            <a:r>
              <a:rPr lang="en-GB" sz="2000" dirty="0">
                <a:latin typeface="Arial"/>
                <a:ea typeface="Arial"/>
                <a:cs typeface="Arial"/>
                <a:sym typeface="Arial"/>
              </a:rPr>
              <a:t> </a:t>
            </a:r>
            <a:r>
              <a:rPr lang="en-GB" sz="2000" dirty="0" err="1">
                <a:latin typeface="Arial"/>
                <a:ea typeface="Arial"/>
                <a:cs typeface="Arial"/>
                <a:sym typeface="Arial"/>
              </a:rPr>
              <a:t>ym</a:t>
            </a:r>
            <a:r>
              <a:rPr lang="en-GB" sz="2000" dirty="0">
                <a:latin typeface="Arial"/>
                <a:ea typeface="Arial"/>
                <a:cs typeface="Arial"/>
                <a:sym typeface="Arial"/>
              </a:rPr>
              <a:t> </a:t>
            </a:r>
            <a:r>
              <a:rPr lang="en-GB" sz="2000" dirty="0" err="1">
                <a:latin typeface="Arial"/>
                <a:ea typeface="Arial"/>
                <a:cs typeface="Arial"/>
                <a:sym typeface="Arial"/>
              </a:rPr>
              <a:t>maes</a:t>
            </a:r>
            <a:r>
              <a:rPr lang="en-GB" sz="2000" dirty="0">
                <a:latin typeface="Arial"/>
                <a:ea typeface="Arial"/>
                <a:cs typeface="Arial"/>
                <a:sym typeface="Arial"/>
              </a:rPr>
              <a:t> </a:t>
            </a:r>
            <a:r>
              <a:rPr lang="en-GB" sz="2000" dirty="0" err="1">
                <a:latin typeface="Arial"/>
                <a:ea typeface="Arial"/>
                <a:cs typeface="Arial"/>
                <a:sym typeface="Arial"/>
              </a:rPr>
              <a:t>Addysg</a:t>
            </a:r>
            <a:r>
              <a:rPr lang="en-GB" sz="2000" dirty="0">
                <a:latin typeface="Arial"/>
                <a:ea typeface="Arial"/>
                <a:cs typeface="Arial"/>
                <a:sym typeface="Arial"/>
              </a:rPr>
              <a:t> Nam </a:t>
            </a:r>
            <a:r>
              <a:rPr lang="en-GB" sz="2000" dirty="0" err="1">
                <a:latin typeface="Arial"/>
                <a:ea typeface="Arial"/>
                <a:cs typeface="Arial"/>
                <a:sym typeface="Arial"/>
              </a:rPr>
              <a:t>ar</a:t>
            </a:r>
            <a:r>
              <a:rPr lang="en-GB" sz="2000" dirty="0">
                <a:latin typeface="Arial"/>
                <a:ea typeface="Arial"/>
                <a:cs typeface="Arial"/>
                <a:sym typeface="Arial"/>
              </a:rPr>
              <a:t> y </a:t>
            </a:r>
            <a:r>
              <a:rPr lang="en-GB" sz="2000" dirty="0" err="1">
                <a:latin typeface="Arial"/>
                <a:ea typeface="Arial"/>
                <a:cs typeface="Arial"/>
                <a:sym typeface="Arial"/>
              </a:rPr>
              <a:t>Golwg</a:t>
            </a:r>
            <a:r>
              <a:rPr lang="en-GB" sz="2000" dirty="0">
                <a:latin typeface="Arial"/>
                <a:ea typeface="Arial"/>
                <a:cs typeface="Arial"/>
                <a:sym typeface="Arial"/>
              </a:rPr>
              <a:t>.</a:t>
            </a:r>
            <a:endParaRPr dirty="0"/>
          </a:p>
        </p:txBody>
      </p:sp>
      <p:pic>
        <p:nvPicPr>
          <p:cNvPr id="3" name="Picture 2" descr="Logo of VIEW">
            <a:extLst>
              <a:ext uri="{FF2B5EF4-FFF2-40B4-BE49-F238E27FC236}">
                <a16:creationId xmlns:a16="http://schemas.microsoft.com/office/drawing/2014/main" id="{237E6A52-59C2-A61D-17F4-4235C74580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9EE4A640-8C94-8C08-629B-A4DF6FA51AF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1A516749-8CD3-FCF0-60FC-E1BD3E8716F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Amcanion</a:t>
            </a:r>
            <a:r>
              <a:rPr lang="en-GB" sz="3000" dirty="0"/>
              <a:t> </a:t>
            </a:r>
            <a:r>
              <a:rPr lang="en-GB" sz="3000" dirty="0" err="1"/>
              <a:t>Hyfforddi</a:t>
            </a:r>
            <a:r>
              <a:rPr lang="en-GB" sz="3000" dirty="0"/>
              <a:t>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99847" y="1690688"/>
            <a:ext cx="8889752" cy="4369923"/>
          </a:xfrm>
        </p:spPr>
        <p:txBody>
          <a:bodyPr vert="horz" lIns="91440" tIns="45720" rIns="91440" bIns="45720" rtlCol="0" anchor="t">
            <a:normAutofit/>
          </a:bodyPr>
          <a:lstStyle/>
          <a:p>
            <a:pPr marL="0" indent="0" algn="just" rtl="0">
              <a:lnSpc>
                <a:spcPct val="100000"/>
              </a:lnSpc>
              <a:spcBef>
                <a:spcPts val="0"/>
              </a:spcBef>
              <a:spcAft>
                <a:spcPts val="0"/>
              </a:spcAft>
              <a:buNone/>
            </a:pPr>
            <a:r>
              <a:rPr lang="en-GB" sz="2000" b="0" i="0" dirty="0" err="1">
                <a:solidFill>
                  <a:srgbClr val="000000"/>
                </a:solidFill>
                <a:effectLst/>
                <a:latin typeface="Arial"/>
                <a:cs typeface="Arial"/>
              </a:rPr>
              <a:t>Dyma</a:t>
            </a:r>
            <a:r>
              <a:rPr lang="en-GB" sz="2000" b="0" i="0" dirty="0">
                <a:solidFill>
                  <a:srgbClr val="000000"/>
                </a:solidFill>
                <a:effectLst/>
                <a:latin typeface="Arial"/>
                <a:cs typeface="Arial"/>
              </a:rPr>
              <a:t> </a:t>
            </a:r>
            <a:r>
              <a:rPr lang="en-GB" sz="2000" b="0" i="0" dirty="0" err="1">
                <a:solidFill>
                  <a:srgbClr val="000000"/>
                </a:solidFill>
                <a:effectLst/>
                <a:latin typeface="Arial"/>
                <a:cs typeface="Arial"/>
              </a:rPr>
              <a:t>amcanion</a:t>
            </a:r>
            <a:r>
              <a:rPr lang="en-GB" sz="2000" b="0" i="0" dirty="0">
                <a:solidFill>
                  <a:srgbClr val="000000"/>
                </a:solidFill>
                <a:effectLst/>
                <a:latin typeface="Arial"/>
                <a:cs typeface="Arial"/>
              </a:rPr>
              <a:t> </a:t>
            </a:r>
            <a:r>
              <a:rPr lang="en-GB" sz="2000" b="0" i="0" dirty="0" err="1">
                <a:solidFill>
                  <a:srgbClr val="000000"/>
                </a:solidFill>
                <a:effectLst/>
                <a:latin typeface="Arial"/>
                <a:cs typeface="Arial"/>
              </a:rPr>
              <a:t>hyfforddi</a:t>
            </a:r>
            <a:r>
              <a:rPr lang="en-GB" sz="2000" b="0" i="0" dirty="0">
                <a:solidFill>
                  <a:srgbClr val="000000"/>
                </a:solidFill>
                <a:effectLst/>
                <a:latin typeface="Arial"/>
                <a:cs typeface="Arial"/>
              </a:rPr>
              <a:t> </a:t>
            </a:r>
            <a:r>
              <a:rPr lang="en-GB" sz="2000" b="0" i="0" dirty="0" err="1">
                <a:solidFill>
                  <a:srgbClr val="000000"/>
                </a:solidFill>
                <a:effectLst/>
                <a:latin typeface="Arial"/>
                <a:cs typeface="Arial"/>
              </a:rPr>
              <a:t>yr</a:t>
            </a:r>
            <a:r>
              <a:rPr lang="en-GB" sz="2000" b="0" i="0" dirty="0">
                <a:solidFill>
                  <a:srgbClr val="000000"/>
                </a:solidFill>
                <a:effectLst/>
                <a:latin typeface="Arial"/>
                <a:cs typeface="Arial"/>
              </a:rPr>
              <a:t> </a:t>
            </a:r>
            <a:r>
              <a:rPr lang="en-GB" sz="2000" b="0" i="0" dirty="0" err="1">
                <a:solidFill>
                  <a:srgbClr val="000000"/>
                </a:solidFill>
                <a:effectLst/>
                <a:latin typeface="Arial"/>
                <a:cs typeface="Arial"/>
              </a:rPr>
              <a:t>adnodd</a:t>
            </a:r>
            <a:r>
              <a:rPr lang="en-GB" sz="2000" b="0" i="0" dirty="0">
                <a:solidFill>
                  <a:srgbClr val="000000"/>
                </a:solidFill>
                <a:effectLst/>
                <a:latin typeface="Arial"/>
                <a:cs typeface="Arial"/>
              </a:rPr>
              <a:t> </a:t>
            </a:r>
            <a:r>
              <a:rPr lang="en-GB" sz="2000" b="0" i="0" dirty="0" err="1">
                <a:solidFill>
                  <a:srgbClr val="000000"/>
                </a:solidFill>
                <a:effectLst/>
                <a:latin typeface="Arial"/>
                <a:cs typeface="Arial"/>
              </a:rPr>
              <a:t>hwn</a:t>
            </a:r>
            <a:r>
              <a:rPr lang="en-GB" sz="2000" b="0" i="0" dirty="0">
                <a:solidFill>
                  <a:srgbClr val="000000"/>
                </a:solidFill>
                <a:effectLst/>
                <a:latin typeface="Arial"/>
                <a:cs typeface="Arial"/>
              </a:rPr>
              <a:t>:</a:t>
            </a:r>
            <a:endParaRPr lang="en-US" sz="2000" dirty="0">
              <a:latin typeface="Arial"/>
              <a:cs typeface="Arial"/>
            </a:endParaRPr>
          </a:p>
          <a:p>
            <a:pPr indent="0" algn="just" rtl="0">
              <a:lnSpc>
                <a:spcPct val="100000"/>
              </a:lnSpc>
              <a:spcBef>
                <a:spcPts val="0"/>
              </a:spcBef>
              <a:spcAft>
                <a:spcPts val="0"/>
              </a:spcAft>
            </a:pPr>
            <a:endParaRPr lang="en-GB" sz="2000" b="0" dirty="0">
              <a:effectLst/>
            </a:endParaRPr>
          </a:p>
          <a:p>
            <a:pPr marL="576000" indent="-360000" algn="just" fontAlgn="base">
              <a:lnSpc>
                <a:spcPct val="100000"/>
              </a:lnSpc>
              <a:spcBef>
                <a:spcPts val="0"/>
              </a:spcBef>
            </a:pPr>
            <a:r>
              <a:rPr lang="en-GB" sz="2000" dirty="0" err="1">
                <a:solidFill>
                  <a:srgbClr val="000000"/>
                </a:solidFill>
                <a:latin typeface="Arial"/>
                <a:cs typeface="Arial"/>
              </a:rPr>
              <a:t>cyflwyniad</a:t>
            </a:r>
            <a:r>
              <a:rPr lang="en-GB" sz="2000" dirty="0">
                <a:solidFill>
                  <a:srgbClr val="000000"/>
                </a:solidFill>
                <a:latin typeface="Arial"/>
                <a:cs typeface="Arial"/>
              </a:rPr>
              <a:t> </a:t>
            </a:r>
            <a:r>
              <a:rPr lang="en-GB" sz="2000" dirty="0" err="1">
                <a:solidFill>
                  <a:srgbClr val="000000"/>
                </a:solidFill>
                <a:latin typeface="Arial"/>
                <a:cs typeface="Arial"/>
              </a:rPr>
              <a:t>i'r</a:t>
            </a:r>
            <a:r>
              <a:rPr lang="en-GB" sz="2000" dirty="0">
                <a:solidFill>
                  <a:srgbClr val="000000"/>
                </a:solidFill>
                <a:latin typeface="Arial"/>
                <a:cs typeface="Arial"/>
              </a:rPr>
              <a:t> CFVI </a:t>
            </a:r>
            <a:r>
              <a:rPr lang="en-GB" sz="2000" dirty="0" err="1">
                <a:solidFill>
                  <a:srgbClr val="000000"/>
                </a:solidFill>
                <a:latin typeface="Arial"/>
                <a:cs typeface="Arial"/>
              </a:rPr>
              <a:t>i</a:t>
            </a:r>
            <a:r>
              <a:rPr lang="en-GB" sz="2000" dirty="0">
                <a:solidFill>
                  <a:srgbClr val="000000"/>
                </a:solidFill>
                <a:latin typeface="Arial"/>
                <a:cs typeface="Arial"/>
              </a:rPr>
              <a:t> </a:t>
            </a:r>
            <a:r>
              <a:rPr lang="en-GB" sz="2000" dirty="0" err="1">
                <a:solidFill>
                  <a:srgbClr val="000000"/>
                </a:solidFill>
                <a:latin typeface="Arial"/>
                <a:cs typeface="Arial"/>
              </a:rPr>
              <a:t>ddangos</a:t>
            </a:r>
            <a:r>
              <a:rPr lang="en-GB" sz="2000" dirty="0">
                <a:solidFill>
                  <a:srgbClr val="000000"/>
                </a:solidFill>
                <a:latin typeface="Arial"/>
                <a:cs typeface="Arial"/>
              </a:rPr>
              <a:t> pam y </a:t>
            </a:r>
            <a:r>
              <a:rPr lang="en-GB" sz="2000" dirty="0" err="1">
                <a:solidFill>
                  <a:srgbClr val="000000"/>
                </a:solidFill>
                <a:latin typeface="Arial"/>
                <a:cs typeface="Arial"/>
              </a:rPr>
              <a:t>cafodd</a:t>
            </a:r>
            <a:r>
              <a:rPr lang="en-GB" sz="2000" dirty="0">
                <a:solidFill>
                  <a:srgbClr val="000000"/>
                </a:solidFill>
                <a:latin typeface="Arial"/>
                <a:cs typeface="Arial"/>
              </a:rPr>
              <a:t> </a:t>
            </a:r>
            <a:r>
              <a:rPr lang="en-GB" sz="2000" dirty="0" err="1">
                <a:solidFill>
                  <a:srgbClr val="000000"/>
                </a:solidFill>
                <a:latin typeface="Arial"/>
                <a:cs typeface="Arial"/>
              </a:rPr>
              <a:t>ei</a:t>
            </a:r>
            <a:r>
              <a:rPr lang="en-GB" sz="2000" dirty="0">
                <a:solidFill>
                  <a:srgbClr val="000000"/>
                </a:solidFill>
                <a:latin typeface="Arial"/>
                <a:cs typeface="Arial"/>
              </a:rPr>
              <a:t> </a:t>
            </a:r>
            <a:r>
              <a:rPr lang="en-GB" sz="2000" dirty="0" err="1">
                <a:solidFill>
                  <a:srgbClr val="000000"/>
                </a:solidFill>
                <a:latin typeface="Arial"/>
                <a:cs typeface="Arial"/>
              </a:rPr>
              <a:t>ddatblygu</a:t>
            </a:r>
            <a:r>
              <a:rPr lang="en-GB" sz="2000" dirty="0">
                <a:solidFill>
                  <a:srgbClr val="000000"/>
                </a:solidFill>
                <a:latin typeface="Arial"/>
                <a:cs typeface="Arial"/>
              </a:rPr>
              <a:t>, </a:t>
            </a:r>
            <a:r>
              <a:rPr lang="en-GB" sz="2000" dirty="0" err="1">
                <a:solidFill>
                  <a:srgbClr val="000000"/>
                </a:solidFill>
                <a:latin typeface="Arial"/>
                <a:cs typeface="Arial"/>
              </a:rPr>
              <a:t>gyda</a:t>
            </a:r>
            <a:r>
              <a:rPr lang="en-GB" sz="2000" dirty="0">
                <a:solidFill>
                  <a:srgbClr val="000000"/>
                </a:solidFill>
                <a:latin typeface="Arial"/>
                <a:cs typeface="Arial"/>
              </a:rPr>
              <a:t> </a:t>
            </a:r>
            <a:r>
              <a:rPr lang="en-GB" sz="2000" dirty="0" err="1">
                <a:solidFill>
                  <a:srgbClr val="000000"/>
                </a:solidFill>
                <a:latin typeface="Arial"/>
                <a:cs typeface="Arial"/>
              </a:rPr>
              <a:t>phwy</a:t>
            </a:r>
            <a:r>
              <a:rPr lang="en-GB" sz="2000" dirty="0">
                <a:solidFill>
                  <a:srgbClr val="000000"/>
                </a:solidFill>
                <a:latin typeface="Arial"/>
                <a:cs typeface="Arial"/>
              </a:rPr>
              <a:t> y </a:t>
            </a:r>
            <a:r>
              <a:rPr lang="en-GB" sz="2000" dirty="0" err="1">
                <a:solidFill>
                  <a:srgbClr val="000000"/>
                </a:solidFill>
                <a:latin typeface="Arial"/>
                <a:cs typeface="Arial"/>
              </a:rPr>
              <a:t>bwriedir</a:t>
            </a:r>
            <a:r>
              <a:rPr lang="en-GB" sz="2000" dirty="0">
                <a:solidFill>
                  <a:srgbClr val="000000"/>
                </a:solidFill>
                <a:latin typeface="Arial"/>
                <a:cs typeface="Arial"/>
              </a:rPr>
              <a:t> </a:t>
            </a:r>
            <a:r>
              <a:rPr lang="en-GB" sz="2000" dirty="0" err="1">
                <a:solidFill>
                  <a:srgbClr val="000000"/>
                </a:solidFill>
                <a:latin typeface="Arial"/>
                <a:cs typeface="Arial"/>
              </a:rPr>
              <a:t>ei</a:t>
            </a:r>
            <a:r>
              <a:rPr lang="en-GB" sz="2000" dirty="0">
                <a:solidFill>
                  <a:srgbClr val="000000"/>
                </a:solidFill>
                <a:latin typeface="Arial"/>
                <a:cs typeface="Arial"/>
              </a:rPr>
              <a:t> </a:t>
            </a:r>
            <a:r>
              <a:rPr lang="en-GB" sz="2000" dirty="0" err="1">
                <a:solidFill>
                  <a:srgbClr val="000000"/>
                </a:solidFill>
                <a:latin typeface="Arial"/>
                <a:cs typeface="Arial"/>
              </a:rPr>
              <a:t>ddefnyddio</a:t>
            </a:r>
            <a:r>
              <a:rPr lang="en-GB" sz="2000" dirty="0">
                <a:solidFill>
                  <a:srgbClr val="000000"/>
                </a:solidFill>
                <a:latin typeface="Arial"/>
                <a:cs typeface="Arial"/>
              </a:rPr>
              <a:t> a </a:t>
            </a:r>
            <a:r>
              <a:rPr lang="en-GB" sz="2000" dirty="0" err="1">
                <a:solidFill>
                  <a:srgbClr val="000000"/>
                </a:solidFill>
                <a:latin typeface="Arial"/>
                <a:cs typeface="Arial"/>
              </a:rPr>
              <a:t>sut</a:t>
            </a:r>
            <a:r>
              <a:rPr lang="en-GB" sz="2000" dirty="0">
                <a:solidFill>
                  <a:srgbClr val="000000"/>
                </a:solidFill>
                <a:latin typeface="Arial"/>
                <a:cs typeface="Arial"/>
              </a:rPr>
              <a:t> gall </a:t>
            </a:r>
            <a:r>
              <a:rPr lang="en-GB" sz="2000" dirty="0" err="1">
                <a:solidFill>
                  <a:srgbClr val="000000"/>
                </a:solidFill>
                <a:latin typeface="Arial"/>
                <a:cs typeface="Arial"/>
              </a:rPr>
              <a:t>fod</a:t>
            </a:r>
            <a:r>
              <a:rPr lang="en-GB" sz="2000" dirty="0">
                <a:solidFill>
                  <a:srgbClr val="000000"/>
                </a:solidFill>
                <a:latin typeface="Arial"/>
                <a:cs typeface="Arial"/>
              </a:rPr>
              <a:t> o </a:t>
            </a:r>
            <a:r>
              <a:rPr lang="en-GB" sz="2000" dirty="0" err="1">
                <a:solidFill>
                  <a:srgbClr val="000000"/>
                </a:solidFill>
                <a:latin typeface="Arial"/>
                <a:cs typeface="Arial"/>
              </a:rPr>
              <a:t>gymorth</a:t>
            </a:r>
            <a:r>
              <a:rPr lang="en-GB" sz="2000" dirty="0">
                <a:solidFill>
                  <a:srgbClr val="000000"/>
                </a:solidFill>
                <a:latin typeface="Arial"/>
                <a:cs typeface="Arial"/>
              </a:rPr>
              <a:t> </a:t>
            </a:r>
            <a:r>
              <a:rPr lang="en-GB" sz="2000" dirty="0" err="1">
                <a:solidFill>
                  <a:srgbClr val="000000"/>
                </a:solidFill>
                <a:latin typeface="Arial"/>
                <a:cs typeface="Arial"/>
              </a:rPr>
              <a:t>i</a:t>
            </a:r>
            <a:r>
              <a:rPr lang="en-GB" sz="2000" dirty="0">
                <a:solidFill>
                  <a:srgbClr val="000000"/>
                </a:solidFill>
                <a:latin typeface="Arial"/>
                <a:cs typeface="Arial"/>
              </a:rPr>
              <a:t> </a:t>
            </a:r>
            <a:r>
              <a:rPr lang="en-GB" sz="2000" dirty="0" err="1">
                <a:solidFill>
                  <a:srgbClr val="000000"/>
                </a:solidFill>
                <a:latin typeface="Arial"/>
                <a:cs typeface="Arial"/>
              </a:rPr>
              <a:t>amrywiaeth</a:t>
            </a:r>
            <a:r>
              <a:rPr lang="en-GB" sz="2000" dirty="0">
                <a:solidFill>
                  <a:srgbClr val="000000"/>
                </a:solidFill>
                <a:latin typeface="Arial"/>
                <a:cs typeface="Arial"/>
              </a:rPr>
              <a:t> o </a:t>
            </a:r>
            <a:r>
              <a:rPr lang="en-GB" sz="2000" dirty="0" err="1">
                <a:solidFill>
                  <a:srgbClr val="000000"/>
                </a:solidFill>
                <a:latin typeface="Arial"/>
                <a:cs typeface="Arial"/>
              </a:rPr>
              <a:t>randdeiliaid</a:t>
            </a:r>
            <a:endParaRPr lang="en-GB" sz="2000" dirty="0">
              <a:solidFill>
                <a:srgbClr val="000000"/>
              </a:solidFill>
              <a:latin typeface="Arial"/>
              <a:cs typeface="Arial"/>
            </a:endParaRPr>
          </a:p>
          <a:p>
            <a:pPr marL="576000" indent="-360000" algn="just" fontAlgn="base">
              <a:lnSpc>
                <a:spcPct val="100000"/>
              </a:lnSpc>
              <a:spcBef>
                <a:spcPts val="0"/>
              </a:spcBef>
            </a:pPr>
            <a:endParaRPr lang="en-GB" sz="2000" dirty="0">
              <a:solidFill>
                <a:srgbClr val="000000"/>
              </a:solidFill>
              <a:latin typeface="Arial"/>
              <a:cs typeface="Arial"/>
            </a:endParaRPr>
          </a:p>
          <a:p>
            <a:pPr marL="576000" indent="-360000" algn="just" fontAlgn="base">
              <a:lnSpc>
                <a:spcPct val="100000"/>
              </a:lnSpc>
              <a:spcBef>
                <a:spcPts val="0"/>
              </a:spcBef>
            </a:pPr>
            <a:r>
              <a:rPr lang="en-GB" sz="2000" dirty="0" err="1">
                <a:solidFill>
                  <a:srgbClr val="000000"/>
                </a:solidFill>
                <a:latin typeface="Arial"/>
                <a:cs typeface="Arial"/>
              </a:rPr>
              <a:t>trosolwg</a:t>
            </a:r>
            <a:r>
              <a:rPr lang="en-GB" sz="2000" dirty="0">
                <a:solidFill>
                  <a:srgbClr val="000000"/>
                </a:solidFill>
                <a:latin typeface="Arial"/>
                <a:cs typeface="Arial"/>
              </a:rPr>
              <a:t> </a:t>
            </a:r>
            <a:r>
              <a:rPr lang="en-GB" sz="2000" dirty="0" err="1">
                <a:solidFill>
                  <a:srgbClr val="000000"/>
                </a:solidFill>
                <a:latin typeface="Arial"/>
                <a:cs typeface="Arial"/>
              </a:rPr>
              <a:t>o'r</a:t>
            </a:r>
            <a:r>
              <a:rPr lang="en-GB" sz="2000" dirty="0">
                <a:solidFill>
                  <a:srgbClr val="000000"/>
                </a:solidFill>
                <a:latin typeface="Arial"/>
                <a:cs typeface="Arial"/>
              </a:rPr>
              <a:t> </a:t>
            </a:r>
            <a:r>
              <a:rPr lang="en-GB" sz="2000" dirty="0" err="1">
                <a:solidFill>
                  <a:srgbClr val="000000"/>
                </a:solidFill>
                <a:latin typeface="Arial"/>
                <a:cs typeface="Arial"/>
              </a:rPr>
              <a:t>ystod</a:t>
            </a:r>
            <a:r>
              <a:rPr lang="en-GB" sz="2000" dirty="0">
                <a:solidFill>
                  <a:srgbClr val="000000"/>
                </a:solidFill>
                <a:latin typeface="Arial"/>
                <a:cs typeface="Arial"/>
              </a:rPr>
              <a:t> </a:t>
            </a:r>
            <a:r>
              <a:rPr lang="en-GB" sz="2000" dirty="0" err="1">
                <a:solidFill>
                  <a:srgbClr val="000000"/>
                </a:solidFill>
                <a:latin typeface="Arial"/>
                <a:cs typeface="Arial"/>
              </a:rPr>
              <a:t>eang</a:t>
            </a:r>
            <a:r>
              <a:rPr lang="en-GB" sz="2000" dirty="0">
                <a:solidFill>
                  <a:srgbClr val="000000"/>
                </a:solidFill>
                <a:latin typeface="Arial"/>
                <a:cs typeface="Arial"/>
              </a:rPr>
              <a:t> o </a:t>
            </a:r>
            <a:r>
              <a:rPr lang="en-GB" sz="2000" dirty="0" err="1">
                <a:solidFill>
                  <a:srgbClr val="000000"/>
                </a:solidFill>
                <a:latin typeface="Arial"/>
                <a:cs typeface="Arial"/>
              </a:rPr>
              <a:t>adnoddau</a:t>
            </a:r>
            <a:r>
              <a:rPr lang="en-GB" sz="2000" dirty="0">
                <a:solidFill>
                  <a:srgbClr val="000000"/>
                </a:solidFill>
                <a:latin typeface="Arial"/>
                <a:cs typeface="Arial"/>
              </a:rPr>
              <a:t> </a:t>
            </a:r>
            <a:r>
              <a:rPr lang="en-GB" sz="2000" dirty="0" err="1">
                <a:solidFill>
                  <a:srgbClr val="000000"/>
                </a:solidFill>
                <a:latin typeface="Arial"/>
                <a:cs typeface="Arial"/>
              </a:rPr>
              <a:t>sydd</a:t>
            </a:r>
            <a:r>
              <a:rPr lang="en-GB" sz="2000" dirty="0">
                <a:solidFill>
                  <a:srgbClr val="000000"/>
                </a:solidFill>
                <a:latin typeface="Arial"/>
                <a:cs typeface="Arial"/>
              </a:rPr>
              <a:t> </a:t>
            </a:r>
            <a:r>
              <a:rPr lang="en-GB" sz="2000" dirty="0" err="1">
                <a:solidFill>
                  <a:srgbClr val="000000"/>
                </a:solidFill>
                <a:latin typeface="Arial"/>
                <a:cs typeface="Arial"/>
              </a:rPr>
              <a:t>wedi'u</a:t>
            </a:r>
            <a:r>
              <a:rPr lang="en-GB" sz="2000" dirty="0">
                <a:solidFill>
                  <a:srgbClr val="000000"/>
                </a:solidFill>
                <a:latin typeface="Arial"/>
                <a:cs typeface="Arial"/>
              </a:rPr>
              <a:t> </a:t>
            </a:r>
            <a:r>
              <a:rPr lang="en-GB" sz="2000" dirty="0" err="1">
                <a:solidFill>
                  <a:srgbClr val="000000"/>
                </a:solidFill>
                <a:latin typeface="Arial"/>
                <a:cs typeface="Arial"/>
              </a:rPr>
              <a:t>casglu</a:t>
            </a:r>
            <a:r>
              <a:rPr lang="en-GB" sz="2000" dirty="0">
                <a:solidFill>
                  <a:srgbClr val="000000"/>
                </a:solidFill>
                <a:latin typeface="Arial"/>
                <a:cs typeface="Arial"/>
              </a:rPr>
              <a:t> </a:t>
            </a:r>
            <a:r>
              <a:rPr lang="en-GB" sz="2000" dirty="0" err="1">
                <a:solidFill>
                  <a:srgbClr val="000000"/>
                </a:solidFill>
                <a:latin typeface="Arial"/>
                <a:cs typeface="Arial"/>
              </a:rPr>
              <a:t>i</a:t>
            </a:r>
            <a:r>
              <a:rPr lang="en-GB" sz="2000" dirty="0">
                <a:solidFill>
                  <a:srgbClr val="000000"/>
                </a:solidFill>
                <a:latin typeface="Arial"/>
                <a:cs typeface="Arial"/>
              </a:rPr>
              <a:t> </a:t>
            </a:r>
            <a:r>
              <a:rPr lang="en-GB" sz="2000" dirty="0" err="1">
                <a:solidFill>
                  <a:srgbClr val="000000"/>
                </a:solidFill>
                <a:latin typeface="Arial"/>
                <a:cs typeface="Arial"/>
              </a:rPr>
              <a:t>gefnogi</a:t>
            </a:r>
            <a:r>
              <a:rPr lang="en-GB" sz="2000" dirty="0">
                <a:solidFill>
                  <a:srgbClr val="000000"/>
                </a:solidFill>
                <a:latin typeface="Arial"/>
                <a:cs typeface="Arial"/>
              </a:rPr>
              <a:t> </a:t>
            </a:r>
            <a:r>
              <a:rPr lang="en-GB" sz="2000" dirty="0" err="1">
                <a:solidFill>
                  <a:srgbClr val="000000"/>
                </a:solidFill>
                <a:latin typeface="Arial"/>
                <a:cs typeface="Arial"/>
              </a:rPr>
              <a:t>gweithredu’r</a:t>
            </a:r>
            <a:r>
              <a:rPr lang="en-GB" sz="2000" dirty="0">
                <a:solidFill>
                  <a:srgbClr val="000000"/>
                </a:solidFill>
                <a:latin typeface="Arial"/>
                <a:cs typeface="Arial"/>
              </a:rPr>
              <a:t> CFVI </a:t>
            </a:r>
            <a:r>
              <a:rPr lang="en-GB" sz="2000" dirty="0" err="1">
                <a:solidFill>
                  <a:srgbClr val="000000"/>
                </a:solidFill>
                <a:latin typeface="Arial"/>
                <a:cs typeface="Arial"/>
              </a:rPr>
              <a:t>mewn</a:t>
            </a:r>
            <a:r>
              <a:rPr lang="en-GB" sz="2000" dirty="0">
                <a:solidFill>
                  <a:srgbClr val="000000"/>
                </a:solidFill>
                <a:latin typeface="Arial"/>
                <a:cs typeface="Arial"/>
              </a:rPr>
              <a:t> </a:t>
            </a:r>
            <a:r>
              <a:rPr lang="en-GB" sz="2000" dirty="0" err="1">
                <a:solidFill>
                  <a:srgbClr val="000000"/>
                </a:solidFill>
                <a:latin typeface="Arial"/>
                <a:cs typeface="Arial"/>
              </a:rPr>
              <a:t>arfer</a:t>
            </a:r>
            <a:r>
              <a:rPr lang="en-GB" sz="2000" dirty="0">
                <a:solidFill>
                  <a:srgbClr val="000000"/>
                </a:solidFill>
                <a:latin typeface="Arial"/>
                <a:cs typeface="Arial"/>
              </a:rPr>
              <a:t> </a:t>
            </a:r>
            <a:r>
              <a:rPr lang="en-GB" sz="2000" dirty="0" err="1">
                <a:solidFill>
                  <a:srgbClr val="000000"/>
                </a:solidFill>
                <a:latin typeface="Arial"/>
                <a:cs typeface="Arial"/>
              </a:rPr>
              <a:t>addysgol</a:t>
            </a:r>
            <a:endParaRPr lang="en-GB" sz="2000" dirty="0">
              <a:solidFill>
                <a:srgbClr val="000000"/>
              </a:solidFill>
              <a:latin typeface="Arial"/>
              <a:cs typeface="Arial"/>
            </a:endParaRPr>
          </a:p>
          <a:p>
            <a:pPr marL="576000" indent="-360000" algn="just" fontAlgn="base">
              <a:lnSpc>
                <a:spcPct val="100000"/>
              </a:lnSpc>
              <a:spcBef>
                <a:spcPts val="0"/>
              </a:spcBef>
            </a:pPr>
            <a:endParaRPr lang="en-GB" sz="2000" dirty="0">
              <a:solidFill>
                <a:srgbClr val="000000"/>
              </a:solidFill>
              <a:latin typeface="Arial"/>
              <a:cs typeface="Arial"/>
            </a:endParaRPr>
          </a:p>
          <a:p>
            <a:pPr marL="576000" indent="-360000" algn="just" fontAlgn="base">
              <a:lnSpc>
                <a:spcPct val="100000"/>
              </a:lnSpc>
              <a:spcBef>
                <a:spcPts val="0"/>
              </a:spcBef>
            </a:pPr>
            <a:r>
              <a:rPr lang="en-GB" sz="2000" dirty="0" err="1">
                <a:solidFill>
                  <a:srgbClr val="000000"/>
                </a:solidFill>
                <a:latin typeface="Arial"/>
                <a:cs typeface="Arial"/>
              </a:rPr>
              <a:t>rhai</a:t>
            </a:r>
            <a:r>
              <a:rPr lang="en-GB" sz="2000" dirty="0">
                <a:solidFill>
                  <a:srgbClr val="000000"/>
                </a:solidFill>
                <a:latin typeface="Arial"/>
                <a:cs typeface="Arial"/>
              </a:rPr>
              <a:t> </a:t>
            </a:r>
            <a:r>
              <a:rPr lang="en-GB" sz="2000" dirty="0" err="1">
                <a:solidFill>
                  <a:srgbClr val="000000"/>
                </a:solidFill>
                <a:latin typeface="Arial"/>
                <a:cs typeface="Arial"/>
              </a:rPr>
              <a:t>dolenni</a:t>
            </a:r>
            <a:r>
              <a:rPr lang="en-GB" sz="2000" dirty="0">
                <a:solidFill>
                  <a:srgbClr val="000000"/>
                </a:solidFill>
                <a:latin typeface="Arial"/>
                <a:cs typeface="Arial"/>
              </a:rPr>
              <a:t> </a:t>
            </a:r>
            <a:r>
              <a:rPr lang="en-GB" sz="2000" dirty="0" err="1">
                <a:solidFill>
                  <a:srgbClr val="000000"/>
                </a:solidFill>
                <a:latin typeface="Arial"/>
                <a:cs typeface="Arial"/>
              </a:rPr>
              <a:t>i</a:t>
            </a:r>
            <a:r>
              <a:rPr lang="en-GB" sz="2000" dirty="0">
                <a:solidFill>
                  <a:srgbClr val="000000"/>
                </a:solidFill>
                <a:latin typeface="Arial"/>
                <a:cs typeface="Arial"/>
              </a:rPr>
              <a:t> </a:t>
            </a:r>
            <a:r>
              <a:rPr lang="en-GB" sz="2000" dirty="0" err="1">
                <a:solidFill>
                  <a:srgbClr val="000000"/>
                </a:solidFill>
                <a:latin typeface="Arial"/>
                <a:cs typeface="Arial"/>
              </a:rPr>
              <a:t>adnoddau</a:t>
            </a:r>
            <a:r>
              <a:rPr lang="en-GB" sz="2000" dirty="0">
                <a:solidFill>
                  <a:srgbClr val="000000"/>
                </a:solidFill>
                <a:latin typeface="Arial"/>
                <a:cs typeface="Arial"/>
              </a:rPr>
              <a:t>/</a:t>
            </a:r>
            <a:r>
              <a:rPr lang="en-GB" sz="2000" dirty="0" err="1">
                <a:solidFill>
                  <a:srgbClr val="000000"/>
                </a:solidFill>
                <a:latin typeface="Arial"/>
                <a:cs typeface="Arial"/>
              </a:rPr>
              <a:t>gwefannau</a:t>
            </a:r>
            <a:r>
              <a:rPr lang="en-GB" sz="2000" dirty="0">
                <a:solidFill>
                  <a:srgbClr val="000000"/>
                </a:solidFill>
                <a:latin typeface="Arial"/>
                <a:cs typeface="Arial"/>
              </a:rPr>
              <a:t> </a:t>
            </a:r>
            <a:r>
              <a:rPr lang="en-GB" sz="2000" dirty="0" err="1">
                <a:solidFill>
                  <a:srgbClr val="000000"/>
                </a:solidFill>
                <a:latin typeface="Arial"/>
                <a:cs typeface="Arial"/>
              </a:rPr>
              <a:t>defnyddiol</a:t>
            </a:r>
            <a:r>
              <a:rPr lang="en-GB" sz="2000" dirty="0">
                <a:solidFill>
                  <a:srgbClr val="000000"/>
                </a:solidFill>
                <a:latin typeface="Arial"/>
                <a:cs typeface="Arial"/>
              </a:rPr>
              <a:t>.</a:t>
            </a:r>
            <a:endParaRPr lang="en-GB" sz="2200" dirty="0">
              <a:latin typeface="+mj-lt"/>
            </a:endParaRPr>
          </a:p>
        </p:txBody>
      </p:sp>
    </p:spTree>
    <p:extLst>
      <p:ext uri="{BB962C8B-B14F-4D97-AF65-F5344CB8AC3E}">
        <p14:creationId xmlns:p14="http://schemas.microsoft.com/office/powerpoint/2010/main" val="149208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Beth </a:t>
            </a:r>
            <a:r>
              <a:rPr lang="en-GB" sz="3000" dirty="0" err="1"/>
              <a:t>yw’r</a:t>
            </a:r>
            <a:r>
              <a:rPr lang="en-GB" sz="3000" dirty="0"/>
              <a:t> CFVI?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618025" y="1653517"/>
            <a:ext cx="9803629" cy="4351338"/>
          </a:xfrm>
        </p:spPr>
        <p:txBody>
          <a:bodyPr vert="horz" lIns="91440" tIns="45720" rIns="91440" bIns="45720" rtlCol="0" anchor="t">
            <a:noAutofit/>
          </a:bodyPr>
          <a:lstStyle/>
          <a:p>
            <a:pPr marL="0" indent="0" algn="just">
              <a:lnSpc>
                <a:spcPct val="120000"/>
              </a:lnSpc>
              <a:spcBef>
                <a:spcPts val="403"/>
              </a:spcBef>
              <a:buClr>
                <a:schemeClr val="dk1"/>
              </a:buClr>
              <a:buSzPct val="100000"/>
              <a:buNone/>
            </a:pPr>
            <a:r>
              <a:rPr lang="en-GB" sz="2000" b="1" dirty="0" err="1">
                <a:latin typeface="Arial"/>
                <a:ea typeface="Arial"/>
                <a:cs typeface="Arial"/>
                <a:sym typeface="Arial"/>
              </a:rPr>
              <a:t>Fframwaith</a:t>
            </a:r>
            <a:r>
              <a:rPr lang="en-GB" sz="2000" b="1" dirty="0">
                <a:latin typeface="Arial"/>
                <a:ea typeface="Arial"/>
                <a:cs typeface="Arial"/>
                <a:sym typeface="Arial"/>
              </a:rPr>
              <a:t> </a:t>
            </a:r>
            <a:r>
              <a:rPr lang="en-GB" sz="2000" b="1" dirty="0" err="1">
                <a:latin typeface="Arial"/>
                <a:ea typeface="Arial"/>
                <a:cs typeface="Arial"/>
                <a:sym typeface="Arial"/>
              </a:rPr>
              <a:t>cwricwlwm</a:t>
            </a:r>
            <a:r>
              <a:rPr lang="en-GB" sz="2000" b="1" dirty="0">
                <a:latin typeface="Arial"/>
                <a:ea typeface="Arial"/>
                <a:cs typeface="Arial"/>
                <a:sym typeface="Arial"/>
              </a:rPr>
              <a:t> </a:t>
            </a:r>
            <a:r>
              <a:rPr lang="en-GB" sz="2000" b="1" dirty="0" err="1">
                <a:latin typeface="Arial"/>
                <a:ea typeface="Arial"/>
                <a:cs typeface="Arial"/>
                <a:sym typeface="Arial"/>
              </a:rPr>
              <a:t>sydd</a:t>
            </a:r>
            <a:r>
              <a:rPr lang="en-GB" sz="2000" b="1" dirty="0">
                <a:latin typeface="Arial"/>
                <a:ea typeface="Arial"/>
                <a:cs typeface="Arial"/>
                <a:sym typeface="Arial"/>
              </a:rPr>
              <a:t> </a:t>
            </a:r>
            <a:r>
              <a:rPr lang="en-GB" sz="2000" b="1" dirty="0" err="1">
                <a:latin typeface="Arial"/>
                <a:ea typeface="Arial"/>
                <a:cs typeface="Arial"/>
                <a:sym typeface="Arial"/>
              </a:rPr>
              <a:t>wedi’i</a:t>
            </a:r>
            <a:r>
              <a:rPr lang="en-GB" sz="2000" b="1" dirty="0">
                <a:latin typeface="Arial"/>
                <a:ea typeface="Arial"/>
                <a:cs typeface="Arial"/>
                <a:sym typeface="Arial"/>
              </a:rPr>
              <a:t> </a:t>
            </a:r>
            <a:r>
              <a:rPr lang="en-GB" sz="2000" b="1" dirty="0" err="1">
                <a:latin typeface="Arial"/>
                <a:ea typeface="Arial"/>
                <a:cs typeface="Arial"/>
                <a:sym typeface="Arial"/>
              </a:rPr>
              <a:t>ddatblygu</a:t>
            </a:r>
            <a:r>
              <a:rPr lang="en-GB" sz="2000" b="1" dirty="0">
                <a:latin typeface="Arial"/>
                <a:ea typeface="Arial"/>
                <a:cs typeface="Arial"/>
                <a:sym typeface="Arial"/>
              </a:rPr>
              <a:t> </a:t>
            </a:r>
            <a:r>
              <a:rPr lang="en-GB" sz="2000" b="1" dirty="0" err="1">
                <a:latin typeface="Arial"/>
                <a:ea typeface="Arial"/>
                <a:cs typeface="Arial"/>
                <a:sym typeface="Arial"/>
              </a:rPr>
              <a:t>ar</a:t>
            </a:r>
            <a:r>
              <a:rPr lang="en-GB" sz="2000" b="1" dirty="0">
                <a:latin typeface="Arial"/>
                <a:ea typeface="Arial"/>
                <a:cs typeface="Arial"/>
                <a:sym typeface="Arial"/>
              </a:rPr>
              <a:t> </a:t>
            </a:r>
            <a:r>
              <a:rPr lang="en-GB" sz="2000" b="1" dirty="0" err="1">
                <a:latin typeface="Arial"/>
                <a:ea typeface="Arial"/>
                <a:cs typeface="Arial"/>
                <a:sym typeface="Arial"/>
              </a:rPr>
              <a:t>gyfer</a:t>
            </a:r>
            <a:r>
              <a:rPr lang="en-GB" sz="2000" b="1" dirty="0">
                <a:latin typeface="Arial"/>
                <a:ea typeface="Arial"/>
                <a:cs typeface="Arial"/>
                <a:sym typeface="Arial"/>
              </a:rPr>
              <a:t> plant a </a:t>
            </a:r>
            <a:r>
              <a:rPr lang="en-GB" sz="2000" b="1" dirty="0" err="1">
                <a:latin typeface="Arial"/>
                <a:ea typeface="Arial"/>
                <a:cs typeface="Arial"/>
                <a:sym typeface="Arial"/>
              </a:rPr>
              <a:t>phobl</a:t>
            </a:r>
            <a:r>
              <a:rPr lang="en-GB" sz="2000" b="1" dirty="0">
                <a:latin typeface="Arial"/>
                <a:ea typeface="Arial"/>
                <a:cs typeface="Arial"/>
                <a:sym typeface="Arial"/>
              </a:rPr>
              <a:t> </a:t>
            </a:r>
            <a:r>
              <a:rPr lang="en-GB" sz="2000" b="1" dirty="0" err="1">
                <a:latin typeface="Arial"/>
                <a:ea typeface="Arial"/>
                <a:cs typeface="Arial"/>
                <a:sym typeface="Arial"/>
              </a:rPr>
              <a:t>ifanc</a:t>
            </a:r>
            <a:r>
              <a:rPr lang="en-GB" sz="2000" b="1" dirty="0">
                <a:latin typeface="Arial"/>
                <a:ea typeface="Arial"/>
                <a:cs typeface="Arial"/>
                <a:sym typeface="Arial"/>
              </a:rPr>
              <a:t> </a:t>
            </a:r>
            <a:r>
              <a:rPr lang="en-GB" sz="2000" b="1" dirty="0" err="1">
                <a:latin typeface="Arial"/>
                <a:ea typeface="Arial"/>
                <a:cs typeface="Arial"/>
                <a:sym typeface="Arial"/>
              </a:rPr>
              <a:t>sydd</a:t>
            </a:r>
            <a:r>
              <a:rPr lang="en-GB" sz="2000" b="1" dirty="0">
                <a:latin typeface="Arial"/>
                <a:ea typeface="Arial"/>
                <a:cs typeface="Arial"/>
                <a:sym typeface="Arial"/>
              </a:rPr>
              <a:t> </a:t>
            </a:r>
            <a:r>
              <a:rPr lang="en-GB" sz="2000" b="1" dirty="0" err="1">
                <a:latin typeface="Arial"/>
                <a:ea typeface="Arial"/>
                <a:cs typeface="Arial"/>
                <a:sym typeface="Arial"/>
              </a:rPr>
              <a:t>â</a:t>
            </a:r>
            <a:r>
              <a:rPr lang="en-GB" sz="2000" b="1" dirty="0">
                <a:latin typeface="Arial"/>
                <a:ea typeface="Arial"/>
                <a:cs typeface="Arial"/>
                <a:sym typeface="Arial"/>
              </a:rPr>
              <a:t> </a:t>
            </a:r>
            <a:r>
              <a:rPr lang="en-GB" sz="2000" b="1" dirty="0" err="1">
                <a:latin typeface="Arial"/>
                <a:ea typeface="Arial"/>
                <a:cs typeface="Arial"/>
                <a:sym typeface="Arial"/>
              </a:rPr>
              <a:t>nam</a:t>
            </a:r>
            <a:r>
              <a:rPr lang="en-GB" sz="2000" b="1" dirty="0">
                <a:latin typeface="Arial"/>
                <a:ea typeface="Arial"/>
                <a:cs typeface="Arial"/>
                <a:sym typeface="Arial"/>
              </a:rPr>
              <a:t> </a:t>
            </a:r>
            <a:r>
              <a:rPr lang="en-GB" sz="2000" b="1" dirty="0" err="1">
                <a:latin typeface="Arial"/>
                <a:ea typeface="Arial"/>
                <a:cs typeface="Arial"/>
                <a:sym typeface="Arial"/>
              </a:rPr>
              <a:t>ar</a:t>
            </a:r>
            <a:r>
              <a:rPr lang="en-GB" sz="2000" b="1" dirty="0">
                <a:latin typeface="Arial"/>
                <a:ea typeface="Arial"/>
                <a:cs typeface="Arial"/>
                <a:sym typeface="Arial"/>
              </a:rPr>
              <a:t> </a:t>
            </a:r>
            <a:r>
              <a:rPr lang="en-GB" sz="2000" b="1" dirty="0" err="1">
                <a:latin typeface="Arial"/>
                <a:ea typeface="Arial"/>
                <a:cs typeface="Arial"/>
                <a:sym typeface="Arial"/>
              </a:rPr>
              <a:t>eu</a:t>
            </a:r>
            <a:r>
              <a:rPr lang="en-GB" sz="2000" b="1" dirty="0">
                <a:latin typeface="Arial"/>
                <a:ea typeface="Arial"/>
                <a:cs typeface="Arial"/>
                <a:sym typeface="Arial"/>
              </a:rPr>
              <a:t> </a:t>
            </a:r>
            <a:r>
              <a:rPr lang="en-GB" sz="2000" b="1" dirty="0" err="1">
                <a:latin typeface="Arial"/>
                <a:ea typeface="Arial"/>
                <a:cs typeface="Arial"/>
                <a:sym typeface="Arial"/>
              </a:rPr>
              <a:t>golwg</a:t>
            </a:r>
            <a:r>
              <a:rPr lang="en-GB" sz="2000" b="1" dirty="0">
                <a:latin typeface="Arial"/>
                <a:ea typeface="Arial"/>
                <a:cs typeface="Arial"/>
                <a:sym typeface="Arial"/>
              </a:rPr>
              <a:t> : </a:t>
            </a:r>
            <a:endParaRPr lang="en-GB" sz="2000" b="1" dirty="0">
              <a:latin typeface="Arial"/>
              <a:ea typeface="Arial"/>
              <a:cs typeface="Arial"/>
            </a:endParaRPr>
          </a:p>
          <a:p>
            <a:pPr marL="576000" indent="-360000" algn="just">
              <a:lnSpc>
                <a:spcPct val="120000"/>
              </a:lnSpc>
              <a:spcBef>
                <a:spcPts val="403"/>
              </a:spcBef>
            </a:pPr>
            <a:r>
              <a:rPr lang="en-GB" sz="2000" dirty="0" err="1">
                <a:solidFill>
                  <a:srgbClr val="000000"/>
                </a:solidFill>
                <a:latin typeface="Arial"/>
                <a:cs typeface="Arial"/>
              </a:rPr>
              <a:t>Manylion</a:t>
            </a:r>
            <a:r>
              <a:rPr lang="en-GB" sz="2000" dirty="0">
                <a:solidFill>
                  <a:srgbClr val="000000"/>
                </a:solidFill>
                <a:latin typeface="Arial"/>
                <a:cs typeface="Arial"/>
              </a:rPr>
              <a:t> </a:t>
            </a:r>
            <a:r>
              <a:rPr lang="en-GB" sz="2000" dirty="0" err="1">
                <a:solidFill>
                  <a:srgbClr val="000000"/>
                </a:solidFill>
                <a:latin typeface="Arial"/>
                <a:cs typeface="Arial"/>
              </a:rPr>
              <a:t>canlyniadau</a:t>
            </a:r>
            <a:r>
              <a:rPr lang="en-GB" sz="2000" dirty="0">
                <a:solidFill>
                  <a:srgbClr val="000000"/>
                </a:solidFill>
                <a:latin typeface="Arial"/>
                <a:cs typeface="Arial"/>
              </a:rPr>
              <a:t>/</a:t>
            </a:r>
            <a:r>
              <a:rPr lang="en-GB" sz="2000" dirty="0" err="1">
                <a:solidFill>
                  <a:srgbClr val="000000"/>
                </a:solidFill>
                <a:latin typeface="Arial"/>
                <a:cs typeface="Arial"/>
              </a:rPr>
              <a:t>ymyriadau</a:t>
            </a:r>
            <a:r>
              <a:rPr lang="en-GB" sz="2000" dirty="0">
                <a:solidFill>
                  <a:srgbClr val="000000"/>
                </a:solidFill>
                <a:latin typeface="Arial"/>
                <a:cs typeface="Arial"/>
              </a:rPr>
              <a:t> </a:t>
            </a:r>
            <a:r>
              <a:rPr lang="en-GB" sz="2000" dirty="0" err="1">
                <a:solidFill>
                  <a:srgbClr val="000000"/>
                </a:solidFill>
                <a:latin typeface="Arial"/>
                <a:cs typeface="Arial"/>
              </a:rPr>
              <a:t>mewn</a:t>
            </a:r>
            <a:r>
              <a:rPr lang="en-GB" sz="2000" dirty="0">
                <a:solidFill>
                  <a:srgbClr val="000000"/>
                </a:solidFill>
                <a:latin typeface="Arial"/>
                <a:cs typeface="Arial"/>
              </a:rPr>
              <a:t> 11 </a:t>
            </a:r>
            <a:r>
              <a:rPr lang="en-GB" sz="2000" dirty="0" err="1">
                <a:solidFill>
                  <a:srgbClr val="000000"/>
                </a:solidFill>
                <a:latin typeface="Arial"/>
                <a:cs typeface="Arial"/>
              </a:rPr>
              <a:t>maes</a:t>
            </a:r>
            <a:r>
              <a:rPr lang="en-GB" sz="2000" dirty="0">
                <a:solidFill>
                  <a:srgbClr val="000000"/>
                </a:solidFill>
                <a:latin typeface="Arial"/>
                <a:cs typeface="Arial"/>
              </a:rPr>
              <a:t>​.</a:t>
            </a:r>
          </a:p>
          <a:p>
            <a:pPr marL="576000" indent="-360000" algn="just">
              <a:lnSpc>
                <a:spcPct val="120000"/>
              </a:lnSpc>
              <a:spcBef>
                <a:spcPts val="403"/>
              </a:spcBef>
            </a:pPr>
            <a:r>
              <a:rPr lang="en-GB" sz="2000" dirty="0" err="1">
                <a:solidFill>
                  <a:srgbClr val="000000"/>
                </a:solidFill>
                <a:latin typeface="Arial"/>
                <a:cs typeface="Arial"/>
              </a:rPr>
              <a:t>Yn</a:t>
            </a:r>
            <a:r>
              <a:rPr lang="en-GB" sz="2000" dirty="0">
                <a:solidFill>
                  <a:srgbClr val="000000"/>
                </a:solidFill>
                <a:latin typeface="Arial"/>
                <a:cs typeface="Arial"/>
              </a:rPr>
              <a:t> </a:t>
            </a:r>
            <a:r>
              <a:rPr lang="en-GB" sz="2000" dirty="0" err="1">
                <a:solidFill>
                  <a:srgbClr val="000000"/>
                </a:solidFill>
                <a:latin typeface="Arial"/>
                <a:cs typeface="Arial"/>
              </a:rPr>
              <a:t>cofnodi'r</a:t>
            </a:r>
            <a:r>
              <a:rPr lang="en-GB" sz="2000" dirty="0">
                <a:solidFill>
                  <a:srgbClr val="000000"/>
                </a:solidFill>
                <a:latin typeface="Arial"/>
                <a:cs typeface="Arial"/>
              </a:rPr>
              <a:t> </a:t>
            </a:r>
            <a:r>
              <a:rPr lang="en-GB" sz="2000" dirty="0" err="1">
                <a:solidFill>
                  <a:srgbClr val="000000"/>
                </a:solidFill>
                <a:latin typeface="Arial"/>
                <a:cs typeface="Arial"/>
              </a:rPr>
              <a:t>sgiliau</a:t>
            </a:r>
            <a:r>
              <a:rPr lang="en-GB" sz="2000" dirty="0">
                <a:solidFill>
                  <a:srgbClr val="000000"/>
                </a:solidFill>
                <a:latin typeface="Arial"/>
                <a:cs typeface="Arial"/>
              </a:rPr>
              <a:t> </a:t>
            </a:r>
            <a:r>
              <a:rPr lang="en-GB" sz="2000" dirty="0" err="1">
                <a:solidFill>
                  <a:srgbClr val="000000"/>
                </a:solidFill>
                <a:latin typeface="Arial"/>
                <a:cs typeface="Arial"/>
              </a:rPr>
              <a:t>unigryw</a:t>
            </a:r>
            <a:r>
              <a:rPr lang="en-GB" sz="2000" dirty="0">
                <a:solidFill>
                  <a:srgbClr val="000000"/>
                </a:solidFill>
                <a:latin typeface="Arial"/>
                <a:cs typeface="Arial"/>
              </a:rPr>
              <a:t> </a:t>
            </a:r>
            <a:r>
              <a:rPr lang="en-GB" sz="2000" dirty="0" err="1">
                <a:solidFill>
                  <a:srgbClr val="000000"/>
                </a:solidFill>
                <a:latin typeface="Arial"/>
                <a:cs typeface="Arial"/>
              </a:rPr>
              <a:t>sydd</a:t>
            </a:r>
            <a:r>
              <a:rPr lang="en-GB" sz="2000" dirty="0">
                <a:solidFill>
                  <a:srgbClr val="000000"/>
                </a:solidFill>
                <a:latin typeface="Arial"/>
                <a:cs typeface="Arial"/>
              </a:rPr>
              <a:t> </a:t>
            </a:r>
            <a:r>
              <a:rPr lang="en-GB" sz="2000" dirty="0" err="1">
                <a:solidFill>
                  <a:srgbClr val="000000"/>
                </a:solidFill>
                <a:latin typeface="Arial"/>
                <a:cs typeface="Arial"/>
              </a:rPr>
              <a:t>eu</a:t>
            </a:r>
            <a:r>
              <a:rPr lang="en-GB" sz="2000" dirty="0">
                <a:solidFill>
                  <a:srgbClr val="000000"/>
                </a:solidFill>
                <a:latin typeface="Arial"/>
                <a:cs typeface="Arial"/>
              </a:rPr>
              <a:t> </a:t>
            </a:r>
            <a:r>
              <a:rPr lang="en-GB" sz="2000" dirty="0" err="1">
                <a:solidFill>
                  <a:srgbClr val="000000"/>
                </a:solidFill>
                <a:latin typeface="Arial"/>
                <a:cs typeface="Arial"/>
              </a:rPr>
              <a:t>hangen</a:t>
            </a:r>
            <a:r>
              <a:rPr lang="en-GB" sz="2000" dirty="0">
                <a:solidFill>
                  <a:srgbClr val="000000"/>
                </a:solidFill>
                <a:latin typeface="Arial"/>
                <a:cs typeface="Arial"/>
              </a:rPr>
              <a:t> </a:t>
            </a:r>
            <a:r>
              <a:rPr lang="en-GB" sz="2000" dirty="0" err="1">
                <a:solidFill>
                  <a:srgbClr val="000000"/>
                </a:solidFill>
                <a:latin typeface="Arial"/>
                <a:cs typeface="Arial"/>
              </a:rPr>
              <a:t>ar</a:t>
            </a:r>
            <a:r>
              <a:rPr lang="en-GB" sz="2000" dirty="0">
                <a:solidFill>
                  <a:srgbClr val="000000"/>
                </a:solidFill>
                <a:latin typeface="Arial"/>
                <a:cs typeface="Arial"/>
              </a:rPr>
              <a:t> </a:t>
            </a:r>
            <a:r>
              <a:rPr lang="en-GB" sz="2000" dirty="0" err="1">
                <a:solidFill>
                  <a:srgbClr val="000000"/>
                </a:solidFill>
                <a:latin typeface="Arial"/>
                <a:cs typeface="Arial"/>
              </a:rPr>
              <a:t>blant</a:t>
            </a:r>
            <a:r>
              <a:rPr lang="en-GB" sz="2000" dirty="0">
                <a:solidFill>
                  <a:srgbClr val="000000"/>
                </a:solidFill>
                <a:latin typeface="Arial"/>
                <a:cs typeface="Arial"/>
              </a:rPr>
              <a:t> a </a:t>
            </a:r>
            <a:r>
              <a:rPr lang="en-GB" sz="2000" dirty="0" err="1">
                <a:solidFill>
                  <a:srgbClr val="000000"/>
                </a:solidFill>
                <a:latin typeface="Arial"/>
                <a:cs typeface="Arial"/>
              </a:rPr>
              <a:t>phobl</a:t>
            </a:r>
            <a:r>
              <a:rPr lang="en-GB" sz="2000" dirty="0">
                <a:solidFill>
                  <a:srgbClr val="000000"/>
                </a:solidFill>
                <a:latin typeface="Arial"/>
                <a:cs typeface="Arial"/>
              </a:rPr>
              <a:t> </a:t>
            </a:r>
            <a:r>
              <a:rPr lang="en-GB" sz="2000" dirty="0" err="1">
                <a:solidFill>
                  <a:srgbClr val="000000"/>
                </a:solidFill>
                <a:latin typeface="Arial"/>
                <a:cs typeface="Arial"/>
              </a:rPr>
              <a:t>ifanc</a:t>
            </a:r>
            <a:r>
              <a:rPr lang="en-GB" sz="2000" dirty="0">
                <a:solidFill>
                  <a:srgbClr val="000000"/>
                </a:solidFill>
                <a:latin typeface="Arial"/>
                <a:cs typeface="Arial"/>
              </a:rPr>
              <a:t> (0 </a:t>
            </a:r>
            <a:r>
              <a:rPr lang="en-GB" sz="2000" dirty="0" err="1">
                <a:solidFill>
                  <a:srgbClr val="000000"/>
                </a:solidFill>
                <a:latin typeface="Arial"/>
                <a:cs typeface="Arial"/>
              </a:rPr>
              <a:t>i</a:t>
            </a:r>
            <a:r>
              <a:rPr lang="en-GB" sz="2000" dirty="0">
                <a:solidFill>
                  <a:srgbClr val="000000"/>
                </a:solidFill>
                <a:latin typeface="Arial"/>
                <a:cs typeface="Arial"/>
              </a:rPr>
              <a:t> 25 </a:t>
            </a:r>
            <a:r>
              <a:rPr lang="en-GB" sz="2000" dirty="0" err="1">
                <a:solidFill>
                  <a:srgbClr val="000000"/>
                </a:solidFill>
                <a:latin typeface="Arial"/>
                <a:cs typeface="Arial"/>
              </a:rPr>
              <a:t>oed</a:t>
            </a:r>
            <a:r>
              <a:rPr lang="en-GB" sz="2000" dirty="0">
                <a:solidFill>
                  <a:srgbClr val="000000"/>
                </a:solidFill>
                <a:latin typeface="Arial"/>
                <a:cs typeface="Arial"/>
              </a:rPr>
              <a:t>) </a:t>
            </a:r>
            <a:r>
              <a:rPr lang="en-GB" sz="2000" dirty="0" err="1">
                <a:solidFill>
                  <a:srgbClr val="000000"/>
                </a:solidFill>
                <a:latin typeface="Arial"/>
                <a:cs typeface="Arial"/>
              </a:rPr>
              <a:t>sydd</a:t>
            </a:r>
            <a:r>
              <a:rPr lang="en-GB" sz="2000" dirty="0">
                <a:solidFill>
                  <a:srgbClr val="000000"/>
                </a:solidFill>
                <a:latin typeface="Arial"/>
                <a:cs typeface="Arial"/>
              </a:rPr>
              <a:t> </a:t>
            </a:r>
            <a:r>
              <a:rPr lang="en-GB" sz="2000" dirty="0" err="1">
                <a:solidFill>
                  <a:srgbClr val="000000"/>
                </a:solidFill>
                <a:latin typeface="Arial"/>
                <a:cs typeface="Arial"/>
              </a:rPr>
              <a:t>â</a:t>
            </a:r>
            <a:r>
              <a:rPr lang="en-GB" sz="2000" dirty="0">
                <a:solidFill>
                  <a:srgbClr val="000000"/>
                </a:solidFill>
                <a:latin typeface="Arial"/>
                <a:cs typeface="Arial"/>
              </a:rPr>
              <a:t> </a:t>
            </a:r>
            <a:r>
              <a:rPr lang="en-GB" sz="2000" dirty="0" err="1">
                <a:solidFill>
                  <a:srgbClr val="000000"/>
                </a:solidFill>
                <a:latin typeface="Arial"/>
                <a:cs typeface="Arial"/>
              </a:rPr>
              <a:t>nam</a:t>
            </a:r>
            <a:r>
              <a:rPr lang="en-GB" sz="2000" dirty="0">
                <a:solidFill>
                  <a:srgbClr val="000000"/>
                </a:solidFill>
                <a:latin typeface="Arial"/>
                <a:cs typeface="Arial"/>
              </a:rPr>
              <a:t> </a:t>
            </a:r>
            <a:r>
              <a:rPr lang="en-GB" sz="2000" dirty="0" err="1">
                <a:solidFill>
                  <a:srgbClr val="000000"/>
                </a:solidFill>
                <a:latin typeface="Arial"/>
                <a:cs typeface="Arial"/>
              </a:rPr>
              <a:t>ar</a:t>
            </a:r>
            <a:r>
              <a:rPr lang="en-GB" sz="2000" dirty="0">
                <a:solidFill>
                  <a:srgbClr val="000000"/>
                </a:solidFill>
                <a:latin typeface="Arial"/>
                <a:cs typeface="Arial"/>
              </a:rPr>
              <a:t> </a:t>
            </a:r>
            <a:r>
              <a:rPr lang="en-GB" sz="2000" dirty="0" err="1">
                <a:solidFill>
                  <a:srgbClr val="000000"/>
                </a:solidFill>
                <a:latin typeface="Arial"/>
                <a:cs typeface="Arial"/>
              </a:rPr>
              <a:t>eu</a:t>
            </a:r>
            <a:r>
              <a:rPr lang="en-GB" sz="2000" dirty="0">
                <a:solidFill>
                  <a:srgbClr val="000000"/>
                </a:solidFill>
                <a:latin typeface="Arial"/>
                <a:cs typeface="Arial"/>
              </a:rPr>
              <a:t> </a:t>
            </a:r>
            <a:r>
              <a:rPr lang="en-GB" sz="2000" dirty="0" err="1">
                <a:solidFill>
                  <a:srgbClr val="000000"/>
                </a:solidFill>
                <a:latin typeface="Arial"/>
                <a:cs typeface="Arial"/>
              </a:rPr>
              <a:t>golwg</a:t>
            </a:r>
            <a:r>
              <a:rPr lang="en-GB" sz="2000" dirty="0">
                <a:solidFill>
                  <a:srgbClr val="000000"/>
                </a:solidFill>
                <a:latin typeface="Arial"/>
                <a:cs typeface="Arial"/>
              </a:rPr>
              <a:t> (CYP </a:t>
            </a:r>
            <a:r>
              <a:rPr lang="en-GB" sz="2000" dirty="0" err="1">
                <a:solidFill>
                  <a:srgbClr val="000000"/>
                </a:solidFill>
                <a:latin typeface="Arial"/>
                <a:cs typeface="Arial"/>
              </a:rPr>
              <a:t>gyda</a:t>
            </a:r>
            <a:r>
              <a:rPr lang="en-GB" sz="2000" dirty="0">
                <a:solidFill>
                  <a:srgbClr val="000000"/>
                </a:solidFill>
                <a:latin typeface="Arial"/>
                <a:cs typeface="Arial"/>
              </a:rPr>
              <a:t> VI) </a:t>
            </a:r>
            <a:r>
              <a:rPr lang="en-GB" sz="2000" dirty="0" err="1">
                <a:solidFill>
                  <a:srgbClr val="000000"/>
                </a:solidFill>
                <a:latin typeface="Arial"/>
                <a:cs typeface="Arial"/>
              </a:rPr>
              <a:t>sy’n</a:t>
            </a:r>
            <a:r>
              <a:rPr lang="en-GB" sz="2000" dirty="0">
                <a:solidFill>
                  <a:srgbClr val="000000"/>
                </a:solidFill>
                <a:latin typeface="Arial"/>
                <a:cs typeface="Arial"/>
              </a:rPr>
              <a:t> </a:t>
            </a:r>
            <a:r>
              <a:rPr lang="en-GB" sz="2000" dirty="0" err="1">
                <a:solidFill>
                  <a:srgbClr val="000000"/>
                </a:solidFill>
                <a:latin typeface="Arial"/>
                <a:cs typeface="Arial"/>
              </a:rPr>
              <a:t>hyrwyddo</a:t>
            </a:r>
            <a:r>
              <a:rPr lang="en-GB" sz="2000" dirty="0">
                <a:solidFill>
                  <a:srgbClr val="000000"/>
                </a:solidFill>
                <a:latin typeface="Arial"/>
                <a:cs typeface="Arial"/>
              </a:rPr>
              <a:t> </a:t>
            </a:r>
            <a:r>
              <a:rPr lang="en-GB" sz="2000" dirty="0" err="1">
                <a:solidFill>
                  <a:srgbClr val="000000"/>
                </a:solidFill>
                <a:latin typeface="Arial"/>
                <a:cs typeface="Arial"/>
              </a:rPr>
              <a:t>mynediad</a:t>
            </a:r>
            <a:r>
              <a:rPr lang="en-GB" sz="2000" dirty="0">
                <a:solidFill>
                  <a:srgbClr val="000000"/>
                </a:solidFill>
                <a:latin typeface="Arial"/>
                <a:cs typeface="Arial"/>
              </a:rPr>
              <a:t> ac </a:t>
            </a:r>
            <a:r>
              <a:rPr lang="en-GB" sz="2000" dirty="0" err="1">
                <a:solidFill>
                  <a:srgbClr val="000000"/>
                </a:solidFill>
                <a:latin typeface="Arial"/>
                <a:cs typeface="Arial"/>
              </a:rPr>
              <a:t>addysg</a:t>
            </a:r>
            <a:r>
              <a:rPr lang="en-GB" sz="2000" dirty="0">
                <a:solidFill>
                  <a:srgbClr val="000000"/>
                </a:solidFill>
                <a:latin typeface="Arial"/>
                <a:cs typeface="Arial"/>
              </a:rPr>
              <a:t> deg.</a:t>
            </a:r>
          </a:p>
          <a:p>
            <a:pPr marL="576000" indent="-360000" algn="just">
              <a:lnSpc>
                <a:spcPct val="120000"/>
              </a:lnSpc>
              <a:spcBef>
                <a:spcPts val="403"/>
              </a:spcBef>
            </a:pPr>
            <a:r>
              <a:rPr lang="en-GB" sz="2000" dirty="0" err="1">
                <a:solidFill>
                  <a:srgbClr val="000000"/>
                </a:solidFill>
                <a:latin typeface="Arial"/>
                <a:cs typeface="Arial"/>
              </a:rPr>
              <a:t>Ar</a:t>
            </a:r>
            <a:r>
              <a:rPr lang="en-GB" sz="2000" dirty="0">
                <a:solidFill>
                  <a:srgbClr val="000000"/>
                </a:solidFill>
                <a:latin typeface="Arial"/>
                <a:cs typeface="Arial"/>
              </a:rPr>
              <a:t> </a:t>
            </a:r>
            <a:r>
              <a:rPr lang="en-GB" sz="2000" dirty="0" err="1">
                <a:solidFill>
                  <a:srgbClr val="000000"/>
                </a:solidFill>
                <a:latin typeface="Arial"/>
                <a:cs typeface="Arial"/>
              </a:rPr>
              <a:t>gyfer</a:t>
            </a:r>
            <a:r>
              <a:rPr lang="en-GB" sz="2000" dirty="0">
                <a:solidFill>
                  <a:srgbClr val="000000"/>
                </a:solidFill>
                <a:latin typeface="Arial"/>
                <a:cs typeface="Arial"/>
              </a:rPr>
              <a:t> y </a:t>
            </a:r>
            <a:r>
              <a:rPr lang="en-GB" sz="2000" dirty="0" err="1">
                <a:solidFill>
                  <a:srgbClr val="000000"/>
                </a:solidFill>
                <a:latin typeface="Arial"/>
                <a:cs typeface="Arial"/>
              </a:rPr>
              <a:t>rhai</a:t>
            </a:r>
            <a:r>
              <a:rPr lang="en-GB" sz="2000" dirty="0">
                <a:solidFill>
                  <a:srgbClr val="000000"/>
                </a:solidFill>
                <a:latin typeface="Arial"/>
                <a:cs typeface="Arial"/>
              </a:rPr>
              <a:t> o </a:t>
            </a:r>
            <a:r>
              <a:rPr lang="en-GB" sz="2000" dirty="0" err="1">
                <a:solidFill>
                  <a:srgbClr val="000000"/>
                </a:solidFill>
                <a:latin typeface="Arial"/>
                <a:cs typeface="Arial"/>
              </a:rPr>
              <a:t>oedran</a:t>
            </a:r>
            <a:r>
              <a:rPr lang="en-GB" sz="2000" dirty="0">
                <a:solidFill>
                  <a:srgbClr val="000000"/>
                </a:solidFill>
                <a:latin typeface="Arial"/>
                <a:cs typeface="Arial"/>
              </a:rPr>
              <a:t> </a:t>
            </a:r>
            <a:r>
              <a:rPr lang="en-GB" sz="2000" dirty="0" err="1">
                <a:solidFill>
                  <a:srgbClr val="000000"/>
                </a:solidFill>
                <a:latin typeface="Arial"/>
                <a:cs typeface="Arial"/>
              </a:rPr>
              <a:t>ysgol</a:t>
            </a:r>
            <a:r>
              <a:rPr lang="en-GB" sz="2000" dirty="0">
                <a:solidFill>
                  <a:srgbClr val="000000"/>
                </a:solidFill>
                <a:latin typeface="Arial"/>
                <a:cs typeface="Arial"/>
              </a:rPr>
              <a:t> y </a:t>
            </a:r>
            <a:r>
              <a:rPr lang="en-GB" sz="2000" dirty="0" err="1">
                <a:solidFill>
                  <a:srgbClr val="000000"/>
                </a:solidFill>
                <a:latin typeface="Arial"/>
                <a:cs typeface="Arial"/>
              </a:rPr>
              <a:t>bwriad</a:t>
            </a:r>
            <a:r>
              <a:rPr lang="en-GB" sz="2000" dirty="0">
                <a:solidFill>
                  <a:srgbClr val="000000"/>
                </a:solidFill>
                <a:latin typeface="Arial"/>
                <a:cs typeface="Arial"/>
              </a:rPr>
              <a:t> </a:t>
            </a:r>
            <a:r>
              <a:rPr lang="en-GB" sz="2000" dirty="0" err="1">
                <a:solidFill>
                  <a:srgbClr val="000000"/>
                </a:solidFill>
                <a:latin typeface="Arial"/>
                <a:cs typeface="Arial"/>
              </a:rPr>
              <a:t>yw</a:t>
            </a:r>
            <a:r>
              <a:rPr lang="en-GB" sz="2000" dirty="0">
                <a:solidFill>
                  <a:srgbClr val="000000"/>
                </a:solidFill>
                <a:latin typeface="Arial"/>
                <a:cs typeface="Arial"/>
              </a:rPr>
              <a:t> y </a:t>
            </a:r>
            <a:r>
              <a:rPr lang="en-GB" sz="2000" dirty="0" err="1">
                <a:solidFill>
                  <a:srgbClr val="000000"/>
                </a:solidFill>
                <a:latin typeface="Arial"/>
                <a:cs typeface="Arial"/>
              </a:rPr>
              <a:t>dylai'r</a:t>
            </a:r>
            <a:r>
              <a:rPr lang="en-GB" sz="2000" dirty="0">
                <a:solidFill>
                  <a:srgbClr val="000000"/>
                </a:solidFill>
                <a:latin typeface="Arial"/>
                <a:cs typeface="Arial"/>
              </a:rPr>
              <a:t> </a:t>
            </a:r>
            <a:r>
              <a:rPr lang="en-GB" sz="2000" dirty="0" err="1">
                <a:solidFill>
                  <a:srgbClr val="000000"/>
                </a:solidFill>
                <a:latin typeface="Arial"/>
                <a:cs typeface="Arial"/>
              </a:rPr>
              <a:t>fframwaith</a:t>
            </a:r>
            <a:r>
              <a:rPr lang="en-GB" sz="2000" dirty="0">
                <a:solidFill>
                  <a:srgbClr val="000000"/>
                </a:solidFill>
                <a:latin typeface="Arial"/>
                <a:cs typeface="Arial"/>
              </a:rPr>
              <a:t> </a:t>
            </a:r>
            <a:r>
              <a:rPr lang="en-GB" sz="2000" dirty="0" err="1">
                <a:solidFill>
                  <a:srgbClr val="000000"/>
                </a:solidFill>
                <a:latin typeface="Arial"/>
                <a:cs typeface="Arial"/>
              </a:rPr>
              <a:t>gael</a:t>
            </a:r>
            <a:r>
              <a:rPr lang="en-GB" sz="2000" dirty="0">
                <a:solidFill>
                  <a:srgbClr val="000000"/>
                </a:solidFill>
                <a:latin typeface="Arial"/>
                <a:cs typeface="Arial"/>
              </a:rPr>
              <a:t> </a:t>
            </a:r>
            <a:r>
              <a:rPr lang="en-GB" sz="2000" dirty="0" err="1">
                <a:solidFill>
                  <a:srgbClr val="000000"/>
                </a:solidFill>
                <a:latin typeface="Arial"/>
                <a:cs typeface="Arial"/>
              </a:rPr>
              <a:t>ei</a:t>
            </a:r>
            <a:r>
              <a:rPr lang="en-GB" sz="2000" dirty="0">
                <a:solidFill>
                  <a:srgbClr val="000000"/>
                </a:solidFill>
                <a:latin typeface="Arial"/>
                <a:cs typeface="Arial"/>
              </a:rPr>
              <a:t> </a:t>
            </a:r>
            <a:r>
              <a:rPr lang="en-GB" sz="2000" dirty="0" err="1">
                <a:solidFill>
                  <a:srgbClr val="000000"/>
                </a:solidFill>
                <a:latin typeface="Arial"/>
                <a:cs typeface="Arial"/>
              </a:rPr>
              <a:t>integreiddio'n</a:t>
            </a:r>
            <a:r>
              <a:rPr lang="en-GB" sz="2000" dirty="0">
                <a:solidFill>
                  <a:srgbClr val="000000"/>
                </a:solidFill>
                <a:latin typeface="Arial"/>
                <a:cs typeface="Arial"/>
              </a:rPr>
              <a:t> </a:t>
            </a:r>
            <a:r>
              <a:rPr lang="en-GB" sz="2000" dirty="0" err="1">
                <a:solidFill>
                  <a:srgbClr val="000000"/>
                </a:solidFill>
                <a:latin typeface="Arial"/>
                <a:cs typeface="Arial"/>
              </a:rPr>
              <a:t>agos</a:t>
            </a:r>
            <a:r>
              <a:rPr lang="en-GB" sz="2000" dirty="0">
                <a:solidFill>
                  <a:srgbClr val="000000"/>
                </a:solidFill>
                <a:latin typeface="Arial"/>
                <a:cs typeface="Arial"/>
              </a:rPr>
              <a:t> </a:t>
            </a:r>
            <a:r>
              <a:rPr lang="en-GB" sz="2000" dirty="0" err="1">
                <a:solidFill>
                  <a:srgbClr val="000000"/>
                </a:solidFill>
                <a:latin typeface="Arial"/>
                <a:cs typeface="Arial"/>
              </a:rPr>
              <a:t>â</a:t>
            </a:r>
            <a:r>
              <a:rPr lang="en-GB" sz="2000" dirty="0">
                <a:solidFill>
                  <a:srgbClr val="000000"/>
                </a:solidFill>
                <a:latin typeface="Arial"/>
                <a:cs typeface="Arial"/>
              </a:rPr>
              <a:t> </a:t>
            </a:r>
            <a:r>
              <a:rPr lang="en-GB" sz="2000" dirty="0" err="1">
                <a:solidFill>
                  <a:srgbClr val="000000"/>
                </a:solidFill>
                <a:latin typeface="Arial"/>
                <a:cs typeface="Arial"/>
              </a:rPr>
              <a:t>chwricwlwm</a:t>
            </a:r>
            <a:r>
              <a:rPr lang="en-GB" sz="2000" dirty="0">
                <a:solidFill>
                  <a:srgbClr val="000000"/>
                </a:solidFill>
                <a:latin typeface="Arial"/>
                <a:cs typeface="Arial"/>
              </a:rPr>
              <a:t> </a:t>
            </a:r>
            <a:r>
              <a:rPr lang="en-GB" sz="2000" dirty="0" err="1">
                <a:solidFill>
                  <a:srgbClr val="000000"/>
                </a:solidFill>
                <a:latin typeface="Arial"/>
                <a:cs typeface="Arial"/>
              </a:rPr>
              <a:t>yr</a:t>
            </a:r>
            <a:r>
              <a:rPr lang="en-GB" sz="2000" dirty="0">
                <a:solidFill>
                  <a:srgbClr val="000000"/>
                </a:solidFill>
                <a:latin typeface="Arial"/>
                <a:cs typeface="Arial"/>
              </a:rPr>
              <a:t> </a:t>
            </a:r>
            <a:r>
              <a:rPr lang="en-GB" sz="2000" dirty="0" err="1">
                <a:solidFill>
                  <a:srgbClr val="000000"/>
                </a:solidFill>
                <a:latin typeface="Arial"/>
                <a:cs typeface="Arial"/>
              </a:rPr>
              <a:t>ysgol</a:t>
            </a:r>
            <a:r>
              <a:rPr lang="en-GB" sz="2000" dirty="0">
                <a:solidFill>
                  <a:srgbClr val="000000"/>
                </a:solidFill>
                <a:latin typeface="Arial"/>
                <a:cs typeface="Arial"/>
              </a:rPr>
              <a:t>/</a:t>
            </a:r>
            <a:r>
              <a:rPr lang="en-GB" sz="2000" dirty="0" err="1">
                <a:solidFill>
                  <a:srgbClr val="000000"/>
                </a:solidFill>
                <a:latin typeface="Arial"/>
                <a:cs typeface="Arial"/>
              </a:rPr>
              <a:t>lleoliad</a:t>
            </a:r>
            <a:r>
              <a:rPr lang="en-GB" sz="2000" dirty="0">
                <a:solidFill>
                  <a:srgbClr val="000000"/>
                </a:solidFill>
                <a:latin typeface="Arial"/>
                <a:ea typeface="Arial"/>
                <a:cs typeface="Arial"/>
                <a:sym typeface="Arial"/>
              </a:rPr>
              <a:t>.</a:t>
            </a:r>
          </a:p>
          <a:p>
            <a:pPr marL="216000" lvl="0" indent="0" algn="just">
              <a:lnSpc>
                <a:spcPct val="120000"/>
              </a:lnSpc>
              <a:spcBef>
                <a:spcPts val="403"/>
              </a:spcBef>
              <a:spcAft>
                <a:spcPts val="0"/>
              </a:spcAft>
              <a:buNone/>
            </a:pPr>
            <a:endParaRPr lang="en-GB" sz="500" dirty="0"/>
          </a:p>
          <a:p>
            <a:pPr marL="0" lvl="0" indent="0" algn="just">
              <a:lnSpc>
                <a:spcPct val="120000"/>
              </a:lnSpc>
              <a:spcBef>
                <a:spcPts val="434"/>
              </a:spcBef>
              <a:buClr>
                <a:schemeClr val="dk1"/>
              </a:buClr>
              <a:buSzPct val="100000"/>
              <a:buNone/>
            </a:pPr>
            <a:r>
              <a:rPr lang="en-GB" sz="2000" dirty="0">
                <a:latin typeface="Arial"/>
                <a:cs typeface="Arial"/>
              </a:rPr>
              <a:t>“</a:t>
            </a:r>
            <a:r>
              <a:rPr lang="en-GB" sz="2000" dirty="0" err="1">
                <a:latin typeface="Arial"/>
                <a:cs typeface="Arial"/>
              </a:rPr>
              <a:t>Er</a:t>
            </a:r>
            <a:r>
              <a:rPr lang="en-GB" sz="2000" dirty="0">
                <a:latin typeface="Arial"/>
                <a:cs typeface="Arial"/>
              </a:rPr>
              <a:t> </a:t>
            </a:r>
            <a:r>
              <a:rPr lang="en-GB" sz="2000" dirty="0" err="1">
                <a:latin typeface="Arial"/>
                <a:cs typeface="Arial"/>
              </a:rPr>
              <a:t>eu</a:t>
            </a:r>
            <a:r>
              <a:rPr lang="en-GB" sz="2000" dirty="0">
                <a:latin typeface="Arial"/>
                <a:cs typeface="Arial"/>
              </a:rPr>
              <a:t> bod [</a:t>
            </a:r>
            <a:r>
              <a:rPr lang="en-GB" sz="2000" dirty="0" err="1">
                <a:latin typeface="Arial"/>
                <a:cs typeface="Arial"/>
              </a:rPr>
              <a:t>yr</a:t>
            </a:r>
            <a:r>
              <a:rPr lang="en-GB" sz="2000" dirty="0">
                <a:latin typeface="Arial"/>
                <a:cs typeface="Arial"/>
              </a:rPr>
              <a:t> 11 </a:t>
            </a:r>
            <a:r>
              <a:rPr lang="en-GB" sz="2000" dirty="0" err="1">
                <a:latin typeface="Arial"/>
                <a:cs typeface="Arial"/>
              </a:rPr>
              <a:t>maes</a:t>
            </a:r>
            <a:r>
              <a:rPr lang="en-GB" sz="2000" dirty="0">
                <a:latin typeface="Arial"/>
                <a:cs typeface="Arial"/>
              </a:rPr>
              <a:t> </a:t>
            </a:r>
            <a:r>
              <a:rPr lang="en-GB" sz="2000" dirty="0" err="1">
                <a:latin typeface="Arial"/>
                <a:cs typeface="Arial"/>
              </a:rPr>
              <a:t>hyn</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cael</a:t>
            </a:r>
            <a:r>
              <a:rPr lang="en-GB" sz="2000" dirty="0">
                <a:latin typeface="Arial"/>
                <a:cs typeface="Arial"/>
              </a:rPr>
              <a:t> </a:t>
            </a:r>
            <a:r>
              <a:rPr lang="en-GB" sz="2000" dirty="0" err="1">
                <a:latin typeface="Arial"/>
                <a:cs typeface="Arial"/>
              </a:rPr>
              <a:t>eu</a:t>
            </a:r>
            <a:r>
              <a:rPr lang="en-GB" sz="2000" dirty="0">
                <a:latin typeface="Arial"/>
                <a:cs typeface="Arial"/>
              </a:rPr>
              <a:t> </a:t>
            </a:r>
            <a:r>
              <a:rPr lang="en-GB" sz="2000" dirty="0" err="1">
                <a:latin typeface="Arial"/>
                <a:cs typeface="Arial"/>
              </a:rPr>
              <a:t>disgrifio</a:t>
            </a:r>
            <a:r>
              <a:rPr lang="en-GB" sz="2000" dirty="0">
                <a:latin typeface="Arial"/>
                <a:cs typeface="Arial"/>
              </a:rPr>
              <a:t> </a:t>
            </a:r>
            <a:r>
              <a:rPr lang="en-GB" sz="2000" dirty="0" err="1">
                <a:latin typeface="Arial"/>
                <a:cs typeface="Arial"/>
              </a:rPr>
              <a:t>fel</a:t>
            </a:r>
            <a:r>
              <a:rPr lang="en-GB" sz="2000" dirty="0">
                <a:latin typeface="Arial"/>
                <a:cs typeface="Arial"/>
              </a:rPr>
              <a:t> </a:t>
            </a:r>
            <a:r>
              <a:rPr lang="en-GB" sz="2000" dirty="0" err="1">
                <a:latin typeface="Arial"/>
                <a:cs typeface="Arial"/>
              </a:rPr>
              <a:t>meysydd</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wahân</a:t>
            </a:r>
            <a:r>
              <a:rPr lang="en-GB" sz="2000" dirty="0">
                <a:latin typeface="Arial"/>
                <a:cs typeface="Arial"/>
              </a:rPr>
              <a:t>, </a:t>
            </a:r>
            <a:r>
              <a:rPr lang="en-GB" sz="2000" dirty="0" err="1">
                <a:latin typeface="Arial"/>
                <a:cs typeface="Arial"/>
              </a:rPr>
              <a:t>dylid</a:t>
            </a:r>
            <a:r>
              <a:rPr lang="en-GB" sz="2000" dirty="0">
                <a:latin typeface="Arial"/>
                <a:cs typeface="Arial"/>
              </a:rPr>
              <a:t> </a:t>
            </a:r>
            <a:r>
              <a:rPr lang="en-GB" sz="2000" dirty="0" err="1">
                <a:latin typeface="Arial"/>
                <a:cs typeface="Arial"/>
              </a:rPr>
              <a:t>pwysleisio</a:t>
            </a:r>
            <a:r>
              <a:rPr lang="en-GB" sz="2000" dirty="0">
                <a:latin typeface="Arial"/>
                <a:cs typeface="Arial"/>
              </a:rPr>
              <a:t> </a:t>
            </a:r>
            <a:r>
              <a:rPr lang="en-GB" sz="2000" dirty="0" err="1">
                <a:latin typeface="Arial"/>
                <a:cs typeface="Arial"/>
              </a:rPr>
              <a:t>eu</a:t>
            </a:r>
            <a:r>
              <a:rPr lang="en-GB" sz="2000" dirty="0">
                <a:latin typeface="Arial"/>
                <a:cs typeface="Arial"/>
              </a:rPr>
              <a:t> bod, </a:t>
            </a:r>
            <a:r>
              <a:rPr lang="en-GB" sz="2000" dirty="0" err="1">
                <a:latin typeface="Arial"/>
                <a:cs typeface="Arial"/>
              </a:rPr>
              <a:t>yn</a:t>
            </a:r>
            <a:r>
              <a:rPr lang="en-GB" sz="2000" dirty="0">
                <a:latin typeface="Arial"/>
                <a:cs typeface="Arial"/>
              </a:rPr>
              <a:t> </a:t>
            </a:r>
            <a:r>
              <a:rPr lang="en-GB" sz="2000" dirty="0" err="1">
                <a:latin typeface="Arial"/>
                <a:cs typeface="Arial"/>
              </a:rPr>
              <a:t>ymarferol</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aml</a:t>
            </a:r>
            <a:r>
              <a:rPr lang="en-GB" sz="2000" dirty="0">
                <a:latin typeface="Arial"/>
                <a:cs typeface="Arial"/>
              </a:rPr>
              <a:t> </a:t>
            </a:r>
            <a:r>
              <a:rPr lang="en-GB" sz="2000" dirty="0" err="1">
                <a:latin typeface="Arial"/>
                <a:cs typeface="Arial"/>
              </a:rPr>
              <a:t>yn</a:t>
            </a:r>
            <a:r>
              <a:rPr lang="en-GB" sz="2000" dirty="0">
                <a:latin typeface="Arial"/>
                <a:cs typeface="Arial"/>
              </a:rPr>
              <a:t> </a:t>
            </a:r>
            <a:r>
              <a:rPr lang="en-GB" sz="2000" dirty="0" err="1">
                <a:latin typeface="Arial"/>
                <a:cs typeface="Arial"/>
              </a:rPr>
              <a:t>gysylltiedig</a:t>
            </a:r>
            <a:r>
              <a:rPr lang="en-GB" sz="2000" dirty="0">
                <a:latin typeface="Arial"/>
                <a:cs typeface="Arial"/>
              </a:rPr>
              <a:t> ac </a:t>
            </a:r>
            <a:r>
              <a:rPr lang="en-GB" sz="2000" dirty="0" err="1">
                <a:latin typeface="Arial"/>
                <a:cs typeface="Arial"/>
              </a:rPr>
              <a:t>yn</a:t>
            </a:r>
            <a:r>
              <a:rPr lang="en-GB" sz="2000" dirty="0">
                <a:latin typeface="Arial"/>
                <a:cs typeface="Arial"/>
              </a:rPr>
              <a:t> </a:t>
            </a:r>
            <a:r>
              <a:rPr lang="en-GB" sz="2000" dirty="0" err="1">
                <a:latin typeface="Arial"/>
                <a:cs typeface="Arial"/>
              </a:rPr>
              <a:t>atgyfnerthu</a:t>
            </a:r>
            <a:r>
              <a:rPr lang="en-GB" sz="2000" dirty="0">
                <a:latin typeface="Arial"/>
                <a:cs typeface="Arial"/>
              </a:rPr>
              <a:t> </a:t>
            </a:r>
            <a:r>
              <a:rPr lang="en-GB" sz="2000" dirty="0" err="1">
                <a:latin typeface="Arial"/>
                <a:cs typeface="Arial"/>
              </a:rPr>
              <a:t>ei</a:t>
            </a:r>
            <a:r>
              <a:rPr lang="en-GB" sz="2000" dirty="0">
                <a:latin typeface="Arial"/>
                <a:cs typeface="Arial"/>
              </a:rPr>
              <a:t> </a:t>
            </a:r>
            <a:r>
              <a:rPr lang="en-GB" sz="2000" dirty="0" err="1">
                <a:latin typeface="Arial"/>
                <a:cs typeface="Arial"/>
              </a:rPr>
              <a:t>gilydd</a:t>
            </a:r>
            <a:r>
              <a:rPr lang="en-GB" sz="2000" dirty="0">
                <a:latin typeface="Arial"/>
                <a:cs typeface="Arial"/>
              </a:rPr>
              <a:t>.</a:t>
            </a:r>
            <a:r>
              <a:rPr lang="en-GB" sz="2000" b="0" dirty="0">
                <a:latin typeface="Arial"/>
                <a:cs typeface="Arial"/>
              </a:rPr>
              <a:t>” (McLinden, M et al, 2022 t.165</a:t>
            </a:r>
            <a:r>
              <a:rPr lang="en-GB" sz="2000" dirty="0">
                <a:latin typeface="Arial"/>
                <a:cs typeface="Arial"/>
              </a:rPr>
              <a:t>).</a:t>
            </a:r>
            <a:br>
              <a:rPr lang="en-GB" sz="1700" b="0" dirty="0"/>
            </a:br>
            <a:endParaRPr lang="en-GB" sz="1700" b="0" dirty="0">
              <a:solidFill>
                <a:srgbClr val="FF0000"/>
              </a:solidFill>
            </a:endParaRPr>
          </a:p>
          <a:p>
            <a:pPr marL="0" indent="0" algn="just">
              <a:buNone/>
            </a:pPr>
            <a:endParaRPr lang="en-GB" sz="2200" dirty="0">
              <a:latin typeface="+mj-lt"/>
            </a:endParaRPr>
          </a:p>
        </p:txBody>
      </p:sp>
    </p:spTree>
    <p:extLst>
      <p:ext uri="{BB962C8B-B14F-4D97-AF65-F5344CB8AC3E}">
        <p14:creationId xmlns:p14="http://schemas.microsoft.com/office/powerpoint/2010/main" val="216062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Pam </a:t>
            </a:r>
            <a:r>
              <a:rPr lang="en-GB" sz="3000" dirty="0" err="1"/>
              <a:t>datblygwyd</a:t>
            </a:r>
            <a:r>
              <a:rPr lang="en-GB" sz="3000" dirty="0"/>
              <a:t> y CFVI? (1)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348537" y="1451497"/>
            <a:ext cx="10210903" cy="4258412"/>
          </a:xfrm>
        </p:spPr>
        <p:txBody>
          <a:bodyPr vert="horz" lIns="91440" tIns="45720" rIns="91440" bIns="45720" rtlCol="0" anchor="t">
            <a:normAutofit/>
          </a:bodyPr>
          <a:lstStyle/>
          <a:p>
            <a:pPr marL="0" marR="0" lvl="0" indent="0" algn="just" rtl="0">
              <a:lnSpc>
                <a:spcPct val="100000"/>
              </a:lnSpc>
              <a:spcBef>
                <a:spcPts val="0"/>
              </a:spcBef>
              <a:spcAft>
                <a:spcPts val="0"/>
              </a:spcAft>
              <a:buClr>
                <a:srgbClr val="00151D"/>
              </a:buClr>
              <a:buSzPts val="2400"/>
              <a:buNone/>
            </a:pPr>
            <a:endParaRPr lang="en-GB" sz="2000" b="0" i="0" u="none" strike="noStrike" cap="none" dirty="0">
              <a:solidFill>
                <a:srgbClr val="00151D"/>
              </a:solidFill>
              <a:latin typeface="Arial"/>
              <a:ea typeface="Arial"/>
              <a:cs typeface="Arial"/>
              <a:sym typeface="Arial"/>
            </a:endParaRPr>
          </a:p>
          <a:p>
            <a:pPr marL="571500" indent="-342900" algn="just">
              <a:lnSpc>
                <a:spcPct val="100000"/>
              </a:lnSpc>
              <a:spcBef>
                <a:spcPts val="0"/>
              </a:spcBef>
              <a:buClr>
                <a:srgbClr val="00151D"/>
              </a:buClr>
              <a:buSzPts val="2400"/>
            </a:pPr>
            <a:r>
              <a:rPr lang="en-GB" sz="2000" dirty="0" err="1">
                <a:solidFill>
                  <a:srgbClr val="00151D"/>
                </a:solidFill>
                <a:latin typeface="Arial"/>
                <a:ea typeface="Arial"/>
                <a:cs typeface="Arial"/>
                <a:sym typeface="Arial"/>
              </a:rPr>
              <a:t>Cynorthwyo</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trafodaethau</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dealltwriaeth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ymhlith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pawb</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ymwneud</a:t>
            </a:r>
            <a:r>
              <a:rPr lang="en-GB" sz="2000" dirty="0">
                <a:solidFill>
                  <a:srgbClr val="00151D"/>
                </a:solidFill>
                <a:latin typeface="Arial"/>
                <a:ea typeface="Arial"/>
                <a:cs typeface="Arial"/>
                <a:sym typeface="Arial"/>
              </a:rPr>
              <a:t> ag </a:t>
            </a:r>
            <a:r>
              <a:rPr lang="en-GB" sz="2000" dirty="0" err="1">
                <a:solidFill>
                  <a:srgbClr val="00151D"/>
                </a:solidFill>
                <a:latin typeface="Arial"/>
                <a:ea typeface="Arial"/>
                <a:cs typeface="Arial"/>
                <a:sym typeface="Arial"/>
              </a:rPr>
              <a:t>addysg</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plentyn</a:t>
            </a:r>
            <a:r>
              <a:rPr lang="en-GB" sz="2000" dirty="0">
                <a:solidFill>
                  <a:srgbClr val="00151D"/>
                </a:solidFill>
                <a:latin typeface="Arial"/>
                <a:ea typeface="Arial"/>
                <a:cs typeface="Arial"/>
                <a:sym typeface="Arial"/>
              </a:rPr>
              <a:t> / person </a:t>
            </a:r>
            <a:r>
              <a:rPr lang="en-GB" sz="2000" dirty="0" err="1">
                <a:solidFill>
                  <a:srgbClr val="00151D"/>
                </a:solidFill>
                <a:latin typeface="Arial"/>
                <a:ea typeface="Arial"/>
                <a:cs typeface="Arial"/>
                <a:sym typeface="Arial"/>
              </a:rPr>
              <a:t>ifanc</a:t>
            </a:r>
            <a:r>
              <a:rPr lang="en-GB" sz="2000" dirty="0">
                <a:solidFill>
                  <a:srgbClr val="00151D"/>
                </a:solidFill>
                <a:latin typeface="Arial"/>
                <a:ea typeface="Arial"/>
                <a:cs typeface="Arial"/>
                <a:sym typeface="Arial"/>
              </a:rPr>
              <a:t> o </a:t>
            </a:r>
            <a:r>
              <a:rPr lang="en-GB" sz="2000" dirty="0" err="1">
                <a:solidFill>
                  <a:srgbClr val="00151D"/>
                </a:solidFill>
                <a:latin typeface="Arial"/>
                <a:ea typeface="Arial"/>
                <a:cs typeface="Arial"/>
                <a:sym typeface="Arial"/>
              </a:rPr>
              <a:t>sut</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phryd</a:t>
            </a:r>
            <a:r>
              <a:rPr lang="en-GB" sz="2000" dirty="0">
                <a:solidFill>
                  <a:srgbClr val="00151D"/>
                </a:solidFill>
                <a:latin typeface="Arial"/>
                <a:ea typeface="Arial"/>
                <a:cs typeface="Arial"/>
                <a:sym typeface="Arial"/>
              </a:rPr>
              <a:t> y </a:t>
            </a:r>
            <a:r>
              <a:rPr lang="en-GB" sz="2000" dirty="0" err="1">
                <a:solidFill>
                  <a:srgbClr val="00151D"/>
                </a:solidFill>
                <a:latin typeface="Arial"/>
                <a:ea typeface="Arial"/>
                <a:cs typeface="Arial"/>
                <a:sym typeface="Arial"/>
              </a:rPr>
              <a:t>dylai’r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sgiliau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hyn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gael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haddysgu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gan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arbenigwyr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sydd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â’r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cymwysterau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addas</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hatgyfnerthu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gan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bobl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nad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ydynt</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arbenigwyr</a:t>
            </a:r>
            <a:r>
              <a:rPr lang="en-GB" sz="2000" dirty="0">
                <a:solidFill>
                  <a:srgbClr val="00151D"/>
                </a:solidFill>
                <a:latin typeface="Arial"/>
                <a:ea typeface="Arial"/>
                <a:cs typeface="Arial"/>
                <a:sym typeface="Arial"/>
              </a:rPr>
              <a:t>.</a:t>
            </a:r>
          </a:p>
          <a:p>
            <a:pPr marL="571500" indent="-342900" algn="just">
              <a:lnSpc>
                <a:spcPct val="100000"/>
              </a:lnSpc>
              <a:spcBef>
                <a:spcPts val="0"/>
              </a:spcBef>
              <a:buClr>
                <a:srgbClr val="00151D"/>
              </a:buClr>
              <a:buSzPts val="2400"/>
            </a:pPr>
            <a:endParaRPr lang="en-GB" sz="2000" b="0" i="0" u="none" strike="noStrike" cap="none" dirty="0">
              <a:solidFill>
                <a:srgbClr val="000000"/>
              </a:solidFill>
              <a:latin typeface="Arial"/>
              <a:ea typeface="Arial"/>
              <a:cs typeface="Arial"/>
            </a:endParaRPr>
          </a:p>
          <a:p>
            <a:pPr marL="0" lvl="0" indent="0" algn="just">
              <a:lnSpc>
                <a:spcPct val="100000"/>
              </a:lnSpc>
              <a:spcBef>
                <a:spcPts val="0"/>
              </a:spcBef>
              <a:buClr>
                <a:srgbClr val="000000"/>
              </a:buClr>
              <a:buSzPts val="2000"/>
              <a:buNone/>
            </a:pPr>
            <a:r>
              <a:rPr lang="en-GB" sz="2000" dirty="0">
                <a:solidFill>
                  <a:srgbClr val="000000"/>
                </a:solidFill>
                <a:latin typeface="Arial"/>
                <a:ea typeface="Arial"/>
                <a:cs typeface="Arial"/>
                <a:sym typeface="Arial"/>
              </a:rPr>
              <a:t>“</a:t>
            </a:r>
            <a:r>
              <a:rPr lang="en-GB" sz="2000" dirty="0" err="1">
                <a:solidFill>
                  <a:srgbClr val="000000"/>
                </a:solidFill>
                <a:latin typeface="Arial"/>
                <a:ea typeface="Arial"/>
                <a:cs typeface="Arial"/>
                <a:sym typeface="Arial"/>
              </a:rPr>
              <a:t>Nid</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yw’r</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fframwaith</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wedi’i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fwriadu</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roi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manylion</a:t>
            </a:r>
            <a:r>
              <a:rPr lang="en-GB" sz="2000" dirty="0">
                <a:solidFill>
                  <a:srgbClr val="000000"/>
                </a:solidFill>
                <a:latin typeface="Arial"/>
                <a:ea typeface="Arial"/>
                <a:cs typeface="Arial"/>
                <a:sym typeface="Arial"/>
              </a:rPr>
              <a:t> am </a:t>
            </a:r>
            <a:r>
              <a:rPr lang="en-GB" sz="2000" dirty="0" err="1">
                <a:solidFill>
                  <a:srgbClr val="000000"/>
                </a:solidFill>
                <a:latin typeface="Arial"/>
                <a:ea typeface="Arial"/>
                <a:cs typeface="Arial"/>
                <a:sym typeface="Arial"/>
              </a:rPr>
              <a:t>sut</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gyflawni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canlyniadau</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gan</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fod</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hyn</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ynghyd</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â</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neilltuo</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adnoddau</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yn</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parhau</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i</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fod</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yn</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ôl</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disgresiwn</a:t>
            </a:r>
            <a:r>
              <a:rPr lang="en-GB" sz="2000" dirty="0">
                <a:solidFill>
                  <a:srgbClr val="000000"/>
                </a:solidFill>
                <a:latin typeface="Arial"/>
                <a:ea typeface="Arial"/>
                <a:cs typeface="Arial"/>
                <a:sym typeface="Arial"/>
              </a:rPr>
              <a:t> y </a:t>
            </a:r>
            <a:r>
              <a:rPr lang="en-GB" sz="2000" dirty="0" err="1">
                <a:solidFill>
                  <a:srgbClr val="000000"/>
                </a:solidFill>
                <a:latin typeface="Arial"/>
                <a:ea typeface="Arial"/>
                <a:cs typeface="Arial"/>
                <a:sym typeface="Arial"/>
              </a:rPr>
              <a:t>gwasanaeth</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neu’r</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gweithiwr</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proffesiynol</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sy’n</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gweithio</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gyda’r</a:t>
            </a:r>
            <a:r>
              <a:rPr lang="en-GB" sz="2000" dirty="0">
                <a:solidFill>
                  <a:srgbClr val="000000"/>
                </a:solidFill>
                <a:latin typeface="Arial"/>
                <a:ea typeface="Arial"/>
                <a:cs typeface="Arial"/>
                <a:sym typeface="Arial"/>
              </a:rPr>
              <a:t> </a:t>
            </a:r>
            <a:r>
              <a:rPr lang="en-GB" sz="2000" dirty="0" err="1">
                <a:solidFill>
                  <a:srgbClr val="000000"/>
                </a:solidFill>
                <a:latin typeface="Arial"/>
                <a:ea typeface="Arial"/>
                <a:cs typeface="Arial"/>
                <a:sym typeface="Arial"/>
              </a:rPr>
              <a:t>plentyn</a:t>
            </a:r>
            <a:r>
              <a:rPr lang="en-GB" sz="2000" dirty="0">
                <a:solidFill>
                  <a:srgbClr val="000000"/>
                </a:solidFill>
                <a:latin typeface="Arial"/>
                <a:ea typeface="Arial"/>
                <a:cs typeface="Arial"/>
                <a:sym typeface="Arial"/>
              </a:rPr>
              <a:t>/person </a:t>
            </a:r>
            <a:r>
              <a:rPr lang="en-GB" sz="2000" dirty="0" err="1">
                <a:solidFill>
                  <a:srgbClr val="000000"/>
                </a:solidFill>
                <a:latin typeface="Arial"/>
                <a:ea typeface="Arial"/>
                <a:cs typeface="Arial"/>
                <a:sym typeface="Arial"/>
              </a:rPr>
              <a:t>ifanc</a:t>
            </a:r>
            <a:r>
              <a:rPr lang="en-GB" sz="2000" dirty="0">
                <a:solidFill>
                  <a:srgbClr val="000000"/>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0" marR="0" lvl="0" indent="0" algn="just" rtl="0">
              <a:lnSpc>
                <a:spcPct val="100000"/>
              </a:lnSpc>
              <a:spcBef>
                <a:spcPts val="0"/>
              </a:spcBef>
              <a:spcAft>
                <a:spcPts val="0"/>
              </a:spcAft>
              <a:buClr>
                <a:srgbClr val="000000"/>
              </a:buClr>
              <a:buSzPts val="2000"/>
              <a:buFont typeface="Arial"/>
              <a:buNone/>
            </a:pPr>
            <a:r>
              <a:rPr lang="en-GB" sz="2000" b="0" i="0" u="none" strike="noStrike" cap="none" dirty="0">
                <a:solidFill>
                  <a:srgbClr val="000000"/>
                </a:solidFill>
                <a:latin typeface="Arial"/>
                <a:ea typeface="Arial"/>
                <a:cs typeface="Arial"/>
                <a:sym typeface="Arial"/>
              </a:rPr>
              <a:t>(CFVI 2022, t.10)​</a:t>
            </a:r>
            <a:r>
              <a:rPr lang="en-GB" sz="2000" dirty="0">
                <a:solidFill>
                  <a:srgbClr val="000000"/>
                </a:solidFill>
                <a:latin typeface="Arial"/>
                <a:ea typeface="Arial"/>
                <a:cs typeface="Arial"/>
                <a:sym typeface="Arial"/>
              </a:rPr>
              <a:t>.</a:t>
            </a:r>
            <a:endParaRPr lang="en-GB" sz="2000" b="0" i="0" u="none" strike="noStrike" cap="none" dirty="0">
              <a:solidFill>
                <a:srgbClr val="000000"/>
              </a:solidFill>
              <a:latin typeface="Arial"/>
              <a:ea typeface="Arial"/>
              <a:cs typeface="Arial"/>
            </a:endParaRPr>
          </a:p>
          <a:p>
            <a:pPr marL="0" indent="0" algn="just">
              <a:lnSpc>
                <a:spcPct val="100000"/>
              </a:lnSpc>
              <a:buNone/>
            </a:pPr>
            <a:endParaRPr lang="en-GB" sz="2200" dirty="0">
              <a:latin typeface="+mj-lt"/>
            </a:endParaRPr>
          </a:p>
        </p:txBody>
      </p:sp>
    </p:spTree>
    <p:extLst>
      <p:ext uri="{BB962C8B-B14F-4D97-AF65-F5344CB8AC3E}">
        <p14:creationId xmlns:p14="http://schemas.microsoft.com/office/powerpoint/2010/main" val="45223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t>Pam </a:t>
            </a:r>
            <a:r>
              <a:rPr lang="en-GB" sz="3000" dirty="0" err="1"/>
              <a:t>datblygwyd</a:t>
            </a:r>
            <a:r>
              <a:rPr lang="en-GB" sz="3000" dirty="0"/>
              <a:t> y CFVI? (2)</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571561" y="1751651"/>
            <a:ext cx="9334439" cy="4351338"/>
          </a:xfrm>
        </p:spPr>
        <p:txBody>
          <a:bodyPr vert="horz" lIns="91440" tIns="45720" rIns="91440" bIns="45720" rtlCol="0" anchor="t">
            <a:normAutofit/>
          </a:bodyPr>
          <a:lstStyle/>
          <a:p>
            <a:pPr marL="342900" lvl="0" indent="-342900">
              <a:lnSpc>
                <a:spcPct val="100000"/>
              </a:lnSpc>
              <a:spcBef>
                <a:spcPts val="0"/>
              </a:spcBef>
              <a:buClr>
                <a:srgbClr val="00151D"/>
              </a:buClr>
              <a:buSzPts val="2200"/>
            </a:pPr>
            <a:r>
              <a:rPr lang="en-GB" sz="2000" dirty="0" err="1">
                <a:solidFill>
                  <a:srgbClr val="00151D"/>
                </a:solidFill>
                <a:latin typeface="Arial"/>
                <a:ea typeface="Arial"/>
                <a:cs typeface="Arial"/>
                <a:sym typeface="Arial"/>
              </a:rPr>
              <a:t>Helpu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egluro</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diffinio’r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elfennau</a:t>
            </a:r>
            <a:r>
              <a:rPr lang="en-GB" sz="2000" dirty="0">
                <a:solidFill>
                  <a:srgbClr val="00151D"/>
                </a:solidFill>
                <a:latin typeface="Arial"/>
                <a:ea typeface="Arial"/>
                <a:cs typeface="Arial"/>
                <a:sym typeface="Arial"/>
              </a:rPr>
              <a:t> o </a:t>
            </a:r>
            <a:r>
              <a:rPr lang="en-GB" sz="2000" dirty="0" err="1">
                <a:solidFill>
                  <a:srgbClr val="00151D"/>
                </a:solidFill>
                <a:latin typeface="Arial"/>
                <a:ea typeface="Arial"/>
                <a:cs typeface="Arial"/>
                <a:sym typeface="Arial"/>
              </a:rPr>
              <a:t>ddatblygu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sgiliau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arbenigol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ymyriadau</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chefnogaeth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arfer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gorau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hanfodol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blant</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phobl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ifanc</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sydd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â</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nam</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a:t>
            </a:r>
            <a:r>
              <a:rPr lang="en-GB" sz="2000" dirty="0">
                <a:solidFill>
                  <a:srgbClr val="00151D"/>
                </a:solidFill>
                <a:latin typeface="Arial"/>
                <a:ea typeface="Arial"/>
                <a:cs typeface="Arial"/>
                <a:sym typeface="Arial"/>
              </a:rPr>
              <a:t> y </a:t>
            </a:r>
            <a:r>
              <a:rPr lang="en-GB" sz="2000" dirty="0" err="1">
                <a:solidFill>
                  <a:srgbClr val="00151D"/>
                </a:solidFill>
                <a:latin typeface="Arial"/>
                <a:ea typeface="Arial"/>
                <a:cs typeface="Arial"/>
                <a:sym typeface="Arial"/>
              </a:rPr>
              <a:t>golwg</a:t>
            </a:r>
            <a:r>
              <a:rPr lang="en-GB" sz="2000" dirty="0">
                <a:solidFill>
                  <a:srgbClr val="00151D"/>
                </a:solidFill>
                <a:latin typeface="Arial"/>
                <a:ea typeface="Arial"/>
                <a:cs typeface="Arial"/>
                <a:sym typeface="Arial"/>
              </a:rPr>
              <a:t>.</a:t>
            </a:r>
          </a:p>
          <a:p>
            <a:pPr marL="342900" lvl="0" indent="-342900">
              <a:lnSpc>
                <a:spcPct val="100000"/>
              </a:lnSpc>
              <a:spcBef>
                <a:spcPts val="0"/>
              </a:spcBef>
              <a:buClr>
                <a:srgbClr val="00151D"/>
              </a:buClr>
              <a:buSzPts val="2200"/>
            </a:pPr>
            <a:endParaRPr lang="en-GB" sz="2000" dirty="0">
              <a:solidFill>
                <a:srgbClr val="00151D"/>
              </a:solidFill>
              <a:latin typeface="Arial"/>
              <a:ea typeface="Arial"/>
              <a:cs typeface="Arial"/>
              <a:sym typeface="Arial"/>
            </a:endParaRPr>
          </a:p>
          <a:p>
            <a:pPr marL="342900" lvl="0" indent="-342900">
              <a:lnSpc>
                <a:spcPct val="100000"/>
              </a:lnSpc>
              <a:spcBef>
                <a:spcPts val="0"/>
              </a:spcBef>
              <a:buClr>
                <a:srgbClr val="00151D"/>
              </a:buClr>
              <a:buSzPts val="2200"/>
            </a:pPr>
            <a:r>
              <a:rPr lang="en-GB" sz="2000" dirty="0" err="1">
                <a:solidFill>
                  <a:srgbClr val="00151D"/>
                </a:solidFill>
                <a:latin typeface="Arial"/>
                <a:ea typeface="Arial"/>
                <a:cs typeface="Arial"/>
                <a:sym typeface="Arial"/>
              </a:rPr>
              <a:t>Cynorthwyo</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ymarferyddion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arbenigol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cymwys</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godi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ymwybyddiaeth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ymhlith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gweithwyr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proffesiynol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eraill</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rhieni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o'r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angen</a:t>
            </a:r>
            <a:r>
              <a:rPr lang="en-GB" sz="2000" dirty="0">
                <a:solidFill>
                  <a:srgbClr val="00151D"/>
                </a:solidFill>
                <a:latin typeface="Arial"/>
                <a:ea typeface="Arial"/>
                <a:cs typeface="Arial"/>
                <a:sym typeface="Arial"/>
              </a:rPr>
              <a:t> am </a:t>
            </a:r>
            <a:r>
              <a:rPr lang="en-GB" sz="2000" dirty="0" err="1">
                <a:solidFill>
                  <a:srgbClr val="00151D"/>
                </a:solidFill>
                <a:latin typeface="Arial"/>
                <a:ea typeface="Arial"/>
                <a:cs typeface="Arial"/>
                <a:sym typeface="Arial"/>
              </a:rPr>
              <a:t>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blant</a:t>
            </a:r>
            <a:r>
              <a:rPr lang="en-GB" sz="2000" dirty="0">
                <a:solidFill>
                  <a:srgbClr val="00151D"/>
                </a:solidFill>
                <a:latin typeface="Arial"/>
                <a:ea typeface="Arial"/>
                <a:cs typeface="Arial"/>
                <a:sym typeface="Arial"/>
              </a:rPr>
              <a:t> a </a:t>
            </a:r>
            <a:r>
              <a:rPr lang="en-GB" sz="2000" dirty="0" err="1">
                <a:solidFill>
                  <a:srgbClr val="00151D"/>
                </a:solidFill>
                <a:latin typeface="Arial"/>
                <a:ea typeface="Arial"/>
                <a:cs typeface="Arial"/>
                <a:sym typeface="Arial"/>
              </a:rPr>
              <a:t>phobl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ifanc</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sydd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â</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nam</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golwg</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gael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dysgu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sgiliau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sy'n</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eu</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alluogi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gael</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mynediad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i’r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cwricwlwm</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a'r</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byd</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ehangach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gyda</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chymaint</a:t>
            </a:r>
            <a:r>
              <a:rPr lang="en-GB" sz="2000" dirty="0">
                <a:solidFill>
                  <a:srgbClr val="00151D"/>
                </a:solidFill>
                <a:latin typeface="Arial"/>
                <a:ea typeface="Arial"/>
                <a:cs typeface="Arial"/>
                <a:sym typeface="Arial"/>
              </a:rPr>
              <a:t> o </a:t>
            </a:r>
            <a:r>
              <a:rPr lang="en-GB" sz="2000" dirty="0" err="1">
                <a:solidFill>
                  <a:srgbClr val="00151D"/>
                </a:solidFill>
                <a:latin typeface="Arial"/>
                <a:ea typeface="Arial"/>
                <a:cs typeface="Arial"/>
                <a:sym typeface="Arial"/>
              </a:rPr>
              <a:t>annibyniaeth</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â</a:t>
            </a:r>
            <a:r>
              <a:rPr lang="en-GB" sz="2000" dirty="0">
                <a:solidFill>
                  <a:srgbClr val="00151D"/>
                </a:solidFill>
                <a:latin typeface="Arial"/>
                <a:ea typeface="Arial"/>
                <a:cs typeface="Arial"/>
                <a:sym typeface="Arial"/>
              </a:rPr>
              <a:t> </a:t>
            </a:r>
            <a:r>
              <a:rPr lang="en-GB" sz="2000" dirty="0" err="1">
                <a:solidFill>
                  <a:srgbClr val="00151D"/>
                </a:solidFill>
                <a:latin typeface="Arial"/>
                <a:ea typeface="Arial"/>
                <a:cs typeface="Arial"/>
                <a:sym typeface="Arial"/>
              </a:rPr>
              <a:t>phosibl</a:t>
            </a:r>
            <a:r>
              <a:rPr lang="en-GB" sz="2000" dirty="0">
                <a:solidFill>
                  <a:srgbClr val="00151D"/>
                </a:solidFill>
                <a:latin typeface="Arial"/>
                <a:ea typeface="Arial"/>
                <a:cs typeface="Arial"/>
                <a:sym typeface="Arial"/>
              </a:rPr>
              <a:t>.</a:t>
            </a:r>
          </a:p>
        </p:txBody>
      </p:sp>
    </p:spTree>
    <p:extLst>
      <p:ext uri="{BB962C8B-B14F-4D97-AF65-F5344CB8AC3E}">
        <p14:creationId xmlns:p14="http://schemas.microsoft.com/office/powerpoint/2010/main" val="1665390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4" name="Title 3">
            <a:extLst>
              <a:ext uri="{FF2B5EF4-FFF2-40B4-BE49-F238E27FC236}">
                <a16:creationId xmlns:a16="http://schemas.microsoft.com/office/drawing/2014/main" id="{266868EC-40F4-8E8A-FFA9-36C19DA64560}"/>
              </a:ext>
            </a:extLst>
          </p:cNvPr>
          <p:cNvSpPr txBox="1">
            <a:spLocks noGrp="1"/>
          </p:cNvSpPr>
          <p:nvPr>
            <p:ph type="title" idx="4294967295"/>
          </p:nvPr>
        </p:nvSpPr>
        <p:spPr>
          <a:xfrm flipH="1">
            <a:off x="1318871" y="258279"/>
            <a:ext cx="8995186" cy="107721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lnSpc>
                <a:spcPct val="100000"/>
              </a:lnSpc>
              <a:spcBef>
                <a:spcPts val="0"/>
              </a:spcBef>
              <a:defRPr/>
            </a:pPr>
            <a:r>
              <a:rPr lang="en-GB" sz="3200" dirty="0" err="1">
                <a:latin typeface="Arial"/>
                <a:cs typeface="Arial"/>
              </a:rPr>
              <a:t>Fframwaith</a:t>
            </a:r>
            <a:r>
              <a:rPr lang="en-GB" sz="3200" dirty="0">
                <a:latin typeface="Arial"/>
                <a:cs typeface="Arial"/>
              </a:rPr>
              <a:t> </a:t>
            </a:r>
            <a:r>
              <a:rPr lang="en-GB" sz="3200" dirty="0" err="1">
                <a:latin typeface="Arial"/>
                <a:cs typeface="Arial"/>
              </a:rPr>
              <a:t>Cwricwlwm</a:t>
            </a:r>
            <a:r>
              <a:rPr lang="en-GB" sz="3200" dirty="0">
                <a:latin typeface="Arial"/>
                <a:cs typeface="Arial"/>
              </a:rPr>
              <a:t> </a:t>
            </a:r>
            <a:r>
              <a:rPr lang="en-GB" sz="3200" dirty="0" err="1">
                <a:latin typeface="Arial"/>
                <a:cs typeface="Arial"/>
              </a:rPr>
              <a:t>ar</a:t>
            </a:r>
            <a:r>
              <a:rPr lang="en-GB" sz="3200" dirty="0">
                <a:latin typeface="Arial"/>
                <a:cs typeface="Arial"/>
              </a:rPr>
              <a:t> </a:t>
            </a:r>
            <a:r>
              <a:rPr lang="en-GB" sz="3200" dirty="0" err="1">
                <a:latin typeface="Arial"/>
                <a:cs typeface="Arial"/>
              </a:rPr>
              <a:t>gyfer</a:t>
            </a:r>
            <a:r>
              <a:rPr lang="en-GB" sz="3200" dirty="0">
                <a:latin typeface="Arial"/>
                <a:cs typeface="Arial"/>
              </a:rPr>
              <a:t> Plant a </a:t>
            </a:r>
            <a:r>
              <a:rPr lang="en-GB" sz="3200" dirty="0" err="1">
                <a:latin typeface="Arial"/>
                <a:cs typeface="Arial"/>
              </a:rPr>
              <a:t>Phobl</a:t>
            </a:r>
            <a:r>
              <a:rPr lang="en-GB" sz="3200" dirty="0">
                <a:latin typeface="Arial"/>
                <a:cs typeface="Arial"/>
              </a:rPr>
              <a:t> </a:t>
            </a:r>
            <a:r>
              <a:rPr lang="en-GB" sz="3200" dirty="0" err="1">
                <a:latin typeface="Arial"/>
                <a:cs typeface="Arial"/>
              </a:rPr>
              <a:t>Ifanc</a:t>
            </a:r>
            <a:r>
              <a:rPr lang="en-GB" sz="3200" dirty="0">
                <a:latin typeface="Arial"/>
                <a:cs typeface="Arial"/>
              </a:rPr>
              <a:t> </a:t>
            </a:r>
            <a:r>
              <a:rPr lang="en-GB" sz="3200" dirty="0" err="1">
                <a:latin typeface="Arial"/>
                <a:cs typeface="Arial"/>
              </a:rPr>
              <a:t>â</a:t>
            </a:r>
            <a:r>
              <a:rPr lang="en-GB" sz="3200" dirty="0">
                <a:latin typeface="Arial"/>
                <a:cs typeface="Arial"/>
              </a:rPr>
              <a:t> Nam </a:t>
            </a:r>
            <a:r>
              <a:rPr lang="en-GB" sz="3200" dirty="0" err="1">
                <a:latin typeface="Arial"/>
                <a:cs typeface="Arial"/>
              </a:rPr>
              <a:t>ar</a:t>
            </a:r>
            <a:r>
              <a:rPr lang="en-GB" sz="3200" dirty="0">
                <a:latin typeface="Arial"/>
                <a:cs typeface="Arial"/>
              </a:rPr>
              <a:t> y </a:t>
            </a:r>
            <a:r>
              <a:rPr lang="en-GB" sz="3200" dirty="0" err="1">
                <a:latin typeface="Arial"/>
                <a:cs typeface="Arial"/>
              </a:rPr>
              <a:t>Golwg</a:t>
            </a:r>
            <a:r>
              <a:rPr lang="en-GB" sz="3200" dirty="0">
                <a:latin typeface="Arial"/>
                <a:cs typeface="Arial"/>
              </a:rPr>
              <a:t> </a:t>
            </a:r>
            <a:r>
              <a:rPr kumimoji="0" lang="en-GB" sz="3000" b="1" i="0" u="none" strike="noStrike" kern="1200" cap="none" spc="0" normalizeH="0" baseline="0" noProof="0" dirty="0">
                <a:ln>
                  <a:noFill/>
                </a:ln>
                <a:solidFill>
                  <a:schemeClr val="tx1"/>
                </a:solidFill>
                <a:effectLst/>
                <a:uLnTx/>
                <a:uFillTx/>
                <a:latin typeface="+mn-lt"/>
                <a:ea typeface="+mn-ea"/>
                <a:cs typeface="+mn-cs"/>
              </a:rPr>
              <a:t>(2022, t.15)</a:t>
            </a:r>
          </a:p>
        </p:txBody>
      </p:sp>
      <p:pic>
        <p:nvPicPr>
          <p:cNvPr id="125" name="Google Shape;125;p28" descr="This slide as a generic slide providing an illustration of the 11 areas of the CFVI, located around the ‘active child/young person’"/>
          <p:cNvPicPr preferRelativeResize="0">
            <a:picLocks noChangeAspect="1"/>
          </p:cNvPicPr>
          <p:nvPr/>
        </p:nvPicPr>
        <p:blipFill rotWithShape="1">
          <a:blip r:embed="rId3">
            <a:alphaModFix/>
          </a:blip>
          <a:srcRect/>
          <a:stretch/>
        </p:blipFill>
        <p:spPr>
          <a:xfrm>
            <a:off x="2704607" y="1350178"/>
            <a:ext cx="6393581" cy="488915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err="1"/>
              <a:t>Iaith</a:t>
            </a:r>
            <a:r>
              <a:rPr lang="en-GB" sz="3000" dirty="0"/>
              <a:t> </a:t>
            </a:r>
            <a:r>
              <a:rPr lang="en-GB" sz="3000" dirty="0" err="1"/>
              <a:t>Allweddol</a:t>
            </a:r>
            <a:r>
              <a:rPr lang="en-GB" sz="3000" dirty="0"/>
              <a:t> </a:t>
            </a:r>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40" y="1454286"/>
            <a:ext cx="8778240" cy="4351338"/>
          </a:xfrm>
        </p:spPr>
        <p:txBody>
          <a:bodyPr vert="horz" lIns="91440" tIns="45720" rIns="91440" bIns="45720" rtlCol="0" anchor="t">
            <a:normAutofit/>
          </a:bodyPr>
          <a:lstStyle/>
          <a:p>
            <a:pPr marL="0" indent="0" algn="ctr">
              <a:lnSpc>
                <a:spcPct val="100000"/>
              </a:lnSpc>
              <a:spcBef>
                <a:spcPts val="0"/>
              </a:spcBef>
              <a:buClr>
                <a:schemeClr val="dk1"/>
              </a:buClr>
              <a:buSzPct val="100000"/>
              <a:buNone/>
            </a:pPr>
            <a:r>
              <a:rPr lang="en-GB" sz="2000" b="0" dirty="0" err="1">
                <a:latin typeface="Arial"/>
                <a:cs typeface="Arial"/>
              </a:rPr>
              <a:t>Fframwaith</a:t>
            </a:r>
            <a:r>
              <a:rPr lang="en-GB" sz="2000" b="0" dirty="0">
                <a:latin typeface="Arial"/>
                <a:cs typeface="Arial"/>
              </a:rPr>
              <a:t> </a:t>
            </a:r>
            <a:r>
              <a:rPr lang="en-GB" sz="2000" b="0" dirty="0" err="1">
                <a:latin typeface="Arial"/>
                <a:cs typeface="Arial"/>
              </a:rPr>
              <a:t>Cwricwlwm</a:t>
            </a:r>
            <a:r>
              <a:rPr lang="en-GB" sz="2000" dirty="0">
                <a:latin typeface="Arial"/>
                <a:cs typeface="Arial"/>
              </a:rPr>
              <a:t> </a:t>
            </a:r>
            <a:endParaRPr lang="en-US" sz="2000" dirty="0"/>
          </a:p>
          <a:p>
            <a:pPr marL="0" lvl="0" indent="0" algn="ctr" rtl="0">
              <a:lnSpc>
                <a:spcPct val="100000"/>
              </a:lnSpc>
              <a:spcBef>
                <a:spcPts val="481"/>
              </a:spcBef>
              <a:spcAft>
                <a:spcPts val="0"/>
              </a:spcAft>
              <a:buClr>
                <a:schemeClr val="dk1"/>
              </a:buClr>
              <a:buSzPct val="100000"/>
              <a:buNone/>
            </a:pPr>
            <a:r>
              <a:rPr lang="en-GB" sz="2000" dirty="0">
                <a:latin typeface="Arial"/>
                <a:cs typeface="Arial"/>
              </a:rPr>
              <a:t>↓</a:t>
            </a:r>
          </a:p>
          <a:p>
            <a:pPr marL="0" lvl="0" indent="0" algn="ctr" rtl="0">
              <a:lnSpc>
                <a:spcPct val="100000"/>
              </a:lnSpc>
              <a:spcBef>
                <a:spcPts val="481"/>
              </a:spcBef>
              <a:spcAft>
                <a:spcPts val="0"/>
              </a:spcAft>
              <a:buClr>
                <a:schemeClr val="dk1"/>
              </a:buClr>
              <a:buSzPct val="100000"/>
              <a:buNone/>
            </a:pPr>
            <a:r>
              <a:rPr lang="en-GB" sz="2000" b="0" dirty="0" err="1">
                <a:latin typeface="Arial"/>
                <a:cs typeface="Arial"/>
              </a:rPr>
              <a:t>Meysydd</a:t>
            </a:r>
            <a:r>
              <a:rPr lang="en-GB" sz="2000" b="0" dirty="0">
                <a:latin typeface="Arial"/>
                <a:cs typeface="Arial"/>
              </a:rPr>
              <a:t> </a:t>
            </a:r>
            <a:r>
              <a:rPr lang="en-GB" sz="2000" b="0" dirty="0" err="1">
                <a:latin typeface="Arial"/>
                <a:cs typeface="Arial"/>
              </a:rPr>
              <a:t>yn</a:t>
            </a:r>
            <a:r>
              <a:rPr lang="en-GB" sz="2000" b="0" dirty="0">
                <a:latin typeface="Arial"/>
                <a:cs typeface="Arial"/>
              </a:rPr>
              <a:t> y </a:t>
            </a:r>
            <a:r>
              <a:rPr lang="en-GB" sz="2000" b="0" dirty="0" err="1">
                <a:latin typeface="Arial"/>
                <a:cs typeface="Arial"/>
              </a:rPr>
              <a:t>Fframwaith</a:t>
            </a:r>
            <a:endParaRPr lang="en-GB" sz="2000" dirty="0">
              <a:latin typeface="Arial"/>
              <a:cs typeface="Arial"/>
            </a:endParaRPr>
          </a:p>
          <a:p>
            <a:pPr marL="0" lvl="0" indent="0" algn="ctr" rtl="0">
              <a:lnSpc>
                <a:spcPct val="100000"/>
              </a:lnSpc>
              <a:spcBef>
                <a:spcPts val="481"/>
              </a:spcBef>
              <a:spcAft>
                <a:spcPts val="0"/>
              </a:spcAft>
              <a:buClr>
                <a:schemeClr val="dk1"/>
              </a:buClr>
              <a:buSzPct val="100000"/>
              <a:buNone/>
            </a:pPr>
            <a:r>
              <a:rPr lang="en-GB" sz="2000" dirty="0">
                <a:latin typeface="Arial"/>
                <a:cs typeface="Arial"/>
              </a:rPr>
              <a:t>↓</a:t>
            </a:r>
          </a:p>
          <a:p>
            <a:pPr marL="0" indent="0" algn="ctr">
              <a:lnSpc>
                <a:spcPct val="100000"/>
              </a:lnSpc>
              <a:spcBef>
                <a:spcPts val="481"/>
              </a:spcBef>
              <a:buClr>
                <a:schemeClr val="dk1"/>
              </a:buClr>
              <a:buSzPct val="100000"/>
              <a:buNone/>
            </a:pPr>
            <a:r>
              <a:rPr lang="en-GB" sz="2000" dirty="0" err="1">
                <a:latin typeface="Arial"/>
                <a:cs typeface="Arial"/>
              </a:rPr>
              <a:t>Canlyniadau</a:t>
            </a:r>
            <a:r>
              <a:rPr lang="en-GB" sz="2000" dirty="0">
                <a:latin typeface="Arial"/>
                <a:cs typeface="Arial"/>
              </a:rPr>
              <a:t> </a:t>
            </a:r>
            <a:r>
              <a:rPr lang="en-GB" sz="2000" dirty="0" err="1">
                <a:latin typeface="Arial"/>
                <a:cs typeface="Arial"/>
              </a:rPr>
              <a:t>wedi’u</a:t>
            </a:r>
            <a:r>
              <a:rPr lang="en-GB" sz="2000" dirty="0">
                <a:latin typeface="Arial"/>
                <a:cs typeface="Arial"/>
              </a:rPr>
              <a:t> </a:t>
            </a:r>
            <a:r>
              <a:rPr lang="en-GB" sz="2000" dirty="0" err="1">
                <a:latin typeface="Arial"/>
                <a:cs typeface="Arial"/>
              </a:rPr>
              <a:t>targedu</a:t>
            </a:r>
            <a:r>
              <a:rPr lang="en-GB" sz="2000" dirty="0">
                <a:latin typeface="Arial"/>
                <a:cs typeface="Arial"/>
              </a:rPr>
              <a:t> (</a:t>
            </a:r>
            <a:r>
              <a:rPr lang="en-GB" sz="2000" dirty="0" err="1">
                <a:latin typeface="Arial"/>
                <a:cs typeface="Arial"/>
              </a:rPr>
              <a:t>Maes</a:t>
            </a:r>
            <a:r>
              <a:rPr lang="en-GB" sz="2000" dirty="0">
                <a:latin typeface="Arial"/>
                <a:cs typeface="Arial"/>
              </a:rPr>
              <a:t> 1) – </a:t>
            </a:r>
            <a:r>
              <a:rPr lang="en-GB" sz="2000" dirty="0" err="1">
                <a:latin typeface="Arial"/>
                <a:cs typeface="Arial"/>
              </a:rPr>
              <a:t>ffocws</a:t>
            </a:r>
            <a:r>
              <a:rPr lang="en-GB" sz="2000" dirty="0">
                <a:latin typeface="Arial"/>
                <a:cs typeface="Arial"/>
              </a:rPr>
              <a:t> </a:t>
            </a:r>
            <a:r>
              <a:rPr lang="en-GB" sz="2000" dirty="0" err="1">
                <a:latin typeface="Arial"/>
                <a:cs typeface="Arial"/>
              </a:rPr>
              <a:t>yw</a:t>
            </a:r>
            <a:r>
              <a:rPr lang="en-GB" sz="2000" dirty="0">
                <a:latin typeface="Arial"/>
                <a:cs typeface="Arial"/>
              </a:rPr>
              <a:t> </a:t>
            </a:r>
            <a:r>
              <a:rPr lang="en-GB" sz="2000" dirty="0" err="1">
                <a:latin typeface="Arial"/>
                <a:cs typeface="Arial"/>
              </a:rPr>
              <a:t>newid</a:t>
            </a:r>
            <a:r>
              <a:rPr lang="en-GB" sz="2000" dirty="0">
                <a:latin typeface="Arial"/>
                <a:cs typeface="Arial"/>
              </a:rPr>
              <a:t> </a:t>
            </a:r>
            <a:r>
              <a:rPr lang="en-GB" sz="2000" dirty="0" err="1">
                <a:latin typeface="Arial"/>
                <a:cs typeface="Arial"/>
              </a:rPr>
              <a:t>cymdeithas</a:t>
            </a:r>
            <a:r>
              <a:rPr lang="en-GB" sz="2000" dirty="0">
                <a:latin typeface="Arial"/>
                <a:cs typeface="Arial"/>
              </a:rPr>
              <a:t> / </a:t>
            </a:r>
            <a:r>
              <a:rPr lang="en-GB" sz="2000" dirty="0" err="1">
                <a:latin typeface="Arial"/>
                <a:cs typeface="Arial"/>
              </a:rPr>
              <a:t>agweddau</a:t>
            </a:r>
            <a:r>
              <a:rPr lang="en-GB" sz="2000" dirty="0">
                <a:latin typeface="Arial"/>
                <a:cs typeface="Arial"/>
              </a:rPr>
              <a:t> / </a:t>
            </a:r>
            <a:r>
              <a:rPr lang="en-GB" sz="2000" dirty="0" err="1">
                <a:latin typeface="Arial"/>
                <a:cs typeface="Arial"/>
              </a:rPr>
              <a:t>creu</a:t>
            </a:r>
            <a:r>
              <a:rPr lang="en-GB" sz="2000" dirty="0">
                <a:latin typeface="Arial"/>
                <a:cs typeface="Arial"/>
              </a:rPr>
              <a:t> </a:t>
            </a:r>
            <a:r>
              <a:rPr lang="en-GB" sz="2000" dirty="0" err="1">
                <a:latin typeface="Arial"/>
                <a:cs typeface="Arial"/>
              </a:rPr>
              <a:t>amgylchedd</a:t>
            </a:r>
            <a:r>
              <a:rPr lang="en-GB" sz="2000" dirty="0">
                <a:latin typeface="Arial"/>
                <a:cs typeface="Arial"/>
              </a:rPr>
              <a:t> </a:t>
            </a:r>
            <a:r>
              <a:rPr lang="en-GB" sz="2000" dirty="0" err="1">
                <a:latin typeface="Arial"/>
                <a:cs typeface="Arial"/>
              </a:rPr>
              <a:t>sy’n</a:t>
            </a:r>
            <a:r>
              <a:rPr lang="en-GB" sz="2000" dirty="0">
                <a:latin typeface="Arial"/>
                <a:cs typeface="Arial"/>
              </a:rPr>
              <a:t> </a:t>
            </a:r>
            <a:r>
              <a:rPr lang="en-GB" sz="2000" dirty="0" err="1">
                <a:latin typeface="Arial"/>
                <a:cs typeface="Arial"/>
              </a:rPr>
              <a:t>galluogi</a:t>
            </a:r>
            <a:r>
              <a:rPr lang="en-GB" sz="2000" dirty="0">
                <a:latin typeface="Arial"/>
                <a:cs typeface="Arial"/>
              </a:rPr>
              <a:t> a </a:t>
            </a:r>
            <a:r>
              <a:rPr lang="en-GB" sz="2000" dirty="0" err="1">
                <a:latin typeface="Arial"/>
                <a:cs typeface="Arial"/>
              </a:rPr>
              <a:t>chael</a:t>
            </a:r>
            <a:r>
              <a:rPr lang="en-GB" sz="2000" dirty="0">
                <a:latin typeface="Arial"/>
                <a:cs typeface="Arial"/>
              </a:rPr>
              <a:t> </a:t>
            </a:r>
            <a:r>
              <a:rPr lang="en-GB" sz="2000" dirty="0" err="1">
                <a:latin typeface="Arial"/>
                <a:cs typeface="Arial"/>
              </a:rPr>
              <a:t>gwared</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rwystrau</a:t>
            </a:r>
            <a:r>
              <a:rPr lang="en-GB" sz="2000" dirty="0">
                <a:latin typeface="Arial"/>
                <a:cs typeface="Arial"/>
              </a:rPr>
              <a:t> </a:t>
            </a:r>
            <a:r>
              <a:rPr lang="en-GB" sz="2000" dirty="0" err="1">
                <a:latin typeface="Arial"/>
                <a:cs typeface="Arial"/>
              </a:rPr>
              <a:t>cymdeithasol</a:t>
            </a:r>
            <a:r>
              <a:rPr lang="en-GB" sz="2000" dirty="0">
                <a:latin typeface="Arial"/>
                <a:cs typeface="Arial"/>
              </a:rPr>
              <a:t> a </a:t>
            </a:r>
            <a:r>
              <a:rPr lang="en-GB" sz="2000" dirty="0" err="1">
                <a:latin typeface="Arial"/>
                <a:cs typeface="Arial"/>
              </a:rPr>
              <a:t>ffisegol</a:t>
            </a:r>
            <a:r>
              <a:rPr lang="en-GB" sz="2000" dirty="0">
                <a:latin typeface="Arial"/>
                <a:cs typeface="Arial"/>
              </a:rPr>
              <a:t> (</a:t>
            </a:r>
            <a:r>
              <a:rPr lang="en-GB" sz="2000" dirty="0" err="1">
                <a:latin typeface="Arial"/>
                <a:cs typeface="Arial"/>
              </a:rPr>
              <a:t>mynediad</a:t>
            </a:r>
            <a:r>
              <a:rPr lang="en-GB" sz="2000" dirty="0">
                <a:latin typeface="Arial"/>
                <a:cs typeface="Arial"/>
              </a:rPr>
              <a:t> at </a:t>
            </a:r>
            <a:r>
              <a:rPr lang="en-GB" sz="2000" dirty="0" err="1">
                <a:latin typeface="Arial"/>
                <a:cs typeface="Arial"/>
              </a:rPr>
              <a:t>ffocws</a:t>
            </a:r>
            <a:r>
              <a:rPr lang="en-GB" sz="2000" dirty="0">
                <a:latin typeface="Arial"/>
                <a:cs typeface="Arial"/>
              </a:rPr>
              <a:t> </a:t>
            </a:r>
            <a:r>
              <a:rPr lang="en-GB" sz="2000" dirty="0" err="1">
                <a:latin typeface="Arial"/>
                <a:cs typeface="Arial"/>
              </a:rPr>
              <a:t>dysgu</a:t>
            </a:r>
            <a:r>
              <a:rPr lang="en-GB" sz="2000" b="0" dirty="0">
                <a:latin typeface="Arial"/>
                <a:cs typeface="Arial"/>
              </a:rPr>
              <a:t>)</a:t>
            </a:r>
            <a:r>
              <a:rPr lang="en-GB" sz="2000" dirty="0">
                <a:latin typeface="Arial"/>
                <a:cs typeface="Arial"/>
              </a:rPr>
              <a:t> </a:t>
            </a:r>
            <a:endParaRPr lang="en-GB" sz="2000" b="0" dirty="0"/>
          </a:p>
          <a:p>
            <a:pPr marL="0" indent="0" algn="ctr">
              <a:spcBef>
                <a:spcPts val="481"/>
              </a:spcBef>
              <a:buSzPct val="100000"/>
              <a:buNone/>
            </a:pPr>
            <a:r>
              <a:rPr lang="en-GB" sz="2000" dirty="0">
                <a:latin typeface="Arial"/>
                <a:cs typeface="Arial"/>
              </a:rPr>
              <a:t>↓</a:t>
            </a:r>
          </a:p>
          <a:p>
            <a:pPr marL="0" indent="0" algn="ctr">
              <a:lnSpc>
                <a:spcPct val="100000"/>
              </a:lnSpc>
              <a:spcBef>
                <a:spcPts val="481"/>
              </a:spcBef>
              <a:buClr>
                <a:schemeClr val="dk1"/>
              </a:buClr>
              <a:buSzPct val="100000"/>
              <a:buNone/>
            </a:pPr>
            <a:r>
              <a:rPr lang="en-GB" sz="2000" dirty="0" err="1">
                <a:latin typeface="Arial"/>
                <a:cs typeface="Arial"/>
              </a:rPr>
              <a:t>Ymyriadau</a:t>
            </a:r>
            <a:r>
              <a:rPr lang="en-GB" sz="2000" dirty="0">
                <a:latin typeface="Arial"/>
                <a:cs typeface="Arial"/>
              </a:rPr>
              <a:t> </a:t>
            </a:r>
            <a:r>
              <a:rPr lang="en-GB" sz="2000" dirty="0" err="1">
                <a:latin typeface="Arial"/>
                <a:cs typeface="Arial"/>
              </a:rPr>
              <a:t>wedi’u</a:t>
            </a:r>
            <a:r>
              <a:rPr lang="en-GB" sz="2000" dirty="0">
                <a:latin typeface="Arial"/>
                <a:cs typeface="Arial"/>
              </a:rPr>
              <a:t> </a:t>
            </a:r>
            <a:r>
              <a:rPr lang="en-GB" sz="2000" dirty="0" err="1">
                <a:latin typeface="Arial"/>
                <a:cs typeface="Arial"/>
              </a:rPr>
              <a:t>targedu</a:t>
            </a:r>
            <a:r>
              <a:rPr lang="en-GB" sz="2000" dirty="0">
                <a:latin typeface="Arial"/>
                <a:cs typeface="Arial"/>
              </a:rPr>
              <a:t> (</a:t>
            </a:r>
            <a:r>
              <a:rPr lang="en-GB" sz="2000" dirty="0" err="1">
                <a:latin typeface="Arial"/>
                <a:cs typeface="Arial"/>
              </a:rPr>
              <a:t>Ardaloedd</a:t>
            </a:r>
            <a:r>
              <a:rPr lang="en-GB" sz="2000" dirty="0">
                <a:latin typeface="Arial"/>
                <a:cs typeface="Arial"/>
              </a:rPr>
              <a:t> 2 </a:t>
            </a:r>
            <a:r>
              <a:rPr lang="en-GB" sz="2000" dirty="0" err="1">
                <a:latin typeface="Arial"/>
                <a:cs typeface="Arial"/>
              </a:rPr>
              <a:t>i</a:t>
            </a:r>
            <a:r>
              <a:rPr lang="en-GB" sz="2000" dirty="0">
                <a:latin typeface="Arial"/>
                <a:cs typeface="Arial"/>
              </a:rPr>
              <a:t> 11) – </a:t>
            </a:r>
            <a:r>
              <a:rPr lang="en-GB" sz="2000" dirty="0" err="1">
                <a:latin typeface="Arial"/>
                <a:cs typeface="Arial"/>
              </a:rPr>
              <a:t>ymyriadau</a:t>
            </a:r>
            <a:r>
              <a:rPr lang="en-GB" sz="2000" dirty="0">
                <a:latin typeface="Arial"/>
                <a:cs typeface="Arial"/>
              </a:rPr>
              <a:t> </a:t>
            </a:r>
            <a:r>
              <a:rPr lang="en-GB" sz="2000" dirty="0" err="1">
                <a:latin typeface="Arial"/>
                <a:cs typeface="Arial"/>
              </a:rPr>
              <a:t>seiliedig</a:t>
            </a:r>
            <a:r>
              <a:rPr lang="en-GB" sz="2000" dirty="0">
                <a:latin typeface="Arial"/>
                <a:cs typeface="Arial"/>
              </a:rPr>
              <a:t> </a:t>
            </a:r>
            <a:r>
              <a:rPr lang="en-GB" sz="2000" dirty="0" err="1">
                <a:latin typeface="Arial"/>
                <a:cs typeface="Arial"/>
              </a:rPr>
              <a:t>ar</a:t>
            </a:r>
            <a:r>
              <a:rPr lang="en-GB" sz="2000" dirty="0">
                <a:latin typeface="Arial"/>
                <a:cs typeface="Arial"/>
              </a:rPr>
              <a:t> </a:t>
            </a:r>
            <a:r>
              <a:rPr lang="en-GB" sz="2000" dirty="0" err="1">
                <a:latin typeface="Arial"/>
                <a:cs typeface="Arial"/>
              </a:rPr>
              <a:t>sgiliau</a:t>
            </a:r>
            <a:r>
              <a:rPr lang="en-GB" sz="2000" dirty="0">
                <a:latin typeface="Arial"/>
                <a:cs typeface="Arial"/>
              </a:rPr>
              <a:t> / </a:t>
            </a:r>
            <a:r>
              <a:rPr lang="en-GB" sz="2000" dirty="0" err="1">
                <a:latin typeface="Arial"/>
                <a:cs typeface="Arial"/>
              </a:rPr>
              <a:t>arbenigol</a:t>
            </a:r>
            <a:r>
              <a:rPr lang="en-GB" sz="2000" dirty="0">
                <a:latin typeface="Arial"/>
                <a:cs typeface="Arial"/>
              </a:rPr>
              <a:t> / </a:t>
            </a:r>
            <a:r>
              <a:rPr lang="en-GB" sz="2000" dirty="0" err="1">
                <a:latin typeface="Arial"/>
                <a:cs typeface="Arial"/>
              </a:rPr>
              <a:t>annibyniaeth</a:t>
            </a:r>
            <a:r>
              <a:rPr lang="en-GB" sz="2000" dirty="0">
                <a:latin typeface="Arial"/>
                <a:cs typeface="Arial"/>
              </a:rPr>
              <a:t> (</a:t>
            </a:r>
            <a:r>
              <a:rPr lang="en-GB" sz="2000" dirty="0" err="1">
                <a:latin typeface="Arial"/>
                <a:cs typeface="Arial"/>
              </a:rPr>
              <a:t>symud</a:t>
            </a:r>
            <a:r>
              <a:rPr lang="en-GB" sz="2000" dirty="0">
                <a:latin typeface="Arial"/>
                <a:cs typeface="Arial"/>
              </a:rPr>
              <a:t> </a:t>
            </a:r>
            <a:r>
              <a:rPr lang="en-GB" sz="2000" dirty="0" err="1">
                <a:latin typeface="Arial"/>
                <a:cs typeface="Arial"/>
              </a:rPr>
              <a:t>tuag</a:t>
            </a:r>
            <a:r>
              <a:rPr lang="en-GB" sz="2000" dirty="0">
                <a:latin typeface="Arial"/>
                <a:cs typeface="Arial"/>
              </a:rPr>
              <a:t> at </a:t>
            </a:r>
            <a:r>
              <a:rPr lang="en-GB" sz="2000" dirty="0" err="1">
                <a:latin typeface="Arial"/>
                <a:cs typeface="Arial"/>
              </a:rPr>
              <a:t>ddysgu</a:t>
            </a:r>
            <a:r>
              <a:rPr lang="en-GB" sz="2000" dirty="0">
                <a:latin typeface="Arial"/>
                <a:cs typeface="Arial"/>
              </a:rPr>
              <a:t> </a:t>
            </a:r>
            <a:r>
              <a:rPr lang="en-GB" sz="2000" dirty="0" err="1">
                <a:latin typeface="Arial"/>
                <a:cs typeface="Arial"/>
              </a:rPr>
              <a:t>i</a:t>
            </a:r>
            <a:r>
              <a:rPr lang="en-GB" sz="2000" dirty="0">
                <a:latin typeface="Arial"/>
                <a:cs typeface="Arial"/>
              </a:rPr>
              <a:t> </a:t>
            </a:r>
            <a:r>
              <a:rPr lang="en-GB" sz="2000" dirty="0" err="1">
                <a:latin typeface="Arial"/>
                <a:cs typeface="Arial"/>
              </a:rPr>
              <a:t>gael</a:t>
            </a:r>
            <a:r>
              <a:rPr lang="en-GB" sz="2000" dirty="0">
                <a:latin typeface="Arial"/>
                <a:cs typeface="Arial"/>
              </a:rPr>
              <a:t> </a:t>
            </a:r>
            <a:r>
              <a:rPr lang="en-GB" sz="2000" dirty="0" err="1">
                <a:latin typeface="Arial"/>
                <a:cs typeface="Arial"/>
              </a:rPr>
              <a:t>mynediad</a:t>
            </a:r>
            <a:r>
              <a:rPr lang="en-GB" sz="2000" dirty="0">
                <a:latin typeface="Arial"/>
                <a:cs typeface="Arial"/>
              </a:rPr>
              <a:t>) </a:t>
            </a:r>
            <a:endParaRPr lang="en-GB" sz="2000" dirty="0"/>
          </a:p>
          <a:p>
            <a:pPr marL="0" indent="0">
              <a:buNone/>
            </a:pPr>
            <a:endParaRPr lang="en-GB" sz="2200" dirty="0">
              <a:latin typeface="+mj-lt"/>
            </a:endParaRPr>
          </a:p>
        </p:txBody>
      </p:sp>
    </p:spTree>
    <p:extLst>
      <p:ext uri="{BB962C8B-B14F-4D97-AF65-F5344CB8AC3E}">
        <p14:creationId xmlns:p14="http://schemas.microsoft.com/office/powerpoint/2010/main" val="1543015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3" name="Title 2">
            <a:extLst>
              <a:ext uri="{FF2B5EF4-FFF2-40B4-BE49-F238E27FC236}">
                <a16:creationId xmlns:a16="http://schemas.microsoft.com/office/drawing/2014/main" id="{6B3FA97D-F086-7E67-155C-FDE8E4E869AA}"/>
              </a:ext>
            </a:extLst>
          </p:cNvPr>
          <p:cNvSpPr txBox="1">
            <a:spLocks noGrp="1"/>
          </p:cNvSpPr>
          <p:nvPr>
            <p:ph type="title" idx="4294967295"/>
          </p:nvPr>
        </p:nvSpPr>
        <p:spPr>
          <a:xfrm>
            <a:off x="1642056" y="461492"/>
            <a:ext cx="7373154"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tx1"/>
                </a:solidFill>
                <a:effectLst/>
                <a:uLnTx/>
                <a:uFillTx/>
                <a:latin typeface="+mn-lt"/>
                <a:ea typeface="+mn-lt"/>
                <a:cs typeface="+mn-lt"/>
              </a:rPr>
              <a:t>Y Model </a:t>
            </a:r>
            <a:r>
              <a:rPr kumimoji="0" lang="en-US" sz="2000" b="1" i="0" u="none" strike="noStrike" kern="1200" cap="none" spc="0" normalizeH="0" baseline="0" noProof="0" dirty="0" err="1">
                <a:ln>
                  <a:noFill/>
                </a:ln>
                <a:solidFill>
                  <a:schemeClr val="tx1"/>
                </a:solidFill>
                <a:effectLst/>
                <a:uLnTx/>
                <a:uFillTx/>
                <a:latin typeface="+mn-lt"/>
                <a:ea typeface="+mn-lt"/>
                <a:cs typeface="+mn-lt"/>
              </a:rPr>
              <a:t>Dysgu</a:t>
            </a:r>
            <a:r>
              <a:rPr kumimoji="0" lang="en-US" sz="2000" b="1" i="0" u="none" strike="noStrike" kern="1200" cap="none" spc="0" normalizeH="0" baseline="0" noProof="0" dirty="0">
                <a:ln>
                  <a:noFill/>
                </a:ln>
                <a:solidFill>
                  <a:schemeClr val="tx1"/>
                </a:solidFill>
                <a:effectLst/>
                <a:uLnTx/>
                <a:uFillTx/>
                <a:latin typeface="+mn-lt"/>
                <a:ea typeface="+mn-lt"/>
                <a:cs typeface="+mn-lt"/>
              </a:rPr>
              <a:t> Cael </a:t>
            </a:r>
            <a:r>
              <a:rPr kumimoji="0" lang="en-US" sz="2000" b="1" i="0" u="none" strike="noStrike" kern="1200" cap="none" spc="0" normalizeH="0" baseline="0" noProof="0" dirty="0" err="1">
                <a:ln>
                  <a:noFill/>
                </a:ln>
                <a:solidFill>
                  <a:schemeClr val="tx1"/>
                </a:solidFill>
                <a:effectLst/>
                <a:uLnTx/>
                <a:uFillTx/>
                <a:latin typeface="+mn-lt"/>
                <a:ea typeface="+mn-lt"/>
                <a:cs typeface="+mn-lt"/>
              </a:rPr>
              <a:t>Mynediad</a:t>
            </a:r>
            <a:r>
              <a:rPr kumimoji="0" lang="en-US" sz="2000" b="1" i="0" u="none" strike="noStrike" kern="1200" cap="none" spc="0" normalizeH="0" baseline="0" noProof="0" dirty="0">
                <a:ln>
                  <a:noFill/>
                </a:ln>
                <a:solidFill>
                  <a:schemeClr val="tx1"/>
                </a:solidFill>
                <a:effectLst/>
                <a:uLnTx/>
                <a:uFillTx/>
                <a:latin typeface="+mn-lt"/>
                <a:ea typeface="+mn-lt"/>
                <a:cs typeface="+mn-lt"/>
              </a:rPr>
              <a:t> / </a:t>
            </a:r>
            <a:r>
              <a:rPr kumimoji="0" lang="en-US" sz="2000" b="1" i="0" u="none" strike="noStrike" kern="1200" cap="none" spc="0" normalizeH="0" baseline="0" noProof="0" dirty="0" err="1">
                <a:ln>
                  <a:noFill/>
                </a:ln>
                <a:solidFill>
                  <a:schemeClr val="tx1"/>
                </a:solidFill>
                <a:effectLst/>
                <a:uLnTx/>
                <a:uFillTx/>
                <a:latin typeface="+mn-lt"/>
                <a:ea typeface="+mn-lt"/>
                <a:cs typeface="+mn-lt"/>
              </a:rPr>
              <a:t>Mynediad</a:t>
            </a:r>
            <a:r>
              <a:rPr kumimoji="0" lang="en-US" sz="2000" b="1" i="0" u="none" strike="noStrike" kern="1200" cap="none" spc="0" normalizeH="0" baseline="0" noProof="0" dirty="0">
                <a:ln>
                  <a:noFill/>
                </a:ln>
                <a:solidFill>
                  <a:schemeClr val="tx1"/>
                </a:solidFill>
                <a:effectLst/>
                <a:uLnTx/>
                <a:uFillTx/>
                <a:latin typeface="+mn-lt"/>
                <a:ea typeface="+mn-lt"/>
                <a:cs typeface="+mn-lt"/>
              </a:rPr>
              <a:t> at </a:t>
            </a:r>
            <a:r>
              <a:rPr kumimoji="0" lang="en-US" sz="2000" b="1" i="0" u="none" strike="noStrike" kern="1200" cap="none" spc="0" normalizeH="0" baseline="0" noProof="0" dirty="0" err="1">
                <a:ln>
                  <a:noFill/>
                </a:ln>
                <a:solidFill>
                  <a:schemeClr val="tx1"/>
                </a:solidFill>
                <a:effectLst/>
                <a:uLnTx/>
                <a:uFillTx/>
                <a:latin typeface="+mn-lt"/>
                <a:ea typeface="+mn-lt"/>
                <a:cs typeface="+mn-lt"/>
              </a:rPr>
              <a:t>Ddysgu</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Arial"/>
            </a:endParaRPr>
          </a:p>
        </p:txBody>
      </p:sp>
      <p:pic>
        <p:nvPicPr>
          <p:cNvPr id="2" name="Picture 1" descr="This diagram shows a rectangle with a diagonal line running from the bottom left to top right corner. Half the rectangle is blue and states 'Providing Access to Learning' (A2L) and half the rectangle is pink and states 'Teaching 'Learning to Access' (L2A). Along the bottom of the rectangle, it reads 'Childs age/ development level over time' 'increased independence' each with an arrow underneath pointing from left to right.">
            <a:extLst>
              <a:ext uri="{FF2B5EF4-FFF2-40B4-BE49-F238E27FC236}">
                <a16:creationId xmlns:a16="http://schemas.microsoft.com/office/drawing/2014/main" id="{77DBD375-A06A-7E20-6BD5-BD4D4FA6BFE7}"/>
              </a:ext>
            </a:extLst>
          </p:cNvPr>
          <p:cNvPicPr>
            <a:picLocks noChangeAspect="1"/>
          </p:cNvPicPr>
          <p:nvPr/>
        </p:nvPicPr>
        <p:blipFill>
          <a:blip r:embed="rId3"/>
          <a:stretch>
            <a:fillRect/>
          </a:stretch>
        </p:blipFill>
        <p:spPr>
          <a:xfrm>
            <a:off x="2223885" y="1201424"/>
            <a:ext cx="6111731" cy="4224405"/>
          </a:xfrm>
          <a:prstGeom prst="rect">
            <a:avLst/>
          </a:prstGeom>
        </p:spPr>
      </p:pic>
      <p:sp>
        <p:nvSpPr>
          <p:cNvPr id="4" name="TextBox 3">
            <a:extLst>
              <a:ext uri="{FF2B5EF4-FFF2-40B4-BE49-F238E27FC236}">
                <a16:creationId xmlns:a16="http://schemas.microsoft.com/office/drawing/2014/main" id="{A5B250B4-9683-1238-6CA2-6B98FE7FE3E4}"/>
              </a:ext>
            </a:extLst>
          </p:cNvPr>
          <p:cNvSpPr txBox="1"/>
          <p:nvPr/>
        </p:nvSpPr>
        <p:spPr>
          <a:xfrm>
            <a:off x="557438" y="5488653"/>
            <a:ext cx="9444624" cy="738664"/>
          </a:xfrm>
          <a:prstGeom prst="rect">
            <a:avLst/>
          </a:prstGeom>
          <a:noFill/>
        </p:spPr>
        <p:txBody>
          <a:bodyPr wrap="square" lIns="91440" tIns="45720" rIns="91440" bIns="45720" rtlCol="0" anchor="t">
            <a:spAutoFit/>
          </a:bodyPr>
          <a:lstStyle/>
          <a:p>
            <a:r>
              <a:rPr lang="en-GB" sz="1400" dirty="0" err="1"/>
              <a:t>Addaswyd</a:t>
            </a:r>
            <a:r>
              <a:rPr lang="en-GB" sz="1400" dirty="0"/>
              <a:t> o </a:t>
            </a:r>
            <a:r>
              <a:rPr lang="en-GB" sz="1400" dirty="0" err="1">
                <a:latin typeface="Arial"/>
                <a:cs typeface="Arial"/>
              </a:rPr>
              <a:t>McLinden</a:t>
            </a:r>
            <a:r>
              <a:rPr lang="en-GB" sz="1400" dirty="0">
                <a:latin typeface="Arial"/>
                <a:cs typeface="Arial"/>
              </a:rPr>
              <a:t>, M, Douglas, G, Hewett, R, Cobb, R, Keil, S, Lynch, P, Roe, J a Stewart Thistlethwaite, J 2023, </a:t>
            </a:r>
            <a:r>
              <a:rPr lang="en-GB" sz="1400" b="1" dirty="0">
                <a:latin typeface="Arial"/>
                <a:cs typeface="Arial"/>
                <a:hlinkClick r:id="rId4">
                  <a:extLst>
                    <a:ext uri="{A12FA001-AC4F-418D-AE19-62706E023703}">
                      <ahyp:hlinkClr xmlns:ahyp="http://schemas.microsoft.com/office/drawing/2018/hyperlinkcolor" val="tx"/>
                    </a:ext>
                  </a:extLst>
                </a:hlinkClick>
              </a:rPr>
              <a:t>Promoting Equitable Access to Education for Children and Young People with Vision Impairment: A route-map for a balanced curriculum</a:t>
            </a:r>
            <a:r>
              <a:rPr lang="en-GB" sz="1400" dirty="0">
                <a:latin typeface="Arial"/>
                <a:cs typeface="Arial"/>
              </a:rPr>
              <a:t>. Routledge.</a:t>
            </a:r>
            <a:endParaRPr lang="en-GB" sz="1400" b="1" dirty="0">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Props1.xml><?xml version="1.0" encoding="utf-8"?>
<ds:datastoreItem xmlns:ds="http://schemas.openxmlformats.org/officeDocument/2006/customXml" ds:itemID="{EC9AAF06-BBD3-4D3C-9C98-AEAFC363FB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DC4D8A-2310-43D8-AE3A-5FDAF2E3B545}">
  <ds:schemaRefs>
    <ds:schemaRef ds:uri="http://schemas.microsoft.com/sharepoint/v3/contenttype/forms"/>
  </ds:schemaRefs>
</ds:datastoreItem>
</file>

<file path=customXml/itemProps3.xml><?xml version="1.0" encoding="utf-8"?>
<ds:datastoreItem xmlns:ds="http://schemas.openxmlformats.org/officeDocument/2006/customXml" ds:itemID="{1410E9FE-FD13-449F-8129-CE2405B4AC8F}">
  <ds:schemaRefs>
    <ds:schemaRef ds:uri="http://purl.org/dc/dcmitype/"/>
    <ds:schemaRef ds:uri="http://schemas.microsoft.com/office/infopath/2007/PartnerControls"/>
    <ds:schemaRef ds:uri="http://purl.org/dc/elements/1.1/"/>
    <ds:schemaRef ds:uri="http://schemas.microsoft.com/office/2006/metadata/properties"/>
    <ds:schemaRef ds:uri="1aac3a66-020c-4d2c-922c-84188483fa28"/>
    <ds:schemaRef ds:uri="http://schemas.microsoft.com/office/2006/documentManagement/types"/>
    <ds:schemaRef ds:uri="http://purl.org/dc/terms/"/>
    <ds:schemaRef ds:uri="http://schemas.openxmlformats.org/package/2006/metadata/core-properties"/>
    <ds:schemaRef ds:uri="1f036f6a-d838-46b0-a927-7b6573ba0a6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100</TotalTime>
  <Words>2892</Words>
  <Application>Microsoft Office PowerPoint</Application>
  <PresentationFormat>Widescreen</PresentationFormat>
  <Paragraphs>174</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Ingra</vt:lpstr>
      <vt:lpstr>Noto Sans</vt:lpstr>
      <vt:lpstr>Office Theme</vt:lpstr>
      <vt:lpstr>Image Master No logo</vt:lpstr>
      <vt:lpstr>Fframwaith Cwricwlwm ar gyfer Plant a Phobl Ifanc â Nam ar y Golwg (CFVI): Adnodd Hyfforddiant Craidd 1   Trosolwg o Fframwaith y Cwricwlwm</vt:lpstr>
      <vt:lpstr>Partneriaid y Prosiect</vt:lpstr>
      <vt:lpstr>Amcanion Hyfforddi </vt:lpstr>
      <vt:lpstr>Beth yw’r CFVI? </vt:lpstr>
      <vt:lpstr>Pam datblygwyd y CFVI? (1) </vt:lpstr>
      <vt:lpstr>Pam datblygwyd y CFVI? (2)</vt:lpstr>
      <vt:lpstr>Fframwaith Cwricwlwm ar gyfer Plant a Phobl Ifanc â Nam ar y Golwg (2022, t.15)</vt:lpstr>
      <vt:lpstr>Iaith Allweddol </vt:lpstr>
      <vt:lpstr>Y Model Dysgu Cael Mynediad / Mynediad at Ddysgu </vt:lpstr>
      <vt:lpstr>Sut gellir defnyddio'r CFVI gyda phlant a phobl ifanc sydd â nam ar y golwg?</vt:lpstr>
      <vt:lpstr>Sut gall y CFVI helpu rhieni/teuluoedd? </vt:lpstr>
      <vt:lpstr>Sut gall y CFVI helpu gweithwyr proffesiynol eraill?</vt:lpstr>
      <vt:lpstr>Pa adnoddau sydd ar gael? </vt:lpstr>
      <vt:lpstr>Cyfeiriadau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148</cp:revision>
  <dcterms:created xsi:type="dcterms:W3CDTF">2022-11-17T11:49:18Z</dcterms:created>
  <dcterms:modified xsi:type="dcterms:W3CDTF">2023-11-20T14:23:40Z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