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8" r:id="rId5"/>
  </p:sldMasterIdLst>
  <p:notesMasterIdLst>
    <p:notesMasterId r:id="rId23"/>
  </p:notesMasterIdLst>
  <p:sldIdLst>
    <p:sldId id="291" r:id="rId6"/>
    <p:sldId id="265" r:id="rId7"/>
    <p:sldId id="264" r:id="rId8"/>
    <p:sldId id="257" r:id="rId9"/>
    <p:sldId id="269" r:id="rId10"/>
    <p:sldId id="258" r:id="rId11"/>
    <p:sldId id="295" r:id="rId12"/>
    <p:sldId id="299" r:id="rId13"/>
    <p:sldId id="308" r:id="rId14"/>
    <p:sldId id="284" r:id="rId15"/>
    <p:sldId id="289" r:id="rId16"/>
    <p:sldId id="285" r:id="rId17"/>
    <p:sldId id="300" r:id="rId18"/>
    <p:sldId id="267" r:id="rId19"/>
    <p:sldId id="288" r:id="rId20"/>
    <p:sldId id="283" r:id="rId21"/>
    <p:sldId id="26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0F27E99-A28F-CC4D-96DE-E9684AC82502}" name="Linda James" initials="LJ" userId="S::Linda.James@rnib.org.uk::80218d6f-7c44-4d8e-b95c-06dddfb71ab5" providerId="AD"/>
  <p188:author id="{260D9CA8-3F88-443D-7FC0-34F2B9CE6D64}" name="Mike" initials="M" userId="S::mike@mtmclinden.onmicrosoft.com::bfcf84d1-8f6d-47b2-8e25-8854b42db9c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 Keil" initials="SK" lastIdx="13" clrIdx="0"/>
  <p:cmAuthor id="2" name="Rory Cobb" initials="RC" lastIdx="2" clrIdx="1"/>
  <p:cmAuthor id="3" name="Mike McLinden" initials="MM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50071"/>
    <a:srgbClr val="0098B9"/>
    <a:srgbClr val="EDADBF"/>
    <a:srgbClr val="E028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24A642-F7FB-4967-9E2C-77256BD6FFC9}" v="2" dt="2023-09-12T18:32:31.8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92" autoAdjust="0"/>
    <p:restoredTop sz="40213" autoAdjust="0"/>
  </p:normalViewPr>
  <p:slideViewPr>
    <p:cSldViewPr snapToGrid="0">
      <p:cViewPr varScale="1">
        <p:scale>
          <a:sx n="45" d="100"/>
          <a:sy n="45" d="100"/>
        </p:scale>
        <p:origin x="251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Relationship Id="rId30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8C46F-9DC0-4BFA-B9A2-7EB6535BD32A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31439-7C6A-4E4D-B290-0D604FA9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5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Nodiadau'r</a:t>
            </a:r>
            <a:r>
              <a:rPr lang="en-GB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Siaradwr</a:t>
            </a:r>
            <a:endParaRPr lang="en-GB" sz="12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GB" sz="12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Cyflwyniadau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fel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bo'n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briodol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i'r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sesiwn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Mae’r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cyflwyniad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hwn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un o 12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adnodd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sy’n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ymwneud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â’r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CFVI ac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mae’n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canolbwyntio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Faes</a:t>
            </a:r>
            <a:r>
              <a:rPr lang="en-GB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7 </a:t>
            </a: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o’r</a:t>
            </a:r>
            <a:r>
              <a:rPr lang="en-GB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fframwaith</a:t>
            </a:r>
            <a:r>
              <a:rPr lang="en-GB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</a:t>
            </a: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Mynediad</a:t>
            </a:r>
            <a:r>
              <a:rPr lang="en-GB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at </a:t>
            </a: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Wybodaeth</a:t>
            </a:r>
            <a:r>
              <a:rPr lang="en-GB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 </a:t>
            </a:r>
          </a:p>
          <a:p>
            <a:pPr marL="40005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endParaRPr lang="en-GB" sz="1200" b="0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 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GB" sz="1400" dirty="0">
              <a:latin typeface="Arial"/>
              <a:ea typeface="Arial"/>
              <a:cs typeface="Arial"/>
              <a:sym typeface="Arial"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021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/>
                <a:cs typeface="Arial"/>
              </a:rPr>
              <a:t>Siaradwch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drwy'r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pwyntiau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bwled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gyda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chyfeiriadau</a:t>
            </a:r>
            <a:r>
              <a:rPr lang="en-GB" dirty="0">
                <a:latin typeface="Arial"/>
                <a:cs typeface="Arial"/>
              </a:rPr>
              <a:t> at </a:t>
            </a:r>
            <a:r>
              <a:rPr lang="en-GB" dirty="0" err="1">
                <a:latin typeface="Arial"/>
                <a:cs typeface="Arial"/>
              </a:rPr>
              <a:t>weithgareddau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blaenorol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fel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sy’n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briodol</a:t>
            </a:r>
            <a:r>
              <a:rPr lang="en-GB" dirty="0">
                <a:latin typeface="Arial"/>
                <a:cs typeface="Arial"/>
              </a:rPr>
              <a:t> a </a:t>
            </a:r>
            <a:r>
              <a:rPr lang="en-GB" dirty="0" err="1">
                <a:latin typeface="Arial"/>
                <a:cs typeface="Arial"/>
              </a:rPr>
              <a:t>dangoswch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gydag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enghreifftiau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os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yw'n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bosibl</a:t>
            </a:r>
            <a:r>
              <a:rPr lang="en-GB" dirty="0">
                <a:latin typeface="Arial"/>
                <a:cs typeface="Arial"/>
              </a:rPr>
              <a:t>. 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err="1">
                <a:latin typeface="Arial"/>
                <a:cs typeface="Arial"/>
              </a:rPr>
              <a:t>Gweithgareddau</a:t>
            </a:r>
            <a:r>
              <a:rPr lang="en-GB" b="1" dirty="0">
                <a:latin typeface="Arial"/>
                <a:cs typeface="Arial"/>
              </a:rPr>
              <a:t> </a:t>
            </a:r>
            <a:r>
              <a:rPr lang="en-GB" b="1" dirty="0" err="1">
                <a:latin typeface="Arial"/>
                <a:cs typeface="Arial"/>
              </a:rPr>
              <a:t>Dewisol</a:t>
            </a:r>
            <a:r>
              <a:rPr lang="en-GB" b="1" dirty="0">
                <a:latin typeface="Arial"/>
                <a:cs typeface="Arial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err="1">
                <a:latin typeface="Arial"/>
                <a:cs typeface="Arial"/>
              </a:rPr>
              <a:t>Efallai</a:t>
            </a:r>
            <a:r>
              <a:rPr lang="en-GB" dirty="0">
                <a:latin typeface="Arial"/>
                <a:cs typeface="Arial"/>
              </a:rPr>
              <a:t> y </a:t>
            </a:r>
            <a:r>
              <a:rPr lang="en-GB" dirty="0" err="1">
                <a:latin typeface="Arial"/>
                <a:cs typeface="Arial"/>
              </a:rPr>
              <a:t>byddwch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eisiau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ymgorffori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rhai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gweithgareddau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ymarferol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ar</a:t>
            </a:r>
            <a:r>
              <a:rPr lang="en-GB" dirty="0">
                <a:latin typeface="Arial"/>
                <a:cs typeface="Arial"/>
              </a:rPr>
              <a:t> y </a:t>
            </a:r>
            <a:r>
              <a:rPr lang="en-GB" dirty="0" err="1">
                <a:latin typeface="Arial"/>
                <a:cs typeface="Arial"/>
              </a:rPr>
              <a:t>pwynt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hwn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dynnu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sylw</a:t>
            </a:r>
            <a:r>
              <a:rPr lang="en-GB" dirty="0">
                <a:latin typeface="Arial"/>
                <a:cs typeface="Arial"/>
              </a:rPr>
              <a:t> at y </a:t>
            </a:r>
            <a:r>
              <a:rPr lang="en-GB" dirty="0" err="1">
                <a:latin typeface="Arial"/>
                <a:cs typeface="Arial"/>
              </a:rPr>
              <a:t>pwyntiau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hyn</a:t>
            </a:r>
            <a:r>
              <a:rPr lang="en-GB" dirty="0">
                <a:latin typeface="Arial"/>
                <a:cs typeface="Arial"/>
              </a:rPr>
              <a:t>.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Mae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cynnwys</a:t>
            </a:r>
            <a:r>
              <a:rPr lang="en-GB" dirty="0">
                <a:latin typeface="Arial"/>
                <a:cs typeface="Arial"/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panose="020B0604020202020204" pitchFamily="34" charset="0"/>
              <a:buAutoNum type="arabicPeriod"/>
            </a:pPr>
            <a:r>
              <a:rPr lang="en-GB" dirty="0" err="1">
                <a:latin typeface="Arial"/>
                <a:cs typeface="Arial"/>
              </a:rPr>
              <a:t>Gofynnwch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aelodau'r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gynulleidfa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sy'n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gwisgo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sbectol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esbonio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sut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mae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mynediad</a:t>
            </a:r>
            <a:r>
              <a:rPr lang="en-GB" dirty="0">
                <a:latin typeface="Arial"/>
                <a:cs typeface="Arial"/>
              </a:rPr>
              <a:t> at </a:t>
            </a:r>
            <a:r>
              <a:rPr lang="en-GB" dirty="0" err="1">
                <a:latin typeface="Arial"/>
                <a:cs typeface="Arial"/>
              </a:rPr>
              <a:t>brint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agos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neu'n</a:t>
            </a:r>
            <a:r>
              <a:rPr lang="en-GB" dirty="0">
                <a:latin typeface="Arial"/>
                <a:cs typeface="Arial"/>
              </a:rPr>
              <a:t> bell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newid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hebddi</a:t>
            </a:r>
            <a:r>
              <a:rPr lang="en-GB" dirty="0">
                <a:latin typeface="Arial"/>
                <a:cs typeface="Arial"/>
              </a:rPr>
              <a:t>? </a:t>
            </a:r>
            <a:r>
              <a:rPr lang="en-GB" dirty="0" err="1">
                <a:latin typeface="Arial"/>
                <a:cs typeface="Arial"/>
              </a:rPr>
              <a:t>Sut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maen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nhw'n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gwneud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iawn</a:t>
            </a:r>
            <a:r>
              <a:rPr lang="en-GB" dirty="0">
                <a:latin typeface="Arial"/>
                <a:cs typeface="Arial"/>
              </a:rPr>
              <a:t> pan </a:t>
            </a:r>
            <a:r>
              <a:rPr lang="en-GB" dirty="0" err="1">
                <a:latin typeface="Arial"/>
                <a:cs typeface="Arial"/>
              </a:rPr>
              <a:t>nad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ydyn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nhw'n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gwisgo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sbectol</a:t>
            </a:r>
            <a:r>
              <a:rPr lang="en-GB" dirty="0">
                <a:latin typeface="Arial"/>
                <a:cs typeface="Arial"/>
              </a:rPr>
              <a:t>? 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eriod"/>
            </a:pPr>
            <a:r>
              <a:rPr lang="en-GB" dirty="0" err="1">
                <a:latin typeface="Arial"/>
                <a:cs typeface="Arial"/>
              </a:rPr>
              <a:t>Gallech</a:t>
            </a:r>
            <a:r>
              <a:rPr lang="en-GB" dirty="0">
                <a:latin typeface="Arial"/>
                <a:cs typeface="Arial"/>
              </a:rPr>
              <a:t> chi </a:t>
            </a:r>
            <a:r>
              <a:rPr lang="en-GB" dirty="0" err="1">
                <a:latin typeface="Arial"/>
                <a:cs typeface="Arial"/>
              </a:rPr>
              <a:t>wneud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rhai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gweithgareddau</a:t>
            </a:r>
            <a:r>
              <a:rPr lang="en-GB" dirty="0">
                <a:latin typeface="Arial"/>
                <a:cs typeface="Arial"/>
              </a:rPr>
              <a:t> ‘</a:t>
            </a:r>
            <a:r>
              <a:rPr lang="en-GB" dirty="0" err="1">
                <a:latin typeface="Arial"/>
                <a:cs typeface="Arial"/>
              </a:rPr>
              <a:t>codi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ymwybyddiaeth</a:t>
            </a:r>
            <a:r>
              <a:rPr lang="en-GB" dirty="0">
                <a:latin typeface="Arial"/>
                <a:cs typeface="Arial"/>
              </a:rPr>
              <a:t>’ o </a:t>
            </a:r>
            <a:r>
              <a:rPr lang="en-GB" dirty="0" err="1">
                <a:latin typeface="Arial"/>
                <a:cs typeface="Arial"/>
              </a:rPr>
              <a:t>nam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ar</a:t>
            </a:r>
            <a:r>
              <a:rPr lang="en-GB" dirty="0">
                <a:latin typeface="Arial"/>
                <a:cs typeface="Arial"/>
              </a:rPr>
              <a:t> y </a:t>
            </a:r>
            <a:r>
              <a:rPr lang="en-GB" dirty="0" err="1">
                <a:latin typeface="Arial"/>
                <a:cs typeface="Arial"/>
              </a:rPr>
              <a:t>golwg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gan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ddefnyddio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sbectol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efelychu</a:t>
            </a:r>
            <a:r>
              <a:rPr lang="en-GB" dirty="0">
                <a:latin typeface="Arial"/>
                <a:cs typeface="Arial"/>
              </a:rPr>
              <a:t>. </a:t>
            </a:r>
            <a:r>
              <a:rPr lang="en-GB" dirty="0" err="1">
                <a:latin typeface="Arial"/>
                <a:cs typeface="Arial"/>
              </a:rPr>
              <a:t>Rhaid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</a:t>
            </a:r>
            <a:r>
              <a:rPr lang="en-GB" dirty="0">
                <a:latin typeface="Arial"/>
                <a:cs typeface="Arial"/>
              </a:rPr>
              <a:t> chi </a:t>
            </a:r>
            <a:r>
              <a:rPr lang="en-GB" dirty="0" err="1">
                <a:latin typeface="Arial"/>
                <a:cs typeface="Arial"/>
              </a:rPr>
              <a:t>sicrhau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eich</a:t>
            </a:r>
            <a:r>
              <a:rPr lang="en-GB" dirty="0">
                <a:latin typeface="Arial"/>
                <a:cs typeface="Arial"/>
              </a:rPr>
              <a:t> bod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cadw</a:t>
            </a:r>
            <a:r>
              <a:rPr lang="en-GB" dirty="0">
                <a:latin typeface="Arial"/>
                <a:cs typeface="Arial"/>
              </a:rPr>
              <a:t> at </a:t>
            </a:r>
            <a:r>
              <a:rPr lang="en-GB" dirty="0" err="1">
                <a:latin typeface="Arial"/>
                <a:cs typeface="Arial"/>
              </a:rPr>
              <a:t>brotocol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eich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darparwr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gwasanaeth</a:t>
            </a:r>
            <a:r>
              <a:rPr lang="en-GB" dirty="0">
                <a:latin typeface="Arial"/>
                <a:cs typeface="Arial"/>
              </a:rPr>
              <a:t>, </a:t>
            </a:r>
            <a:r>
              <a:rPr lang="en-GB" dirty="0" err="1">
                <a:latin typeface="Arial"/>
                <a:cs typeface="Arial"/>
              </a:rPr>
              <a:t>defnyddio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asesiad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risg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os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yw'n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briodol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ogystal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â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chadw</a:t>
            </a:r>
            <a:r>
              <a:rPr lang="en-GB" dirty="0">
                <a:latin typeface="Arial"/>
                <a:cs typeface="Arial"/>
              </a:rPr>
              <a:t> at </a:t>
            </a:r>
            <a:r>
              <a:rPr lang="en-GB" dirty="0" err="1">
                <a:latin typeface="Arial"/>
                <a:cs typeface="Arial"/>
              </a:rPr>
              <a:t>unrhyw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ganllawiau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iechyd</a:t>
            </a:r>
            <a:r>
              <a:rPr lang="en-GB" dirty="0">
                <a:latin typeface="Arial"/>
                <a:cs typeface="Arial"/>
              </a:rPr>
              <a:t> a </a:t>
            </a:r>
            <a:r>
              <a:rPr lang="en-GB" dirty="0" err="1">
                <a:latin typeface="Arial"/>
                <a:cs typeface="Arial"/>
              </a:rPr>
              <a:t>diogelwch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perthnasol</a:t>
            </a:r>
            <a:r>
              <a:rPr lang="en-GB" dirty="0">
                <a:latin typeface="Arial"/>
                <a:cs typeface="Arial"/>
              </a:rPr>
              <a:t>. </a:t>
            </a:r>
            <a:r>
              <a:rPr lang="en-GB" dirty="0" err="1">
                <a:latin typeface="Arial"/>
                <a:cs typeface="Arial"/>
              </a:rPr>
              <a:t>Dylech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hefyd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annog</a:t>
            </a:r>
            <a:r>
              <a:rPr lang="en-GB" dirty="0">
                <a:latin typeface="Arial"/>
                <a:cs typeface="Arial"/>
              </a:rPr>
              <a:t> y </a:t>
            </a:r>
            <a:r>
              <a:rPr lang="en-GB" dirty="0" err="1">
                <a:latin typeface="Arial"/>
                <a:cs typeface="Arial"/>
              </a:rPr>
              <a:t>cyfranogwyr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ystyried</a:t>
            </a:r>
            <a:r>
              <a:rPr lang="en-GB" dirty="0">
                <a:latin typeface="Arial"/>
                <a:cs typeface="Arial"/>
              </a:rPr>
              <a:t> y </a:t>
            </a:r>
            <a:r>
              <a:rPr lang="en-GB" dirty="0" err="1">
                <a:latin typeface="Arial"/>
                <a:cs typeface="Arial"/>
              </a:rPr>
              <a:t>risgiau</a:t>
            </a:r>
            <a:r>
              <a:rPr lang="en-GB" dirty="0">
                <a:latin typeface="Arial"/>
                <a:cs typeface="Arial"/>
              </a:rPr>
              <a:t> o </a:t>
            </a:r>
            <a:r>
              <a:rPr lang="en-GB" dirty="0" err="1">
                <a:latin typeface="Arial"/>
                <a:cs typeface="Arial"/>
              </a:rPr>
              <a:t>weithio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gyda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masg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cwsg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neu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sbectol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efelychu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drostynt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hunain</a:t>
            </a:r>
            <a:r>
              <a:rPr lang="en-GB" dirty="0">
                <a:latin typeface="Arial"/>
                <a:cs typeface="Arial"/>
              </a:rPr>
              <a:t>, </a:t>
            </a:r>
            <a:r>
              <a:rPr lang="en-GB" dirty="0" err="1">
                <a:latin typeface="Arial"/>
                <a:cs typeface="Arial"/>
              </a:rPr>
              <a:t>gan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gynnwys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ffyrdd</a:t>
            </a:r>
            <a:r>
              <a:rPr lang="en-GB" dirty="0">
                <a:latin typeface="Arial"/>
                <a:cs typeface="Arial"/>
              </a:rPr>
              <a:t> o </a:t>
            </a:r>
            <a:r>
              <a:rPr lang="en-GB" dirty="0" err="1">
                <a:latin typeface="Arial"/>
                <a:cs typeface="Arial"/>
              </a:rPr>
              <a:t>reoli'r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risgiau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hyn</a:t>
            </a:r>
            <a:r>
              <a:rPr lang="en-GB" dirty="0">
                <a:latin typeface="Arial"/>
                <a:cs typeface="Arial"/>
              </a:rPr>
              <a:t>, </a:t>
            </a:r>
            <a:r>
              <a:rPr lang="en-GB" dirty="0" err="1">
                <a:latin typeface="Arial"/>
                <a:cs typeface="Arial"/>
              </a:rPr>
              <a:t>cyn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cymryd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rhan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mewn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unrhyw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weithgareddau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efelychu</a:t>
            </a:r>
            <a:r>
              <a:rPr lang="en-GB" dirty="0">
                <a:latin typeface="Arial"/>
                <a:cs typeface="Arial"/>
              </a:rPr>
              <a:t>/</a:t>
            </a:r>
            <a:r>
              <a:rPr lang="en-GB" dirty="0" err="1">
                <a:latin typeface="Arial"/>
                <a:cs typeface="Arial"/>
              </a:rPr>
              <a:t>codi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ymwybyddiaeth</a:t>
            </a:r>
            <a:r>
              <a:rPr lang="en-GB" dirty="0">
                <a:latin typeface="Arial"/>
                <a:cs typeface="Arial"/>
              </a:rPr>
              <a:t>. </a:t>
            </a:r>
          </a:p>
          <a:p>
            <a:pPr marL="228600" indent="-228600">
              <a:buAutoNum type="arabicPeriod"/>
            </a:pPr>
            <a:r>
              <a:rPr lang="en-GB" dirty="0" err="1">
                <a:latin typeface="Arial"/>
                <a:cs typeface="Arial"/>
              </a:rPr>
              <a:t>Bydd</a:t>
            </a:r>
            <a:r>
              <a:rPr lang="en-GB" dirty="0">
                <a:latin typeface="Arial"/>
                <a:cs typeface="Arial"/>
              </a:rPr>
              <a:t> y </a:t>
            </a:r>
            <a:r>
              <a:rPr lang="en-GB" dirty="0" err="1">
                <a:latin typeface="Arial"/>
                <a:cs typeface="Arial"/>
              </a:rPr>
              <a:t>gweithgareddau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addas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amrywio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ôl</a:t>
            </a:r>
            <a:r>
              <a:rPr lang="en-GB" dirty="0">
                <a:latin typeface="Arial"/>
                <a:cs typeface="Arial"/>
              </a:rPr>
              <a:t> y </a:t>
            </a:r>
            <a:r>
              <a:rPr lang="en-GB" dirty="0" err="1">
                <a:latin typeface="Arial"/>
                <a:cs typeface="Arial"/>
              </a:rPr>
              <a:t>gynulleidfa</a:t>
            </a:r>
            <a:r>
              <a:rPr lang="en-GB" dirty="0">
                <a:latin typeface="Arial"/>
                <a:cs typeface="Arial"/>
              </a:rPr>
              <a:t>, </a:t>
            </a:r>
            <a:r>
              <a:rPr lang="en-GB" dirty="0" err="1">
                <a:latin typeface="Arial"/>
                <a:cs typeface="Arial"/>
              </a:rPr>
              <a:t>ond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mewn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lleoliad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blynyddoedd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cynnar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efallai</a:t>
            </a:r>
            <a:r>
              <a:rPr lang="en-GB" dirty="0">
                <a:latin typeface="Arial"/>
                <a:cs typeface="Arial"/>
              </a:rPr>
              <a:t> y </a:t>
            </a:r>
            <a:r>
              <a:rPr lang="en-GB" dirty="0" err="1">
                <a:latin typeface="Arial"/>
                <a:cs typeface="Arial"/>
              </a:rPr>
              <a:t>byddwch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darllen</a:t>
            </a:r>
            <a:r>
              <a:rPr lang="en-GB" dirty="0">
                <a:latin typeface="Arial"/>
                <a:cs typeface="Arial"/>
              </a:rPr>
              <a:t> o </a:t>
            </a:r>
            <a:r>
              <a:rPr lang="en-GB" dirty="0" err="1">
                <a:latin typeface="Arial"/>
                <a:cs typeface="Arial"/>
              </a:rPr>
              <a:t>Lyfr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Mawr</a:t>
            </a:r>
            <a:r>
              <a:rPr lang="en-GB" dirty="0">
                <a:latin typeface="Arial"/>
                <a:cs typeface="Arial"/>
              </a:rPr>
              <a:t>, </a:t>
            </a:r>
            <a:r>
              <a:rPr lang="en-GB" dirty="0" err="1">
                <a:latin typeface="Arial"/>
                <a:cs typeface="Arial"/>
              </a:rPr>
              <a:t>gan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ddangos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lluniau</a:t>
            </a:r>
            <a:r>
              <a:rPr lang="en-GB" dirty="0">
                <a:latin typeface="Arial"/>
                <a:cs typeface="Arial"/>
              </a:rPr>
              <a:t> o bell; </a:t>
            </a:r>
            <a:r>
              <a:rPr lang="en-GB" dirty="0" err="1">
                <a:latin typeface="Arial"/>
                <a:cs typeface="Arial"/>
              </a:rPr>
              <a:t>mewn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ysgol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uwchradd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prif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ffrwd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efallai</a:t>
            </a:r>
            <a:r>
              <a:rPr lang="en-GB" dirty="0">
                <a:latin typeface="Arial"/>
                <a:cs typeface="Arial"/>
              </a:rPr>
              <a:t> y </a:t>
            </a:r>
            <a:r>
              <a:rPr lang="en-GB" dirty="0" err="1">
                <a:latin typeface="Arial"/>
                <a:cs typeface="Arial"/>
              </a:rPr>
              <a:t>byddwch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dangos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rhywfaint</a:t>
            </a:r>
            <a:r>
              <a:rPr lang="en-GB" dirty="0">
                <a:latin typeface="Arial"/>
                <a:cs typeface="Arial"/>
              </a:rPr>
              <a:t> o </a:t>
            </a:r>
            <a:r>
              <a:rPr lang="en-GB" dirty="0" err="1">
                <a:latin typeface="Arial"/>
                <a:cs typeface="Arial"/>
              </a:rPr>
              <a:t>wybodaeth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penodol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bwnc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fwrdd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clyfar</a:t>
            </a:r>
            <a:r>
              <a:rPr lang="en-GB" dirty="0">
                <a:latin typeface="Arial"/>
                <a:cs typeface="Arial"/>
              </a:rPr>
              <a:t> ac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y </a:t>
            </a:r>
            <a:r>
              <a:rPr lang="en-GB" dirty="0" err="1">
                <a:latin typeface="Arial"/>
                <a:cs typeface="Arial"/>
              </a:rPr>
              <a:t>blaen</a:t>
            </a:r>
            <a:r>
              <a:rPr lang="en-GB" dirty="0">
                <a:latin typeface="Arial"/>
                <a:cs typeface="Arial"/>
              </a:rPr>
              <a:t>; </a:t>
            </a:r>
            <a:r>
              <a:rPr lang="en-GB" dirty="0" err="1">
                <a:latin typeface="Arial"/>
                <a:cs typeface="Arial"/>
              </a:rPr>
              <a:t>mewn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lleoliad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ysgol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arbennig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gyfer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disgyblion</a:t>
            </a:r>
            <a:r>
              <a:rPr lang="en-GB" dirty="0">
                <a:latin typeface="Arial"/>
                <a:cs typeface="Arial"/>
              </a:rPr>
              <a:t> ag </a:t>
            </a:r>
            <a:r>
              <a:rPr lang="en-GB" dirty="0" err="1">
                <a:latin typeface="Arial"/>
                <a:cs typeface="Arial"/>
              </a:rPr>
              <a:t>anghenion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cymhleth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efallai</a:t>
            </a:r>
            <a:r>
              <a:rPr lang="en-GB" dirty="0">
                <a:latin typeface="Arial"/>
                <a:cs typeface="Arial"/>
              </a:rPr>
              <a:t> y </a:t>
            </a:r>
            <a:r>
              <a:rPr lang="en-GB" dirty="0" err="1">
                <a:latin typeface="Arial"/>
                <a:cs typeface="Arial"/>
              </a:rPr>
              <a:t>byddwch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dangos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lun</a:t>
            </a:r>
            <a:r>
              <a:rPr lang="en-GB" dirty="0">
                <a:latin typeface="Arial"/>
                <a:cs typeface="Arial"/>
              </a:rPr>
              <a:t> o “</a:t>
            </a:r>
            <a:r>
              <a:rPr lang="en-GB" dirty="0" err="1">
                <a:latin typeface="Arial"/>
                <a:cs typeface="Arial"/>
              </a:rPr>
              <a:t>aelodau</a:t>
            </a:r>
            <a:r>
              <a:rPr lang="en-GB" dirty="0">
                <a:latin typeface="Arial"/>
                <a:cs typeface="Arial"/>
              </a:rPr>
              <a:t> o staff” </a:t>
            </a:r>
            <a:r>
              <a:rPr lang="en-GB" dirty="0" err="1">
                <a:latin typeface="Arial"/>
                <a:cs typeface="Arial"/>
              </a:rPr>
              <a:t>sydd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y </a:t>
            </a:r>
            <a:r>
              <a:rPr lang="en-GB" dirty="0" err="1">
                <a:latin typeface="Arial"/>
                <a:cs typeface="Arial"/>
              </a:rPr>
              <a:t>dosbarth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heddiw</a:t>
            </a:r>
            <a:r>
              <a:rPr lang="en-GB" dirty="0">
                <a:latin typeface="Arial"/>
                <a:cs typeface="Arial"/>
              </a:rPr>
              <a:t> (</a:t>
            </a:r>
            <a:r>
              <a:rPr lang="en-GB" dirty="0" err="1">
                <a:latin typeface="Arial"/>
                <a:cs typeface="Arial"/>
              </a:rPr>
              <a:t>lawrlwythwch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rywbeth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addas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o’r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rhyngrwyd</a:t>
            </a:r>
            <a:r>
              <a:rPr lang="en-GB" dirty="0">
                <a:latin typeface="Arial"/>
                <a:cs typeface="Arial"/>
              </a:rPr>
              <a:t>) </a:t>
            </a:r>
            <a:r>
              <a:rPr lang="en-GB" dirty="0" err="1">
                <a:latin typeface="Arial"/>
                <a:cs typeface="Arial"/>
              </a:rPr>
              <a:t>h.y</a:t>
            </a:r>
            <a:r>
              <a:rPr lang="en-GB" dirty="0">
                <a:latin typeface="Arial"/>
                <a:cs typeface="Arial"/>
              </a:rPr>
              <a:t>. </a:t>
            </a:r>
            <a:r>
              <a:rPr lang="en-GB" dirty="0" err="1">
                <a:latin typeface="Arial"/>
                <a:cs typeface="Arial"/>
              </a:rPr>
              <a:t>addasu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ddiwallu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gofynion</a:t>
            </a:r>
            <a:r>
              <a:rPr lang="en-GB" dirty="0">
                <a:latin typeface="Arial"/>
                <a:cs typeface="Arial"/>
              </a:rPr>
              <a:t> y </a:t>
            </a:r>
            <a:r>
              <a:rPr lang="en-GB" dirty="0" err="1">
                <a:latin typeface="Arial"/>
                <a:cs typeface="Arial"/>
              </a:rPr>
              <a:t>gynulleidfa</a:t>
            </a:r>
            <a:r>
              <a:rPr lang="en-GB" dirty="0">
                <a:latin typeface="Arial"/>
                <a:cs typeface="Arial"/>
              </a:rPr>
              <a:t>.</a:t>
            </a:r>
            <a:endParaRPr lang="en-GB" dirty="0"/>
          </a:p>
          <a:p>
            <a:endParaRPr lang="en-GB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trafodaethau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sail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helpu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nodi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ystod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GB" dirty="0" err="1">
                <a:latin typeface="Arial"/>
                <a:cs typeface="Arial"/>
              </a:rPr>
              <a:t>ymyriadau</a:t>
            </a:r>
            <a:r>
              <a:rPr lang="en-GB" dirty="0">
                <a:latin typeface="Arial"/>
                <a:cs typeface="Arial"/>
              </a:rPr>
              <a:t> y gall </a:t>
            </a:r>
            <a:r>
              <a:rPr lang="en-GB" dirty="0" err="1">
                <a:latin typeface="Arial"/>
                <a:cs typeface="Arial"/>
              </a:rPr>
              <a:t>fod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hangen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blentyn</a:t>
            </a:r>
            <a:r>
              <a:rPr lang="en-GB" dirty="0">
                <a:latin typeface="Arial"/>
                <a:cs typeface="Arial"/>
              </a:rPr>
              <a:t>/person </a:t>
            </a:r>
            <a:r>
              <a:rPr lang="en-GB" dirty="0" err="1">
                <a:latin typeface="Arial"/>
                <a:cs typeface="Arial"/>
              </a:rPr>
              <a:t>ifanc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sydd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â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nam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ar</a:t>
            </a:r>
            <a:r>
              <a:rPr lang="en-GB" dirty="0">
                <a:latin typeface="Arial"/>
                <a:cs typeface="Arial"/>
              </a:rPr>
              <a:t> y </a:t>
            </a:r>
            <a:r>
              <a:rPr lang="en-GB" dirty="0" err="1">
                <a:latin typeface="Arial"/>
                <a:cs typeface="Arial"/>
              </a:rPr>
              <a:t>golwg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mwyn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iddo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gael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mynediad</a:t>
            </a:r>
            <a:r>
              <a:rPr lang="en-GB" dirty="0">
                <a:latin typeface="Arial"/>
                <a:cs typeface="Arial"/>
              </a:rPr>
              <a:t> at </a:t>
            </a:r>
            <a:r>
              <a:rPr lang="en-GB" dirty="0" err="1">
                <a:latin typeface="Arial"/>
                <a:cs typeface="Arial"/>
              </a:rPr>
              <a:t>wybodaeth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fel</a:t>
            </a:r>
            <a:r>
              <a:rPr lang="en-GB" dirty="0">
                <a:latin typeface="Arial"/>
                <a:cs typeface="Arial"/>
              </a:rPr>
              <a:t>: </a:t>
            </a:r>
            <a:r>
              <a:rPr lang="en-GB" dirty="0" err="1">
                <a:latin typeface="Arial"/>
                <a:cs typeface="Arial"/>
              </a:rPr>
              <a:t>addasu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deunyddiau</a:t>
            </a:r>
            <a:r>
              <a:rPr lang="en-GB" dirty="0">
                <a:latin typeface="Arial"/>
                <a:cs typeface="Arial"/>
              </a:rPr>
              <a:t>, </a:t>
            </a:r>
            <a:r>
              <a:rPr lang="en-GB" dirty="0" err="1">
                <a:latin typeface="Arial"/>
                <a:cs typeface="Arial"/>
              </a:rPr>
              <a:t>rheoli’r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deunyddiau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hynny</a:t>
            </a:r>
            <a:r>
              <a:rPr lang="en-GB" dirty="0">
                <a:latin typeface="Arial"/>
                <a:cs typeface="Arial"/>
              </a:rPr>
              <a:t> a </a:t>
            </a:r>
            <a:r>
              <a:rPr lang="en-GB" dirty="0" err="1">
                <a:latin typeface="Arial"/>
                <a:cs typeface="Arial"/>
              </a:rPr>
              <a:t>chynhyrchu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gwybodaeth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hunain</a:t>
            </a:r>
            <a:r>
              <a:rPr lang="en-GB" dirty="0">
                <a:latin typeface="Arial"/>
                <a:cs typeface="Arial"/>
              </a:rPr>
              <a:t> y gallant </a:t>
            </a:r>
            <a:r>
              <a:rPr lang="en-GB" dirty="0" err="1">
                <a:latin typeface="Arial"/>
                <a:cs typeface="Arial"/>
              </a:rPr>
              <a:t>gael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mynediad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ati</a:t>
            </a:r>
            <a:r>
              <a:rPr lang="en-GB" dirty="0">
                <a:latin typeface="Arial"/>
                <a:cs typeface="Arial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/>
                <a:cs typeface="Arial"/>
              </a:rPr>
              <a:t>Mae'r</a:t>
            </a:r>
            <a:r>
              <a:rPr lang="en-GB" dirty="0">
                <a:latin typeface="Arial"/>
                <a:cs typeface="Arial"/>
              </a:rPr>
              <a:t> CFVI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cydnabod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pwysigrwydd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gwaith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y </a:t>
            </a:r>
            <a:r>
              <a:rPr lang="en-GB" dirty="0" err="1">
                <a:latin typeface="Arial"/>
                <a:cs typeface="Arial"/>
              </a:rPr>
              <a:t>maes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hwn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dan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arweiniad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arbenigwyr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ond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cael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gefnogi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gan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weithwyr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proffesiynol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eraill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sy'n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cynhyrchu'r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wybodaeth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honno</a:t>
            </a:r>
            <a:r>
              <a:rPr lang="en-GB" dirty="0">
                <a:latin typeface="Arial"/>
                <a:cs typeface="Arial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latin typeface="Arial"/>
                <a:cs typeface="Arial"/>
              </a:rPr>
              <a:t>Gall </a:t>
            </a:r>
            <a:r>
              <a:rPr lang="en-GB" dirty="0" err="1">
                <a:latin typeface="Arial"/>
                <a:cs typeface="Arial"/>
              </a:rPr>
              <a:t>argymhellion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ynghylch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cael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mynediad</a:t>
            </a:r>
            <a:r>
              <a:rPr lang="en-GB" dirty="0">
                <a:latin typeface="Arial"/>
                <a:cs typeface="Arial"/>
              </a:rPr>
              <a:t> at </a:t>
            </a:r>
            <a:r>
              <a:rPr lang="en-GB" dirty="0" err="1">
                <a:latin typeface="Arial"/>
                <a:cs typeface="Arial"/>
              </a:rPr>
              <a:t>wybodaeth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newid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dros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amser</a:t>
            </a:r>
            <a:r>
              <a:rPr lang="en-GB" dirty="0">
                <a:latin typeface="Arial"/>
                <a:cs typeface="Arial"/>
              </a:rPr>
              <a:t>, </a:t>
            </a:r>
            <a:r>
              <a:rPr lang="en-GB" dirty="0" err="1">
                <a:latin typeface="Arial"/>
                <a:cs typeface="Arial"/>
              </a:rPr>
              <a:t>os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bydd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golwg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newid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enghraifft</a:t>
            </a:r>
            <a:r>
              <a:rPr lang="en-GB" dirty="0">
                <a:latin typeface="Arial"/>
                <a:cs typeface="Arial"/>
              </a:rPr>
              <a:t>, </a:t>
            </a:r>
            <a:r>
              <a:rPr lang="en-GB" dirty="0" err="1">
                <a:latin typeface="Arial"/>
                <a:cs typeface="Arial"/>
              </a:rPr>
              <a:t>neu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wrth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i’r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plentyn</a:t>
            </a:r>
            <a:r>
              <a:rPr lang="en-GB" dirty="0">
                <a:latin typeface="Arial"/>
                <a:cs typeface="Arial"/>
              </a:rPr>
              <a:t>/person </a:t>
            </a:r>
            <a:r>
              <a:rPr lang="en-GB" dirty="0" err="1">
                <a:latin typeface="Arial"/>
                <a:cs typeface="Arial"/>
              </a:rPr>
              <a:t>ifanc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ddod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fwy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medrus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wrth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ddefnyddio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technoleg</a:t>
            </a:r>
            <a:r>
              <a:rPr lang="en-GB" dirty="0">
                <a:latin typeface="Arial"/>
                <a:cs typeface="Arial"/>
              </a:rPr>
              <a:t>: (</a:t>
            </a:r>
            <a:r>
              <a:rPr lang="en-GB" dirty="0" err="1">
                <a:latin typeface="Arial"/>
                <a:cs typeface="Arial"/>
              </a:rPr>
              <a:t>efallai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hoffech</a:t>
            </a:r>
            <a:r>
              <a:rPr lang="en-GB" dirty="0">
                <a:latin typeface="Arial"/>
                <a:cs typeface="Arial"/>
              </a:rPr>
              <a:t> chi </a:t>
            </a:r>
            <a:r>
              <a:rPr lang="en-GB" dirty="0" err="1">
                <a:latin typeface="Arial"/>
                <a:cs typeface="Arial"/>
              </a:rPr>
              <a:t>gyfeirio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hefyd</a:t>
            </a:r>
            <a:r>
              <a:rPr lang="en-GB" dirty="0">
                <a:latin typeface="Arial"/>
                <a:cs typeface="Arial"/>
              </a:rPr>
              <a:t> at y </a:t>
            </a:r>
            <a:r>
              <a:rPr lang="en-GB" dirty="0" err="1">
                <a:latin typeface="Arial"/>
                <a:cs typeface="Arial"/>
              </a:rPr>
              <a:t>nodiadau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isod</a:t>
            </a:r>
            <a:r>
              <a:rPr lang="en-GB" dirty="0">
                <a:latin typeface="Arial"/>
                <a:cs typeface="Arial"/>
              </a:rPr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/>
                <a:cs typeface="Arial"/>
              </a:rPr>
              <a:t>Mae'n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bwysig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hefyd</a:t>
            </a:r>
            <a:r>
              <a:rPr lang="en-GB" dirty="0">
                <a:latin typeface="Arial"/>
                <a:cs typeface="Arial"/>
              </a:rPr>
              <a:t> bod y </a:t>
            </a:r>
            <a:r>
              <a:rPr lang="en-GB" dirty="0" err="1">
                <a:latin typeface="Arial"/>
                <a:cs typeface="Arial"/>
              </a:rPr>
              <a:t>plentyn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neu'r</a:t>
            </a:r>
            <a:r>
              <a:rPr lang="en-GB" dirty="0">
                <a:latin typeface="Arial"/>
                <a:cs typeface="Arial"/>
              </a:rPr>
              <a:t> person </a:t>
            </a:r>
            <a:r>
              <a:rPr lang="en-GB" dirty="0" err="1">
                <a:latin typeface="Arial"/>
                <a:cs typeface="Arial"/>
              </a:rPr>
              <a:t>ifanc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cael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annog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eiriol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dros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anghenion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mynediad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hun</a:t>
            </a:r>
            <a:r>
              <a:rPr lang="en-GB" dirty="0">
                <a:latin typeface="Arial"/>
                <a:cs typeface="Arial"/>
              </a:rPr>
              <a:t>.</a:t>
            </a:r>
          </a:p>
          <a:p>
            <a:endParaRPr lang="en-GB" dirty="0"/>
          </a:p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Cyfarwyddyd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ymhelaethu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bwyntiau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byddwch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eisiau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ystyried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canlynol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ffactorau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effeithio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fathau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graddau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ymyrraeth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arbenigol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Gallech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egluro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blant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phobl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chi’n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cyflwyno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leoliad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addysgol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esbonio’n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fanwl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chi’n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wneud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lleoliad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llywio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cyngor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gennych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blant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lleoliad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allech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enghreifftio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esbonio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pam y gall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dull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weithredu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wahanol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i="0" dirty="0" err="1">
                <a:latin typeface="Arial"/>
                <a:cs typeface="Arial"/>
              </a:rPr>
              <a:t>Efallai</a:t>
            </a:r>
            <a:r>
              <a:rPr lang="en-GB" i="0" dirty="0">
                <a:latin typeface="Arial"/>
                <a:cs typeface="Arial"/>
              </a:rPr>
              <a:t> y </a:t>
            </a:r>
            <a:r>
              <a:rPr lang="en-GB" i="0" dirty="0" err="1">
                <a:latin typeface="Arial"/>
                <a:cs typeface="Arial"/>
              </a:rPr>
              <a:t>byddwch</a:t>
            </a:r>
            <a:r>
              <a:rPr lang="en-GB" i="0" dirty="0">
                <a:latin typeface="Arial"/>
                <a:cs typeface="Arial"/>
              </a:rPr>
              <a:t> chi </a:t>
            </a:r>
            <a:r>
              <a:rPr lang="en-GB" i="0" dirty="0" err="1">
                <a:latin typeface="Arial"/>
                <a:cs typeface="Arial"/>
              </a:rPr>
              <a:t>eisiau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siarad</a:t>
            </a:r>
            <a:r>
              <a:rPr lang="en-GB" i="0" dirty="0">
                <a:latin typeface="Arial"/>
                <a:cs typeface="Arial"/>
              </a:rPr>
              <a:t> am </a:t>
            </a:r>
            <a:r>
              <a:rPr lang="en-GB" i="0" dirty="0" err="1">
                <a:latin typeface="Arial"/>
                <a:cs typeface="Arial"/>
              </a:rPr>
              <a:t>addasiadau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rhesymol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a’i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gysylltu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â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deddfwriaeth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anabledd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berthnasol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ar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gyfer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eich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gwlad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gartref</a:t>
            </a:r>
            <a:r>
              <a:rPr lang="en-GB" i="0" dirty="0">
                <a:latin typeface="Arial"/>
                <a:cs typeface="Arial"/>
              </a:rPr>
              <a:t> a </a:t>
            </a:r>
            <a:r>
              <a:rPr lang="en-GB" i="0" dirty="0" err="1">
                <a:latin typeface="Arial"/>
                <a:cs typeface="Arial"/>
              </a:rPr>
              <a:t>swyddogaethau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eich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cynulleidfa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wrth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wneud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addasiadau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rhesymol</a:t>
            </a:r>
            <a:r>
              <a:rPr lang="en-GB" i="0" dirty="0">
                <a:latin typeface="Arial"/>
                <a:cs typeface="Arial"/>
              </a:rPr>
              <a:t> -  </a:t>
            </a:r>
            <a:r>
              <a:rPr lang="en-GB" i="0" dirty="0" err="1">
                <a:latin typeface="Arial"/>
                <a:cs typeface="Arial"/>
              </a:rPr>
              <a:t>gweithio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ar</a:t>
            </a:r>
            <a:r>
              <a:rPr lang="en-GB" i="0" dirty="0">
                <a:latin typeface="Arial"/>
                <a:cs typeface="Arial"/>
              </a:rPr>
              <a:t> y </a:t>
            </a:r>
            <a:r>
              <a:rPr lang="en-GB" i="0" dirty="0" err="1">
                <a:latin typeface="Arial"/>
                <a:cs typeface="Arial"/>
              </a:rPr>
              <a:t>cyd</a:t>
            </a:r>
            <a:r>
              <a:rPr lang="en-GB" i="0" dirty="0">
                <a:latin typeface="Arial"/>
                <a:cs typeface="Arial"/>
              </a:rPr>
              <a:t>.</a:t>
            </a:r>
            <a:r>
              <a:rPr lang="en-GB" dirty="0">
                <a:latin typeface="Arial"/>
                <a:cs typeface="Arial"/>
              </a:rPr>
              <a:t> </a:t>
            </a:r>
            <a:endParaRPr lang="en-GB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chi’n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cyflwyno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rheolwyr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Gweithwyr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Achos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AAA,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gallech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egluro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pam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mewnbwn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mathau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ganlyniadau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pennu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targedau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ymyrraeth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wahanol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/>
          </a:p>
          <a:p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436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Defnyddiwch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roi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trosolwg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cryno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unol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â’r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bwled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sail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gefnogaeth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berson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chi'n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defnyddio’r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adnodd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hyfforddi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drafod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person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myfyriwr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anghenion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ychwanegol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rhain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hefyd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cynnwys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amlinellu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Pwysleisiwch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unwaith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eto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angen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gydweithio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en-GB" sz="1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esiamplau</a:t>
            </a:r>
            <a:r>
              <a:rPr lang="en-GB" sz="1200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i="0" baseline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cyflwyno</a:t>
            </a:r>
            <a:r>
              <a:rPr lang="en-GB" sz="1200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i="0" baseline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Llawlyfr</a:t>
            </a:r>
            <a:r>
              <a:rPr lang="en-GB" sz="1200" i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Hyfforddi</a:t>
            </a:r>
            <a:r>
              <a:rPr lang="en-GB" sz="1200" i="0" baseline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Cyfarwyddyd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200" b="1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roi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manylion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dylech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gynnwys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natur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difrifoldeb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cyflwr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gafodd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cyflwr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ddatblygu’n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ddiweddarach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yw’r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cyflwr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ddirywiol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ac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anghenion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corfforol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ddysgu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hefyd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eisiau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canolbwyntio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mae’r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ymyriadau’n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cael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defnyddio</a:t>
            </a:r>
            <a:r>
              <a:rPr lang="en-GB" sz="1200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gyd-fynd</a:t>
            </a:r>
            <a:r>
              <a:rPr lang="en-GB" sz="1200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ag </a:t>
            </a:r>
            <a:r>
              <a:rPr lang="en-GB" sz="1200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oedran</a:t>
            </a:r>
            <a:r>
              <a:rPr lang="en-GB" sz="1200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cyfnod</a:t>
            </a:r>
            <a:r>
              <a:rPr lang="en-GB" sz="1200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bod </a:t>
            </a:r>
            <a:r>
              <a:rPr lang="en-GB" sz="1200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angen</a:t>
            </a:r>
            <a:r>
              <a:rPr lang="en-GB" sz="1200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cyn-addysgu</a:t>
            </a:r>
            <a:r>
              <a:rPr lang="en-GB" sz="1200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ôl-addysgu</a:t>
            </a:r>
            <a:r>
              <a:rPr lang="en-GB" sz="1200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sz="1200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GB" sz="1200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Cynhwyswch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rai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allweddol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ffyrdd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gall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ddylanwadu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1200" dirty="0" err="1">
                <a:latin typeface="Arial"/>
                <a:cs typeface="Arial"/>
              </a:rPr>
              <a:t>ynediad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i’r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cwricwlwm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yn</a:t>
            </a:r>
            <a:r>
              <a:rPr lang="en-GB" sz="1200" baseline="0" dirty="0">
                <a:latin typeface="Arial"/>
                <a:cs typeface="Arial"/>
              </a:rPr>
              <a:t> </a:t>
            </a:r>
            <a:r>
              <a:rPr lang="en-GB" sz="1200" baseline="0" dirty="0" err="1">
                <a:latin typeface="Arial"/>
                <a:cs typeface="Arial"/>
              </a:rPr>
              <a:t>ogystal</a:t>
            </a:r>
            <a:r>
              <a:rPr lang="en-GB" sz="1200" baseline="0" dirty="0">
                <a:latin typeface="Arial"/>
                <a:cs typeface="Arial"/>
              </a:rPr>
              <a:t> </a:t>
            </a:r>
            <a:r>
              <a:rPr lang="en-GB" sz="1200" baseline="0" dirty="0" err="1">
                <a:latin typeface="Arial"/>
                <a:cs typeface="Arial"/>
              </a:rPr>
              <a:t>â’i</a:t>
            </a:r>
            <a:r>
              <a:rPr lang="en-GB" sz="1200" baseline="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ryngweithio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cymdeithasol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mynediad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asesiadau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arholiadau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berthnasol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i’w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grybwyll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GB" sz="1200" i="0" baseline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sz="1200" i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drafod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ymyriadau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waith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hybu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datblygiad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ceisiwch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sicrhau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bod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cyd-fynd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derminoleg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ddefnyddir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CFVI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(a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gyflwynir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11 a 12)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Cynhwyswch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rywfaint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wybodaeth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gryno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arall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chi'n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nhw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hyrwyddo’r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en-GB" sz="1200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Gallwch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enghreifftio'r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gwaith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rydych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chi'n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wneud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gyda'r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/person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penodol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enghraifft</a:t>
            </a:r>
            <a:r>
              <a:rPr lang="en-GB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>
              <a:spcAft>
                <a:spcPts val="800"/>
              </a:spcAft>
            </a:pPr>
            <a:endParaRPr lang="en-GB" i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Fideo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staff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arbenigol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gweithio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gyda’r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unigolyn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gefnogi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ddatblygiad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cwricwlwm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penodol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Arddangos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unrhyw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offer/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teganau</a:t>
            </a:r>
            <a:r>
              <a:rPr lang="en-GB" baseline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ddefnyddir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Dangos</a:t>
            </a:r>
            <a:r>
              <a:rPr lang="en-GB" i="0" baseline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gweithgaredd</a:t>
            </a:r>
            <a:r>
              <a:rPr lang="en-GB" i="0" baseline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i="0" baseline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rhai</a:t>
            </a:r>
            <a:r>
              <a:rPr lang="en-GB" i="0" baseline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gweithgareddau</a:t>
            </a:r>
            <a:r>
              <a:rPr lang="en-GB" i="0" baseline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cwricwlwm</a:t>
            </a:r>
            <a:r>
              <a:rPr lang="en-GB" i="0" baseline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wedi’u</a:t>
            </a:r>
            <a:r>
              <a:rPr lang="en-GB" i="0" baseline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haddasu</a:t>
            </a:r>
            <a:r>
              <a:rPr lang="en-GB" i="0" baseline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i="0" baseline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pham</a:t>
            </a:r>
            <a:r>
              <a:rPr lang="en-GB" i="0" baseline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i="0" baseline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i="0" baseline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mae’r</a:t>
            </a:r>
            <a:r>
              <a:rPr lang="en-GB" i="0" baseline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rhain</a:t>
            </a:r>
            <a:r>
              <a:rPr lang="en-GB" i="0" baseline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</a:t>
            </a:r>
            <a:r>
              <a:rPr lang="en-GB" i="0" baseline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cael</a:t>
            </a:r>
            <a:r>
              <a:rPr lang="en-GB" i="0" baseline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i="0" baseline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haddasu</a:t>
            </a:r>
            <a:r>
              <a:rPr lang="en-GB" i="0" baseline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0158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b="1" dirty="0"/>
          </a:p>
          <a:p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nesaf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rhoi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CFVI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ddulliau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ymyrraeth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wedi'i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thargedu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leihau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rhwystrau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ddysgu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naill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mynd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bob un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tro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(ac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ymhelaethu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briodol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sesiwn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tynnu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sylw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at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canolbwyntio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arnynt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bryd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siarad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chael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gwared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cadw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pob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tynnu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sylw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at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canolbwyntio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arnynt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lliw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gwahanol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9428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b="1" dirty="0"/>
          </a:p>
          <a:p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nesaf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rhoi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CFVI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ddulliau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ymyrraeth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wedi'i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thargedu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leihau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rhwystrau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ddysgu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naill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mynd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bob un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tro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(ac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ymhelaethu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briodol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sesiwn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tynnu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sylw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at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canolbwyntio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arnynt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bryd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siarad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chael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gwared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cadw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pob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tynnu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sylw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at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canolbwyntio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arnynt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lliw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gwahanol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7934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b="1" dirty="0"/>
          </a:p>
          <a:p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nesaf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rhoi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CFVI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ddulliau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ymyrraeth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wedi'i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thargedu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leihau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rhwystrau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ddysgu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flaenorol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naill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mynd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bob un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tro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(ac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ymhelaethu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briodol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sesiwn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tynnu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sylw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at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canolbwyntio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arnynt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bryd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siarad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chael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gwared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cadw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pob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tynnu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sylw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at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canolbwyntio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arnynt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lliw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gwahanol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9738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Ewch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drwy'r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pwyntiau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allweddol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Efallai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yr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hoffech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wahodd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gynulleidfa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restru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pwyntiau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allweddol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eraill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neu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fynd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â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negeseuon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yr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hoffent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eu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rhannu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gyfer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maes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hwn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gyda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hwy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dirty="0" err="1"/>
              <a:t>Gallwch</a:t>
            </a:r>
            <a:r>
              <a:rPr lang="en-GB" dirty="0"/>
              <a:t> </a:t>
            </a:r>
            <a:r>
              <a:rPr lang="en-GB" dirty="0" err="1"/>
              <a:t>addasu</a:t>
            </a:r>
            <a:r>
              <a:rPr lang="en-GB" dirty="0"/>
              <a:t> </a:t>
            </a:r>
            <a:r>
              <a:rPr lang="en-GB" dirty="0" err="1"/>
              <a:t>pwynt</a:t>
            </a:r>
            <a:r>
              <a:rPr lang="en-GB" dirty="0"/>
              <a:t> </a:t>
            </a:r>
            <a:r>
              <a:rPr lang="en-GB" dirty="0" err="1"/>
              <a:t>bwled</a:t>
            </a:r>
            <a:r>
              <a:rPr lang="en-GB" dirty="0"/>
              <a:t> 3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adlewyrchu'r</a:t>
            </a:r>
            <a:r>
              <a:rPr lang="en-GB" dirty="0"/>
              <a:t> math </a:t>
            </a:r>
            <a:r>
              <a:rPr lang="en-GB" dirty="0" err="1"/>
              <a:t>arbennig</a:t>
            </a:r>
            <a:r>
              <a:rPr lang="en-GB" dirty="0"/>
              <a:t> o </a:t>
            </a:r>
            <a:r>
              <a:rPr lang="en-GB" dirty="0" err="1"/>
              <a:t>gydweithio</a:t>
            </a:r>
            <a:r>
              <a:rPr lang="en-GB" dirty="0"/>
              <a:t> </a:t>
            </a:r>
            <a:r>
              <a:rPr lang="en-GB" dirty="0" err="1"/>
              <a:t>sy'n</a:t>
            </a:r>
            <a:r>
              <a:rPr lang="en-GB" dirty="0"/>
              <a:t> </a:t>
            </a:r>
            <a:r>
              <a:rPr lang="en-GB" dirty="0" err="1"/>
              <a:t>briodol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</a:t>
            </a:r>
            <a:r>
              <a:rPr lang="en-GB" dirty="0" err="1"/>
              <a:t>plentyn</a:t>
            </a:r>
            <a:r>
              <a:rPr lang="en-GB" dirty="0"/>
              <a:t>/person </a:t>
            </a:r>
            <a:r>
              <a:rPr lang="en-GB" dirty="0" err="1"/>
              <a:t>ifanc</a:t>
            </a:r>
            <a:r>
              <a:rPr lang="en-GB" dirty="0"/>
              <a:t> </a:t>
            </a:r>
            <a:r>
              <a:rPr lang="en-GB" dirty="0" err="1"/>
              <a:t>penodol</a:t>
            </a:r>
            <a:r>
              <a:rPr lang="en-GB" sz="1200" b="0" i="0" dirty="0">
                <a:effectLst/>
                <a:latin typeface="Arial" panose="020B0604020202020204" pitchFamily="34" charset="0"/>
              </a:rPr>
              <a:t>. 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0117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Defnyddiwch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sleid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fel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cyfle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arddangos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hwb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y ”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prif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safle</a:t>
            </a:r>
            <a:r>
              <a:rPr lang="en-GB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Rhannu</a:t>
            </a:r>
            <a:r>
              <a:rPr lang="en-GB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Llyfrau</a:t>
            </a:r>
            <a:r>
              <a:rPr lang="en-GB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unrhyw</a:t>
            </a:r>
            <a:r>
              <a:rPr lang="en-GB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adnoddau</a:t>
            </a:r>
            <a:r>
              <a:rPr lang="en-GB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ychwanegol</a:t>
            </a:r>
            <a:r>
              <a:rPr lang="en-GB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fydd</a:t>
            </a:r>
            <a:r>
              <a:rPr lang="en-GB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berthnasol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gynulleidfa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eich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barn chi.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oes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gennych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fynediad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rhyngrwyd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byddwch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eisiau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dangos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safle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Rhannu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Llyfrau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a’r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Hwb</a:t>
            </a:r>
            <a:r>
              <a:rPr lang="en-GB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amlinellu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ychydig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adnoddau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perthnasol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wedi'u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rhestru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yno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Hefyd</a:t>
            </a:r>
            <a:r>
              <a:rPr lang="en-GB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byddwch</a:t>
            </a:r>
            <a:r>
              <a:rPr lang="en-GB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eisiau</a:t>
            </a:r>
            <a:r>
              <a:rPr lang="en-GB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siarad</a:t>
            </a:r>
            <a:r>
              <a:rPr lang="en-GB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</a:t>
            </a:r>
            <a:r>
              <a:rPr lang="en-GB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lleoliadau</a:t>
            </a:r>
            <a:r>
              <a:rPr lang="en-GB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</a:t>
            </a:r>
            <a:r>
              <a:rPr lang="en-GB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ymuno</a:t>
            </a:r>
            <a:r>
              <a:rPr lang="en-GB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å</a:t>
            </a:r>
            <a:r>
              <a:rPr lang="en-GB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Rhannu</a:t>
            </a:r>
            <a:r>
              <a:rPr lang="en-GB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Llyfrau</a:t>
            </a:r>
            <a:r>
              <a:rPr lang="en-GB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chael</a:t>
            </a:r>
            <a:r>
              <a:rPr lang="en-GB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mynediad</a:t>
            </a:r>
            <a:r>
              <a:rPr lang="en-GB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</a:t>
            </a:r>
            <a:r>
              <a:rPr lang="en-GB" i="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destunau</a:t>
            </a:r>
            <a:r>
              <a:rPr lang="en-GB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Cyfarwyddyd</a:t>
            </a:r>
            <a:r>
              <a:rPr lang="en-GB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Siaradwr</a:t>
            </a:r>
            <a:endParaRPr lang="en-GB" b="1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Mae’n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bosibl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bydd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dolenni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presennol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sydd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yma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newid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dros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amser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felly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gwiriwch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ddolen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wrth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gynllunio’r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sesiwn</a:t>
            </a: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dirty="0"/>
              <a:t> </a:t>
            </a:r>
            <a:endParaRPr lang="en-GB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GB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9A7D2C-267A-4B93-B0C3-633C8296990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4182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06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4594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  <a:buNone/>
            </a:pP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Nodiadau'r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Siaradwr</a:t>
            </a: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  <a:buNone/>
            </a:pP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457200" indent="-228600">
              <a:spcBef>
                <a:spcPts val="805"/>
              </a:spcBef>
              <a:buSzPts val="1400"/>
              <a:buFont typeface="Arial" panose="020B0604020202020204" pitchFamily="34" charset="0"/>
              <a:buChar char="•"/>
            </a:pP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Mae 4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sefydliad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partner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rhan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brosiect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y CFVI</a:t>
            </a:r>
            <a:r>
              <a:rPr lang="en-GB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edrychwch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logos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waelod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sleid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). </a:t>
            </a:r>
          </a:p>
          <a:p>
            <a:pPr marL="228600">
              <a:spcBef>
                <a:spcPts val="805"/>
              </a:spcBef>
              <a:buSzPts val="1400"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228600" lvl="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</a:pP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Cefndir</a:t>
            </a:r>
            <a:r>
              <a:rPr lang="en-GB" b="1" baseline="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baseline="0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dewisol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(</a:t>
            </a: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edrychwch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hefyd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t.34 of CFVI)</a:t>
            </a: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  <a:buNone/>
            </a:pP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400050" indent="-171450">
              <a:spcBef>
                <a:spcPts val="805"/>
              </a:spcBef>
              <a:buSzPts val="1400"/>
              <a:buFont typeface="Arial"/>
              <a:buChar char="•"/>
            </a:pP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Ariannwyd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prosiect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Royal National Institute of Blind People [RNIB]. </a:t>
            </a:r>
          </a:p>
          <a:p>
            <a:pPr marL="400050" indent="-171450">
              <a:spcBef>
                <a:spcPts val="805"/>
              </a:spcBef>
              <a:buSzPts val="1400"/>
              <a:buFont typeface="Arial"/>
              <a:buChar char="•"/>
            </a:pP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Ymgynghorodd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Ganolfan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Nam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Golwg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gyfer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Addysgu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ac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Ymchwil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VICTAR –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gweithwyr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proffesiynol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sy’n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gweithio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maes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rhieni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phlant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phobl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ifanc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sail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i'r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gwaith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ysgrifennu’r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CFVI;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maent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hefyd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ymwneud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gwerthuso'r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CFVI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ymarferol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400050" indent="-171450">
              <a:spcBef>
                <a:spcPts val="805"/>
              </a:spcBef>
              <a:buSzPts val="1400"/>
              <a:buFont typeface="Arial"/>
              <a:buChar char="•"/>
            </a:pP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Cymdeithas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Broffesiynol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Gweithlu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Nam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Golwg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VIEW –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ymwneud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gweithio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sicrhau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adnoddau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gyfer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ganolfan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adnoddau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llunio'r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hyfforddiant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hwn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400050" indent="-171450">
              <a:spcBef>
                <a:spcPts val="805"/>
              </a:spcBef>
              <a:buSzPts val="1400"/>
              <a:buFont typeface="Arial"/>
              <a:buChar char="•"/>
            </a:pP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Mae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Ymddiriedolaeth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Thomas Pocklington (TPT)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elusen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genedlaethol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sy’n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cefnogi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pobl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ddall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ac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golwg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rhannol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gyda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ffocws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Addysg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Cyflogaeth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ac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Ymgysylltu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ddarparu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arweiniad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chyngor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Ngham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2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prosiect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bydd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TPT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gweithio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ddylanwadu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bolisi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addysgol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400050" marR="0" indent="-171450" algn="l" defTabSz="914400" rtl="0" eaLnBrk="1" fontAlgn="auto" latinLnBrk="0" hangingPunct="1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Mae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gwahanol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agweddau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prosiect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cael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harwain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wahanol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bartneriaid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prosiect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Arweiniwyd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gwaith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gynhyrchu'r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deunyddiau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hyfforddi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/DPP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VIEW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cyd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grŵp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ymgynghori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randdeiliaid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allweddol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sy'n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gweithio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maes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Addysg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Nam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Golwg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GB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>
                <a:solidFill>
                  <a:srgbClr val="40404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 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  <a:buNone/>
            </a:pPr>
            <a:r>
              <a:rPr lang="en-GB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GB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203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"/>
              <a:buNone/>
            </a:pP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Nodiadau'r</a:t>
            </a:r>
            <a:r>
              <a:rPr lang="en-GB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Siaradwr</a:t>
            </a:r>
            <a:endParaRPr lang="en-GB" b="1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"/>
              <a:buNone/>
            </a:pPr>
            <a:endParaRPr lang="en-GB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Mae’r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sleid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yma'n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rhoi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trosolwg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o’r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11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CFVI ac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tynnu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sylw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at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Faes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7. 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Nodwyd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meysydd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drwy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brosiect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ymchwil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CFVI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fel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rhai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sy’n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arbennig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bwysig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ran 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cynorthwyo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plant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phobl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ifanc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â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golwg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gael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mynediad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at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addysg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briodol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Mae'n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bwysig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nodi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bod y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meysydd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cydberthyn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gorgyffwrdd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dulliau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ymyrryd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ddefnyddir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angen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gydnabod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hefyd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angen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dulliau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ymyrryd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mhob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un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o’r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11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bob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plentyn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pherson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ifanc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â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golwg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 bod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gwaith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allweddol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gweithio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ddarparu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amgylcheddau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cynhwysol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bawb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â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golwg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ymyrraeth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ceisio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hwyluso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‘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dysgu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cael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mynediad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’ a ‘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mynediad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at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ddysgu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’.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Bydd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cyflwyniad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hwn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canolbwyntio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Faes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7: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Mynediad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at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Wybodaeth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endParaRPr lang="en-GB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Cyfarwyddyd</a:t>
            </a:r>
            <a:r>
              <a:rPr lang="en-GB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gyfer</a:t>
            </a:r>
            <a:r>
              <a:rPr lang="en-GB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Siaradwr</a:t>
            </a:r>
            <a:endParaRPr lang="en-GB" b="1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endParaRPr lang="en-GB" b="1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Efallai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byddwch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eisiau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egluro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gryno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y model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dysgu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cael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mynediad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/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mynediad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at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ddysgu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os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yw’n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briodol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gyfer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sesiwn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Cyflwynir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gwybodaeth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bellach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Llawlyfr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Hyfforddi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a'r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CFVI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ond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mae'r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pwyntiau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allweddol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i'w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pwysleisio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cynnwys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canlynol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:</a:t>
            </a:r>
            <a:endParaRPr lang="en-GB" sz="1200" b="0" dirty="0">
              <a:latin typeface="Arial"/>
              <a:ea typeface="Arial"/>
              <a:cs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endParaRPr lang="en-GB" sz="1200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Mae'r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CFVI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seiliedig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model ‘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Mynediad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at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ddysgu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/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cael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mynediad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’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darparu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fframwaith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cysyniadol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gyfer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defnyddio’r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CFVI.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Mae A2L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pwysleisio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amgylchedd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galluogi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dysgwyr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â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nam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golwg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gael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mynediad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at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gwricwlwm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rennir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neu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“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graidd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”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gyda’u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cymheiriaid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â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golwg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, ac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ceisio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sicrhau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bod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mynediad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addysgol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deg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chystal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â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phosib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. Un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enghraifft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o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yw'r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defnydd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o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lyfrau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print bras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neu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ddeunyddiau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print bras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pwrpasol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gyda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lluniau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wedi'u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haddasu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gyfer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dysgwr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â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nam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olwg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.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Mae L2A 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cydnabod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bod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angen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addysgu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cwricwlwm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ychwanegol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neu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arbenigol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hybu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annibyniaeth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dysgwyr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hwyluso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cynhwysiant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cymdeithasol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gallu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personol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.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Mae'n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cynnwys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ymyriadau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arbenigol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.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Mae'r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enghreifftiau’n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cynnwys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hyfforddiant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cyfeiriadedd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symudedd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(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5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CFVI)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thechnoleg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(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8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CFVI)  [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posib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addasu’r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enghreifftiau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fel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briodol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wrth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gyflwyno’r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enghreifftiau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].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Gallwch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dynnu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sylw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at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ffaith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bod y model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cydnabod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bod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cydbwysedd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rhwng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dulliau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gweithredu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eang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chynnydd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dros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amser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mwyn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sicrhau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,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ba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raddau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bynnag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bosibl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, bod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pwyslais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symud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o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ddarparu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cefnogaeth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uniongyrchol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i’r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plentyn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/person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ifanc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(A2L)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iddynt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meithrin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sgiliau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penodol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mwyn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iddynt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allu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gweithredu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dysgu'n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fwy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annibynnol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(L2A).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endParaRPr lang="en-GB" sz="1200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b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Egwyddorion</a:t>
            </a:r>
            <a:r>
              <a:rPr lang="en-GB" sz="1200" b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Allweddol</a:t>
            </a:r>
            <a:r>
              <a:rPr lang="en-GB" sz="1200" b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lang="en-GB" sz="1200" b="1" dirty="0">
              <a:latin typeface="Arial"/>
              <a:cs typeface="Arial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lang="en-GB" sz="1200" dirty="0">
              <a:latin typeface="Arial"/>
              <a:cs typeface="Arial"/>
            </a:endParaRPr>
          </a:p>
          <a:p>
            <a:pPr marL="285750" marR="0" lvl="0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Mynediad</a:t>
            </a: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teg</a:t>
            </a: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 </a:t>
            </a: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addysg</a:t>
            </a: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lang="en-GB" sz="1200" dirty="0">
              <a:latin typeface="Arial"/>
              <a:cs typeface="Arial"/>
            </a:endParaRPr>
          </a:p>
          <a:p>
            <a:pPr marL="285750" marR="0" lvl="0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Datblygu</a:t>
            </a: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gallu</a:t>
            </a: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personol</a:t>
            </a:r>
            <a:r>
              <a:rPr lang="en-GB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GB" sz="1200" dirty="0">
              <a:latin typeface="Arial"/>
              <a:cs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r>
              <a:rPr lang="en-GB" sz="1200" i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sz="1200" i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688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94566"/>
          </a:xfrm>
        </p:spPr>
        <p:txBody>
          <a:bodyPr/>
          <a:lstStyle/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Nodiadau'r</a:t>
            </a:r>
            <a:r>
              <a:rPr lang="en-GB" sz="1200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Siaradwr</a:t>
            </a:r>
            <a:endParaRPr lang="en-GB" sz="1200" b="1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GB" sz="1200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57200" indent="-228600" algn="just"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Ewch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drwy'r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amcanion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craidd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sleid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yma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 </a:t>
            </a:r>
          </a:p>
          <a:p>
            <a:pPr marL="4572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Dylech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hefyd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sôn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am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gydweithredu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a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phwysleisio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pwysigrwydd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cynnwys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plentyn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/person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ifanc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ba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raddau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bynnag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sy’n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bosibl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aelodau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o’r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teulu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ogystal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â’r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rhanddeiliaid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allweddol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eraill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a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allai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fod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gysylltiedig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</a:t>
            </a:r>
          </a:p>
          <a:p>
            <a:pPr marL="4572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Os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ydych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chi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wedyn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symud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ymlaen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o'r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sleidiau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hyfforddiant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wedi'i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deilwra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gallwch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amlinellu'n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fyr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amcanion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gyfer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rhan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ddiweddarach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yma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o'ch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sesiwn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hefyd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</a:t>
            </a:r>
          </a:p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GB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Cyfarwyddyd</a:t>
            </a:r>
            <a:r>
              <a:rPr lang="en-GB" sz="1200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sz="1200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gyfer</a:t>
            </a:r>
            <a:r>
              <a:rPr lang="en-GB" sz="1200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Siaradwr</a:t>
            </a:r>
            <a:endParaRPr lang="en-GB" sz="1200" b="1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GB" sz="1200" b="1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Mae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o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amcanion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posibl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i’w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gweld</a:t>
            </a:r>
            <a:r>
              <a:rPr lang="en-GB" sz="1200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isod</a:t>
            </a:r>
            <a:r>
              <a:rPr lang="en-GB" sz="1200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gyda</a:t>
            </a:r>
            <a:r>
              <a:rPr lang="en-GB" sz="1200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rhai</a:t>
            </a:r>
            <a:r>
              <a:rPr lang="en-GB" sz="1200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pellach</a:t>
            </a:r>
            <a:r>
              <a:rPr lang="en-GB" sz="1200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wedi’u</a:t>
            </a:r>
            <a:r>
              <a:rPr lang="en-GB" sz="1200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cynnwys</a:t>
            </a:r>
            <a:r>
              <a:rPr lang="en-GB" sz="1200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</a:t>
            </a:r>
            <a:r>
              <a:rPr lang="en-GB" sz="1200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sz="1200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Llawlyfr</a:t>
            </a:r>
            <a:r>
              <a:rPr lang="en-GB" sz="1200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40005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trosolwg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o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sut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mae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(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enw'r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plentyn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cael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mynediad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at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wybodaeth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a'r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ymyriadau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sydd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waith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a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sut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gallwn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gyd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gefnogi'r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ymyriadau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</a:t>
            </a:r>
          </a:p>
          <a:p>
            <a:pPr marL="40005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archwilio’r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ystod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eang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o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gyd-destunau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lle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mae’n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rhaid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bobl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ifanc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ddysgu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cael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mynediad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at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wybodaeth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(gall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gysylltu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â’r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amcan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isod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). </a:t>
            </a:r>
            <a:endParaRPr lang="en-GB" i="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40005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archwilio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sut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gellir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cefnogi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dysgwr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gael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mynediad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at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wybodaeth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/offer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gyfer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allan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i’r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ysgol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e.e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ffôn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symudol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gwefannau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negeseuon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e-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bost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apiau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banc,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pleidleisio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 ac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ati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 </a:t>
            </a:r>
            <a:endParaRPr lang="en-GB" i="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4000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darparu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hyrwyddo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chynhwysiant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ddatblygu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strategaethau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gweddu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orau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dysgwr</a:t>
            </a:r>
            <a:r>
              <a:rPr lang="en-GB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000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amlinellu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/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trafod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sut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gallwn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weithio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cyd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/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gydag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asiantaethau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eraill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sy’n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gweithio</a:t>
            </a:r>
            <a:r>
              <a:rPr lang="en-GB" i="0" baseline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baseline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gyda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'r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dysgwr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a’r</a:t>
            </a:r>
            <a:r>
              <a:rPr lang="en-GB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teulu</a:t>
            </a:r>
            <a:r>
              <a:rPr lang="en-GB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sicrhau’r</a:t>
            </a:r>
            <a:r>
              <a:rPr lang="en-GB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gorau</a:t>
            </a:r>
            <a:r>
              <a:rPr lang="en-GB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posib</a:t>
            </a:r>
            <a:r>
              <a:rPr lang="en-GB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wybodaeth</a:t>
            </a:r>
            <a:r>
              <a:rPr lang="en-GB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4000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trafod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a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chyfuno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fel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tîm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synhwyraidd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strategaethau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/offer/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adnoddau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ymarferol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rydym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defnyddio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gefnogi’r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maes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hwn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marL="40005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endParaRPr lang="en-GB" i="1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2286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Mae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sleid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wag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wedi'i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darparu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sleid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nesaf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lle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gallwch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ychwanegu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eich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amcanion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hyfforddi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eich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hun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ategu'r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amcanion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craidd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 </a:t>
            </a:r>
            <a:endParaRPr lang="en-GB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335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/>
                <a:cs typeface="Arial"/>
                <a:sym typeface="Arial"/>
              </a:rPr>
              <a:t>Nodiadau'r</a:t>
            </a:r>
            <a:r>
              <a:rPr lang="en-GB" b="1" dirty="0">
                <a:latin typeface="Arial"/>
                <a:cs typeface="Arial"/>
                <a:sym typeface="Arial"/>
              </a:rPr>
              <a:t> </a:t>
            </a:r>
            <a:r>
              <a:rPr lang="en-GB" b="1" dirty="0" err="1">
                <a:latin typeface="Arial"/>
                <a:cs typeface="Arial"/>
                <a:sym typeface="Arial"/>
              </a:rPr>
              <a:t>Siaradwr</a:t>
            </a:r>
            <a:endParaRPr lang="en-GB" b="1" dirty="0">
              <a:latin typeface="Arial"/>
              <a:cs typeface="Arial"/>
              <a:sym typeface="Arial"/>
            </a:endParaRPr>
          </a:p>
          <a:p>
            <a:endParaRPr lang="en-GB" b="1" dirty="0">
              <a:latin typeface="Arial"/>
              <a:cs typeface="Arial"/>
              <a:sym typeface="Arial"/>
            </a:endParaRPr>
          </a:p>
          <a:p>
            <a:pPr marL="171450" indent="-171450">
              <a:buFont typeface="Arial" charset="0"/>
              <a:buChar char="•"/>
            </a:pPr>
            <a:r>
              <a:rPr lang="en-GB" b="0" dirty="0" err="1">
                <a:latin typeface="Arial"/>
                <a:cs typeface="Arial"/>
                <a:sym typeface="Arial"/>
              </a:rPr>
              <a:t>Edrychwch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ar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nodiadau’r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sleid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flaenorol</a:t>
            </a:r>
            <a:r>
              <a:rPr lang="en-GB" b="0" dirty="0">
                <a:latin typeface="Arial"/>
                <a:cs typeface="Arial"/>
                <a:sym typeface="Arial"/>
              </a:rPr>
              <a:t>.</a:t>
            </a:r>
          </a:p>
          <a:p>
            <a:endParaRPr lang="en-GB" b="0" dirty="0">
              <a:latin typeface="Arial"/>
              <a:cs typeface="Arial"/>
              <a:sym typeface="Arial"/>
            </a:endParaRPr>
          </a:p>
          <a:p>
            <a:r>
              <a:rPr lang="en-GB" b="0" dirty="0" err="1">
                <a:latin typeface="Arial"/>
                <a:cs typeface="Arial"/>
                <a:sym typeface="Arial"/>
              </a:rPr>
              <a:t>Yn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ogystal</a:t>
            </a:r>
            <a:r>
              <a:rPr lang="en-GB" b="0" dirty="0">
                <a:latin typeface="Arial"/>
                <a:cs typeface="Arial"/>
                <a:sym typeface="Arial"/>
              </a:rPr>
              <a:t>, </a:t>
            </a:r>
            <a:r>
              <a:rPr lang="en-GB" b="0" dirty="0" err="1">
                <a:latin typeface="Arial"/>
                <a:cs typeface="Arial"/>
                <a:sym typeface="Arial"/>
              </a:rPr>
              <a:t>mae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Maes</a:t>
            </a:r>
            <a:r>
              <a:rPr lang="en-GB" b="0" dirty="0">
                <a:latin typeface="Arial"/>
                <a:cs typeface="Arial"/>
                <a:sym typeface="Arial"/>
              </a:rPr>
              <a:t> 7 </a:t>
            </a:r>
            <a:r>
              <a:rPr lang="en-GB" b="0" dirty="0" err="1">
                <a:latin typeface="Arial"/>
                <a:cs typeface="Arial"/>
                <a:sym typeface="Arial"/>
              </a:rPr>
              <a:t>o'r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fframwaith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yn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cynnig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ei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hun</a:t>
            </a:r>
            <a:r>
              <a:rPr lang="en-GB" b="0" dirty="0">
                <a:latin typeface="Arial"/>
                <a:cs typeface="Arial"/>
                <a:sym typeface="Arial"/>
              </a:rPr>
              <a:t> o </a:t>
            </a:r>
            <a:r>
              <a:rPr lang="en-GB" b="0" dirty="0" err="1">
                <a:latin typeface="Arial"/>
                <a:cs typeface="Arial"/>
                <a:sym typeface="Arial"/>
              </a:rPr>
              <a:t>bosibl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ar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gyfer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lefel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uchel</a:t>
            </a:r>
            <a:r>
              <a:rPr lang="en-GB" b="0" dirty="0">
                <a:latin typeface="Arial"/>
                <a:cs typeface="Arial"/>
                <a:sym typeface="Arial"/>
              </a:rPr>
              <a:t> o </a:t>
            </a:r>
            <a:r>
              <a:rPr lang="en-GB" b="0" dirty="0" err="1">
                <a:latin typeface="Arial"/>
                <a:cs typeface="Arial"/>
                <a:sym typeface="Arial"/>
              </a:rPr>
              <a:t>addasu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nad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oes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posib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ei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gynnwys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yn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yr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adnodd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craidd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hwn</a:t>
            </a:r>
            <a:r>
              <a:rPr lang="en-GB" b="0" dirty="0">
                <a:latin typeface="Arial"/>
                <a:cs typeface="Arial"/>
                <a:sym typeface="Arial"/>
              </a:rPr>
              <a:t>; gall </a:t>
            </a:r>
            <a:r>
              <a:rPr lang="en-GB" b="0" dirty="0" err="1">
                <a:latin typeface="Arial"/>
                <a:cs typeface="Arial"/>
                <a:sym typeface="Arial"/>
              </a:rPr>
              <a:t>hyn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gynnwys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archwiliad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manwl</a:t>
            </a:r>
            <a:r>
              <a:rPr lang="en-GB" b="0" dirty="0">
                <a:latin typeface="Arial"/>
                <a:cs typeface="Arial"/>
                <a:sym typeface="Arial"/>
              </a:rPr>
              <a:t> o </a:t>
            </a:r>
            <a:r>
              <a:rPr lang="en-GB" b="0" dirty="0" err="1">
                <a:latin typeface="Arial"/>
                <a:cs typeface="Arial"/>
                <a:sym typeface="Arial"/>
              </a:rPr>
              <a:t>faes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penodol</a:t>
            </a:r>
            <a:r>
              <a:rPr lang="en-GB" b="0" dirty="0">
                <a:latin typeface="Arial"/>
                <a:cs typeface="Arial"/>
                <a:sym typeface="Arial"/>
              </a:rPr>
              <a:t>. </a:t>
            </a:r>
            <a:r>
              <a:rPr lang="en-GB" b="0" dirty="0" err="1">
                <a:latin typeface="Arial"/>
                <a:cs typeface="Arial"/>
                <a:sym typeface="Arial"/>
              </a:rPr>
              <a:t>Mae’r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rhestr</a:t>
            </a:r>
            <a:r>
              <a:rPr lang="en-GB" b="0" dirty="0">
                <a:latin typeface="Arial"/>
                <a:cs typeface="Arial"/>
                <a:sym typeface="Arial"/>
              </a:rPr>
              <a:t> o </a:t>
            </a:r>
            <a:r>
              <a:rPr lang="en-GB" b="0" dirty="0" err="1">
                <a:latin typeface="Arial"/>
                <a:cs typeface="Arial"/>
                <a:sym typeface="Arial"/>
              </a:rPr>
              <a:t>amcanion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posibl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isod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yn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enghreifftio’r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pwynt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hwn</a:t>
            </a:r>
            <a:r>
              <a:rPr lang="en-GB" b="0" dirty="0">
                <a:latin typeface="Arial"/>
                <a:cs typeface="Arial"/>
                <a:sym typeface="Arial"/>
              </a:rPr>
              <a:t>:</a:t>
            </a:r>
          </a:p>
          <a:p>
            <a:endParaRPr lang="en-GB" b="0" dirty="0">
              <a:latin typeface="Arial"/>
              <a:cs typeface="Arial"/>
              <a:sym typeface="Arial"/>
            </a:endParaRPr>
          </a:p>
          <a:p>
            <a:pPr marL="171450" indent="-171450">
              <a:buFont typeface="Arial" charset="0"/>
              <a:buChar char="•"/>
            </a:pPr>
            <a:r>
              <a:rPr lang="en-GB" b="0" dirty="0" err="1">
                <a:latin typeface="Arial"/>
                <a:cs typeface="Arial"/>
                <a:sym typeface="Arial"/>
              </a:rPr>
              <a:t>edrych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ar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drefniadau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mynediad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arholiad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ar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gyfer</a:t>
            </a:r>
            <a:r>
              <a:rPr lang="en-GB" b="0" dirty="0">
                <a:latin typeface="Arial"/>
                <a:cs typeface="Arial"/>
                <a:sym typeface="Arial"/>
              </a:rPr>
              <a:t> y </a:t>
            </a:r>
            <a:r>
              <a:rPr lang="en-GB" b="0" dirty="0" err="1">
                <a:latin typeface="Arial"/>
                <a:cs typeface="Arial"/>
                <a:sym typeface="Arial"/>
              </a:rPr>
              <a:t>disgybl</a:t>
            </a:r>
            <a:r>
              <a:rPr lang="en-GB" b="0" dirty="0">
                <a:latin typeface="Arial"/>
                <a:cs typeface="Arial"/>
                <a:sym typeface="Arial"/>
              </a:rPr>
              <a:t> (</a:t>
            </a:r>
            <a:r>
              <a:rPr lang="en-GB" b="0" dirty="0" err="1">
                <a:latin typeface="Arial"/>
                <a:cs typeface="Arial"/>
                <a:sym typeface="Arial"/>
              </a:rPr>
              <a:t>enw’r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disgybl</a:t>
            </a:r>
            <a:r>
              <a:rPr lang="en-GB" b="0" dirty="0">
                <a:latin typeface="Arial"/>
                <a:cs typeface="Arial"/>
                <a:sym typeface="Arial"/>
              </a:rPr>
              <a:t>) ac </a:t>
            </a:r>
            <a:r>
              <a:rPr lang="en-GB" b="0" dirty="0" err="1">
                <a:latin typeface="Arial"/>
                <a:cs typeface="Arial"/>
                <a:sym typeface="Arial"/>
              </a:rPr>
              <a:t>amlygu’r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angen</a:t>
            </a:r>
            <a:r>
              <a:rPr lang="en-GB" b="0" dirty="0">
                <a:latin typeface="Arial"/>
                <a:cs typeface="Arial"/>
                <a:sym typeface="Arial"/>
              </a:rPr>
              <a:t> am </a:t>
            </a:r>
            <a:r>
              <a:rPr lang="en-GB" b="0" dirty="0" err="1">
                <a:latin typeface="Arial"/>
                <a:cs typeface="Arial"/>
                <a:sym typeface="Arial"/>
              </a:rPr>
              <a:t>gynllunio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gofalus</a:t>
            </a:r>
            <a:r>
              <a:rPr lang="en-GB" b="0" dirty="0">
                <a:latin typeface="Arial"/>
                <a:cs typeface="Arial"/>
                <a:sym typeface="Arial"/>
              </a:rPr>
              <a:t> o </a:t>
            </a:r>
            <a:r>
              <a:rPr lang="en-GB" b="0" dirty="0" err="1">
                <a:latin typeface="Arial"/>
                <a:cs typeface="Arial"/>
                <a:sym typeface="Arial"/>
              </a:rPr>
              <a:t>ystyried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yr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ystod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gyfyngedig</a:t>
            </a:r>
            <a:r>
              <a:rPr lang="en-GB" b="0" dirty="0">
                <a:latin typeface="Arial"/>
                <a:cs typeface="Arial"/>
                <a:sym typeface="Arial"/>
              </a:rPr>
              <a:t> o </a:t>
            </a:r>
            <a:r>
              <a:rPr lang="en-GB" b="0" dirty="0" err="1">
                <a:latin typeface="Arial"/>
                <a:cs typeface="Arial"/>
                <a:sym typeface="Arial"/>
              </a:rPr>
              <a:t>fformatau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hygyrch</a:t>
            </a:r>
            <a:r>
              <a:rPr lang="en-GB" b="0" dirty="0">
                <a:latin typeface="Arial"/>
                <a:cs typeface="Arial"/>
                <a:sym typeface="Arial"/>
              </a:rPr>
              <a:t>.</a:t>
            </a:r>
          </a:p>
          <a:p>
            <a:pPr marL="171450" indent="-171450">
              <a:buFont typeface="Arial" charset="0"/>
              <a:buChar char="•"/>
            </a:pPr>
            <a:r>
              <a:rPr lang="en-GB" b="0" dirty="0" err="1">
                <a:latin typeface="Arial"/>
                <a:cs typeface="Arial"/>
                <a:sym typeface="Arial"/>
              </a:rPr>
              <a:t>darparu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canllaw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i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addasu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deunyddiau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ar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gyfer</a:t>
            </a:r>
            <a:r>
              <a:rPr lang="en-GB" b="0" dirty="0">
                <a:latin typeface="Arial"/>
                <a:cs typeface="Arial"/>
                <a:sym typeface="Arial"/>
              </a:rPr>
              <a:t> y </a:t>
            </a:r>
            <a:r>
              <a:rPr lang="en-GB" b="0" dirty="0" err="1">
                <a:latin typeface="Arial"/>
                <a:cs typeface="Arial"/>
                <a:sym typeface="Arial"/>
              </a:rPr>
              <a:t>disgybl</a:t>
            </a:r>
            <a:r>
              <a:rPr lang="en-GB" b="0" dirty="0">
                <a:latin typeface="Arial"/>
                <a:cs typeface="Arial"/>
                <a:sym typeface="Arial"/>
              </a:rPr>
              <a:t> (</a:t>
            </a:r>
            <a:r>
              <a:rPr lang="en-GB" b="0" dirty="0" err="1">
                <a:latin typeface="Arial"/>
                <a:cs typeface="Arial"/>
                <a:sym typeface="Arial"/>
              </a:rPr>
              <a:t>enw'r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disgybl</a:t>
            </a:r>
            <a:r>
              <a:rPr lang="en-GB" b="0" dirty="0">
                <a:latin typeface="Arial"/>
                <a:cs typeface="Arial"/>
                <a:sym typeface="Arial"/>
              </a:rPr>
              <a:t>).</a:t>
            </a:r>
          </a:p>
          <a:p>
            <a:pPr marL="171450" indent="-171450">
              <a:buFont typeface="Arial" charset="0"/>
              <a:buChar char="•"/>
            </a:pPr>
            <a:r>
              <a:rPr lang="en-GB" b="0" dirty="0" err="1">
                <a:latin typeface="Arial"/>
                <a:cs typeface="Arial"/>
                <a:sym typeface="Arial"/>
              </a:rPr>
              <a:t>archwilio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dulliau</a:t>
            </a:r>
            <a:r>
              <a:rPr lang="en-GB" b="0" dirty="0">
                <a:latin typeface="Arial"/>
                <a:cs typeface="Arial"/>
                <a:sym typeface="Arial"/>
              </a:rPr>
              <a:t> o </a:t>
            </a:r>
            <a:r>
              <a:rPr lang="en-GB" b="0" dirty="0" err="1">
                <a:latin typeface="Arial"/>
                <a:cs typeface="Arial"/>
                <a:sym typeface="Arial"/>
              </a:rPr>
              <a:t>gynhyrchu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graffeg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gyffyrddadwy</a:t>
            </a:r>
            <a:r>
              <a:rPr lang="en-GB" b="0" dirty="0">
                <a:latin typeface="Arial"/>
                <a:cs typeface="Arial"/>
                <a:sym typeface="Arial"/>
              </a:rPr>
              <a:t> a </a:t>
            </a:r>
            <a:r>
              <a:rPr lang="en-GB" b="0" dirty="0" err="1">
                <a:latin typeface="Arial"/>
                <a:cs typeface="Arial"/>
                <a:sym typeface="Arial"/>
              </a:rPr>
              <a:t>chefnogi’r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disgybl</a:t>
            </a:r>
            <a:r>
              <a:rPr lang="en-GB" b="0" dirty="0">
                <a:latin typeface="Arial"/>
                <a:cs typeface="Arial"/>
                <a:sym typeface="Arial"/>
              </a:rPr>
              <a:t> (</a:t>
            </a:r>
            <a:r>
              <a:rPr lang="en-GB" b="0" dirty="0" err="1">
                <a:latin typeface="Arial"/>
                <a:cs typeface="Arial"/>
                <a:sym typeface="Arial"/>
              </a:rPr>
              <a:t>enw'r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disgybl</a:t>
            </a:r>
            <a:r>
              <a:rPr lang="en-GB" b="0" dirty="0">
                <a:latin typeface="Arial"/>
                <a:cs typeface="Arial"/>
                <a:sym typeface="Arial"/>
              </a:rPr>
              <a:t>) </a:t>
            </a:r>
            <a:r>
              <a:rPr lang="en-GB" b="0" dirty="0" err="1">
                <a:latin typeface="Arial"/>
                <a:cs typeface="Arial"/>
                <a:sym typeface="Arial"/>
              </a:rPr>
              <a:t>gyda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darllen</a:t>
            </a:r>
            <a:r>
              <a:rPr lang="en-GB" b="0" dirty="0">
                <a:latin typeface="Arial"/>
                <a:cs typeface="Arial"/>
                <a:sym typeface="Arial"/>
              </a:rPr>
              <a:t>/</a:t>
            </a:r>
            <a:r>
              <a:rPr lang="en-GB" b="0" dirty="0" err="1">
                <a:latin typeface="Arial"/>
                <a:cs typeface="Arial"/>
                <a:sym typeface="Arial"/>
              </a:rPr>
              <a:t>deall</a:t>
            </a:r>
            <a:r>
              <a:rPr lang="en-GB" b="0" dirty="0">
                <a:latin typeface="Arial"/>
                <a:cs typeface="Arial"/>
                <a:sym typeface="Arial"/>
              </a:rPr>
              <a:t>.</a:t>
            </a:r>
          </a:p>
          <a:p>
            <a:pPr marL="171450" indent="-171450">
              <a:buFont typeface="Arial" charset="0"/>
              <a:buChar char="•"/>
            </a:pPr>
            <a:r>
              <a:rPr lang="en-GB" b="0" dirty="0" err="1">
                <a:latin typeface="Arial"/>
                <a:cs typeface="Arial"/>
                <a:sym typeface="Arial"/>
              </a:rPr>
              <a:t>archwilio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sut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rydym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yn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cefnogi’r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disgybl</a:t>
            </a:r>
            <a:r>
              <a:rPr lang="en-GB" b="0" dirty="0">
                <a:latin typeface="Arial"/>
                <a:cs typeface="Arial"/>
                <a:sym typeface="Arial"/>
              </a:rPr>
              <a:t> (</a:t>
            </a:r>
            <a:r>
              <a:rPr lang="en-GB" b="0" dirty="0" err="1">
                <a:latin typeface="Arial"/>
                <a:cs typeface="Arial"/>
                <a:sym typeface="Arial"/>
              </a:rPr>
              <a:t>enw'r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disgybl</a:t>
            </a:r>
            <a:r>
              <a:rPr lang="en-GB" b="0" dirty="0">
                <a:latin typeface="Arial"/>
                <a:cs typeface="Arial"/>
                <a:sym typeface="Arial"/>
              </a:rPr>
              <a:t>) </a:t>
            </a:r>
            <a:r>
              <a:rPr lang="en-GB" b="0" dirty="0" err="1">
                <a:latin typeface="Arial"/>
                <a:cs typeface="Arial"/>
                <a:sym typeface="Arial"/>
              </a:rPr>
              <a:t>i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ddefnyddio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cymhorthion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golwg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gwan</a:t>
            </a:r>
            <a:r>
              <a:rPr lang="en-GB" b="0" dirty="0">
                <a:latin typeface="Arial"/>
                <a:cs typeface="Arial"/>
                <a:sym typeface="Arial"/>
              </a:rPr>
              <a:t>.</a:t>
            </a:r>
          </a:p>
          <a:p>
            <a:pPr marL="171450" indent="-171450">
              <a:buFont typeface="Arial" charset="0"/>
              <a:buChar char="•"/>
            </a:pPr>
            <a:r>
              <a:rPr lang="en-GB" b="0" dirty="0" err="1">
                <a:latin typeface="Arial"/>
                <a:cs typeface="Arial"/>
                <a:sym typeface="Arial"/>
              </a:rPr>
              <a:t>archwilio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sut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gellir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cefnogi’r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disgybl</a:t>
            </a:r>
            <a:r>
              <a:rPr lang="en-GB" b="0" dirty="0">
                <a:latin typeface="Arial"/>
                <a:cs typeface="Arial"/>
                <a:sym typeface="Arial"/>
              </a:rPr>
              <a:t> (</a:t>
            </a:r>
            <a:r>
              <a:rPr lang="en-GB" b="0" dirty="0" err="1">
                <a:latin typeface="Arial"/>
                <a:cs typeface="Arial"/>
                <a:sym typeface="Arial"/>
              </a:rPr>
              <a:t>enw'r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disgybl</a:t>
            </a:r>
            <a:r>
              <a:rPr lang="en-GB" b="0" dirty="0">
                <a:latin typeface="Arial"/>
                <a:cs typeface="Arial"/>
                <a:sym typeface="Arial"/>
              </a:rPr>
              <a:t>) </a:t>
            </a:r>
            <a:r>
              <a:rPr lang="en-GB" b="0" dirty="0" err="1">
                <a:latin typeface="Arial"/>
                <a:cs typeface="Arial"/>
                <a:sym typeface="Arial"/>
              </a:rPr>
              <a:t>gyda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sgiliau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astudio</a:t>
            </a:r>
            <a:r>
              <a:rPr lang="en-GB" b="0" dirty="0">
                <a:latin typeface="Arial"/>
                <a:cs typeface="Arial"/>
                <a:sym typeface="Arial"/>
              </a:rPr>
              <a:t>.</a:t>
            </a:r>
          </a:p>
          <a:p>
            <a:pPr marL="171450" indent="-171450">
              <a:buFont typeface="Arial" charset="0"/>
              <a:buChar char="•"/>
            </a:pPr>
            <a:r>
              <a:rPr lang="en-GB" b="0" dirty="0" err="1">
                <a:latin typeface="Arial"/>
                <a:cs typeface="Arial"/>
                <a:sym typeface="Arial"/>
              </a:rPr>
              <a:t>darparu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hyfforddiant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mewn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defnyddio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meddalwedd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trawsgrifio</a:t>
            </a:r>
            <a:r>
              <a:rPr lang="en-GB" b="0" dirty="0">
                <a:latin typeface="Arial"/>
                <a:cs typeface="Arial"/>
                <a:sym typeface="Arial"/>
              </a:rPr>
              <a:t> braille/</a:t>
            </a:r>
            <a:r>
              <a:rPr lang="en-GB" b="0" dirty="0" err="1">
                <a:latin typeface="Arial"/>
                <a:cs typeface="Arial"/>
                <a:sym typeface="Arial"/>
              </a:rPr>
              <a:t>boglynnydd</a:t>
            </a:r>
            <a:r>
              <a:rPr lang="en-GB" b="0" dirty="0">
                <a:latin typeface="Arial"/>
                <a:cs typeface="Arial"/>
                <a:sym typeface="Arial"/>
              </a:rPr>
              <a:t>.</a:t>
            </a:r>
          </a:p>
          <a:p>
            <a:pPr marL="171450" indent="-171450">
              <a:buFont typeface="Arial" charset="0"/>
              <a:buChar char="•"/>
            </a:pPr>
            <a:r>
              <a:rPr lang="en-GB" b="0" dirty="0" err="1">
                <a:latin typeface="Arial"/>
                <a:cs typeface="Arial"/>
                <a:sym typeface="Arial"/>
              </a:rPr>
              <a:t>darparu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hyfforddiant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ar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sut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mae’r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disgybl</a:t>
            </a:r>
            <a:r>
              <a:rPr lang="en-GB" b="0" dirty="0">
                <a:latin typeface="Arial"/>
                <a:cs typeface="Arial"/>
                <a:sym typeface="Arial"/>
              </a:rPr>
              <a:t> (</a:t>
            </a:r>
            <a:r>
              <a:rPr lang="en-GB" b="0" dirty="0" err="1">
                <a:latin typeface="Arial"/>
                <a:cs typeface="Arial"/>
                <a:sym typeface="Arial"/>
              </a:rPr>
              <a:t>enw’r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disgybl</a:t>
            </a:r>
            <a:r>
              <a:rPr lang="en-GB" b="0" dirty="0">
                <a:latin typeface="Arial"/>
                <a:cs typeface="Arial"/>
                <a:sym typeface="Arial"/>
              </a:rPr>
              <a:t>) </a:t>
            </a:r>
            <a:r>
              <a:rPr lang="en-GB" b="0" dirty="0" err="1">
                <a:latin typeface="Arial"/>
                <a:cs typeface="Arial"/>
                <a:sym typeface="Arial"/>
              </a:rPr>
              <a:t>yn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cynhyrchu</a:t>
            </a:r>
            <a:r>
              <a:rPr lang="en-GB" b="0" dirty="0">
                <a:latin typeface="Arial"/>
                <a:cs typeface="Arial"/>
                <a:sym typeface="Arial"/>
              </a:rPr>
              <a:t> ac </a:t>
            </a:r>
            <a:r>
              <a:rPr lang="en-GB" b="0" dirty="0" err="1">
                <a:latin typeface="Arial"/>
                <a:cs typeface="Arial"/>
                <a:sym typeface="Arial"/>
              </a:rPr>
              <a:t>yn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rheoli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ei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waith</a:t>
            </a:r>
            <a:r>
              <a:rPr lang="en-GB" b="0" dirty="0">
                <a:latin typeface="Arial"/>
                <a:cs typeface="Arial"/>
                <a:sym typeface="Arial"/>
              </a:rPr>
              <a:t> (</a:t>
            </a:r>
            <a:r>
              <a:rPr lang="en-GB" b="0" dirty="0" err="1">
                <a:latin typeface="Arial"/>
                <a:cs typeface="Arial"/>
                <a:sym typeface="Arial"/>
              </a:rPr>
              <a:t>e.e</a:t>
            </a:r>
            <a:r>
              <a:rPr lang="en-GB" b="0" dirty="0">
                <a:latin typeface="Arial"/>
                <a:cs typeface="Arial"/>
                <a:sym typeface="Arial"/>
              </a:rPr>
              <a:t>. </a:t>
            </a:r>
            <a:r>
              <a:rPr lang="en-GB" b="0" dirty="0" err="1">
                <a:latin typeface="Arial"/>
                <a:cs typeface="Arial"/>
                <a:sym typeface="Arial"/>
              </a:rPr>
              <a:t>hyfforddiant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rheoli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gliniadur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i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gynorthwy-ydd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addysgu</a:t>
            </a:r>
            <a:r>
              <a:rPr lang="en-GB" b="0" dirty="0">
                <a:latin typeface="Arial"/>
                <a:cs typeface="Arial"/>
                <a:sym typeface="Arial"/>
              </a:rPr>
              <a:t>).</a:t>
            </a:r>
          </a:p>
          <a:p>
            <a:pPr marL="171450" indent="-171450">
              <a:buFont typeface="Arial" charset="0"/>
              <a:buChar char="•"/>
            </a:pPr>
            <a:r>
              <a:rPr lang="en-GB" b="0" dirty="0" err="1">
                <a:latin typeface="Arial"/>
                <a:cs typeface="Arial"/>
                <a:sym typeface="Arial"/>
              </a:rPr>
              <a:t>archwilio’r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gofynion</a:t>
            </a:r>
            <a:r>
              <a:rPr lang="en-GB" b="0" dirty="0">
                <a:latin typeface="Arial"/>
                <a:cs typeface="Arial"/>
                <a:sym typeface="Arial"/>
              </a:rPr>
              <a:t>/</a:t>
            </a:r>
            <a:r>
              <a:rPr lang="en-GB" b="0" dirty="0" err="1">
                <a:latin typeface="Arial"/>
                <a:cs typeface="Arial"/>
                <a:sym typeface="Arial"/>
              </a:rPr>
              <a:t>cyfrifoldebau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deddfwriaethol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sy’n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ymwneud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â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deunyddiau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hygyrch</a:t>
            </a:r>
            <a:r>
              <a:rPr lang="en-GB" b="0" dirty="0">
                <a:latin typeface="Arial"/>
                <a:cs typeface="Arial"/>
                <a:sym typeface="Arial"/>
              </a:rPr>
              <a:t> (</a:t>
            </a:r>
            <a:r>
              <a:rPr lang="en-GB" b="0" dirty="0" err="1">
                <a:latin typeface="Arial"/>
                <a:cs typeface="Arial"/>
                <a:sym typeface="Arial"/>
              </a:rPr>
              <a:t>Deddf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Cydraddoldeb</a:t>
            </a:r>
            <a:r>
              <a:rPr lang="en-GB" b="0" dirty="0">
                <a:latin typeface="Arial"/>
                <a:cs typeface="Arial"/>
                <a:sym typeface="Arial"/>
              </a:rPr>
              <a:t>  [2010] </a:t>
            </a:r>
            <a:r>
              <a:rPr lang="en-GB" b="0" dirty="0" err="1">
                <a:latin typeface="Arial"/>
                <a:cs typeface="Arial"/>
                <a:sym typeface="Arial"/>
              </a:rPr>
              <a:t>sy’n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cwmpasu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Cymru</a:t>
            </a:r>
            <a:r>
              <a:rPr lang="en-GB" b="0" dirty="0">
                <a:latin typeface="Arial"/>
                <a:cs typeface="Arial"/>
                <a:sym typeface="Arial"/>
              </a:rPr>
              <a:t>/</a:t>
            </a:r>
            <a:r>
              <a:rPr lang="en-GB" b="0" dirty="0" err="1">
                <a:latin typeface="Arial"/>
                <a:cs typeface="Arial"/>
                <a:sym typeface="Arial"/>
              </a:rPr>
              <a:t>Lloegr</a:t>
            </a:r>
            <a:r>
              <a:rPr lang="en-GB" b="0" dirty="0">
                <a:latin typeface="Arial"/>
                <a:cs typeface="Arial"/>
                <a:sym typeface="Arial"/>
              </a:rPr>
              <a:t>/</a:t>
            </a:r>
            <a:r>
              <a:rPr lang="en-GB" b="0" dirty="0" err="1">
                <a:latin typeface="Arial"/>
                <a:cs typeface="Arial"/>
                <a:sym typeface="Arial"/>
              </a:rPr>
              <a:t>yr</a:t>
            </a:r>
            <a:r>
              <a:rPr lang="en-GB" b="0" dirty="0">
                <a:latin typeface="Arial"/>
                <a:cs typeface="Arial"/>
                <a:sym typeface="Arial"/>
              </a:rPr>
              <a:t> Alban a </a:t>
            </a:r>
            <a:r>
              <a:rPr lang="en-GB" b="0" dirty="0" err="1">
                <a:latin typeface="Arial"/>
                <a:cs typeface="Arial"/>
                <a:sym typeface="Arial"/>
              </a:rPr>
              <a:t>Deddf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Gwahaniaethu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ar</a:t>
            </a:r>
            <a:r>
              <a:rPr lang="en-GB" b="0" dirty="0">
                <a:latin typeface="Arial"/>
                <a:cs typeface="Arial"/>
                <a:sym typeface="Arial"/>
              </a:rPr>
              <a:t> sail </a:t>
            </a:r>
            <a:r>
              <a:rPr lang="en-GB" b="0" dirty="0" err="1">
                <a:latin typeface="Arial"/>
                <a:cs typeface="Arial"/>
                <a:sym typeface="Arial"/>
              </a:rPr>
              <a:t>Anabledd</a:t>
            </a:r>
            <a:r>
              <a:rPr lang="en-GB" b="0" dirty="0">
                <a:latin typeface="Arial"/>
                <a:cs typeface="Arial"/>
                <a:sym typeface="Arial"/>
              </a:rPr>
              <a:t> (2005) </a:t>
            </a:r>
            <a:r>
              <a:rPr lang="en-GB" b="0" dirty="0" err="1">
                <a:latin typeface="Arial"/>
                <a:cs typeface="Arial"/>
                <a:sym typeface="Arial"/>
              </a:rPr>
              <a:t>yng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Ngogledd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Iwerddon</a:t>
            </a:r>
            <a:r>
              <a:rPr lang="en-GB" b="0" dirty="0">
                <a:latin typeface="Arial"/>
                <a:cs typeface="Arial"/>
                <a:sym typeface="Arial"/>
              </a:rPr>
              <a:t>, </a:t>
            </a:r>
            <a:r>
              <a:rPr lang="en-GB" b="0" dirty="0" err="1">
                <a:latin typeface="Arial"/>
                <a:cs typeface="Arial"/>
                <a:sym typeface="Arial"/>
              </a:rPr>
              <a:t>nad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oedd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yn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cwmpasu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ysgolion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yn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wreiddiol</a:t>
            </a:r>
            <a:r>
              <a:rPr lang="en-GB" b="0" dirty="0">
                <a:latin typeface="Arial"/>
                <a:cs typeface="Arial"/>
                <a:sym typeface="Arial"/>
              </a:rPr>
              <a:t>, </a:t>
            </a:r>
            <a:r>
              <a:rPr lang="en-GB" b="0" dirty="0" err="1">
                <a:latin typeface="Arial"/>
                <a:cs typeface="Arial"/>
                <a:sym typeface="Arial"/>
              </a:rPr>
              <a:t>ond</a:t>
            </a:r>
            <a:r>
              <a:rPr lang="en-GB" b="0" dirty="0">
                <a:latin typeface="Arial"/>
                <a:cs typeface="Arial"/>
                <a:sym typeface="Arial"/>
              </a:rPr>
              <a:t> a </a:t>
            </a:r>
            <a:r>
              <a:rPr lang="en-GB" b="0" dirty="0" err="1">
                <a:latin typeface="Arial"/>
                <a:cs typeface="Arial"/>
                <a:sym typeface="Arial"/>
              </a:rPr>
              <a:t>estynnwyd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i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wneud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hynny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gan</a:t>
            </a:r>
            <a:r>
              <a:rPr lang="en-GB" b="0" dirty="0">
                <a:latin typeface="Arial"/>
                <a:cs typeface="Arial"/>
                <a:sym typeface="Arial"/>
              </a:rPr>
              <a:t> y </a:t>
            </a:r>
            <a:r>
              <a:rPr lang="en-GB" b="0" dirty="0" err="1">
                <a:latin typeface="Arial"/>
                <a:cs typeface="Arial"/>
                <a:sym typeface="Arial"/>
              </a:rPr>
              <a:t>Gorchymyn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Anghenion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Addysgol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Arbennig</a:t>
            </a:r>
            <a:r>
              <a:rPr lang="en-GB" b="0" dirty="0">
                <a:latin typeface="Arial"/>
                <a:cs typeface="Arial"/>
                <a:sym typeface="Arial"/>
              </a:rPr>
              <a:t> a </a:t>
            </a:r>
            <a:r>
              <a:rPr lang="en-GB" b="0" dirty="0" err="1">
                <a:latin typeface="Arial"/>
                <a:cs typeface="Arial"/>
                <a:sym typeface="Arial"/>
              </a:rPr>
              <a:t>Gwahaniaethu</a:t>
            </a:r>
            <a:r>
              <a:rPr lang="en-GB" b="0" dirty="0">
                <a:latin typeface="Arial"/>
                <a:cs typeface="Arial"/>
                <a:sym typeface="Arial"/>
              </a:rPr>
              <a:t> [GI]. </a:t>
            </a:r>
            <a:r>
              <a:rPr lang="en-GB" b="0" dirty="0" err="1">
                <a:latin typeface="Arial"/>
                <a:cs typeface="Arial"/>
                <a:sym typeface="Arial"/>
              </a:rPr>
              <a:t>Ceir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canllaw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byr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yma</a:t>
            </a:r>
            <a:r>
              <a:rPr lang="en-GB" b="0" dirty="0">
                <a:latin typeface="Arial"/>
                <a:cs typeface="Arial"/>
                <a:sym typeface="Arial"/>
              </a:rPr>
              <a:t>: https://</a:t>
            </a:r>
            <a:r>
              <a:rPr lang="en-GB" b="0" dirty="0" err="1">
                <a:latin typeface="Arial"/>
                <a:cs typeface="Arial"/>
                <a:sym typeface="Arial"/>
              </a:rPr>
              <a:t>www.equalityni.org</a:t>
            </a:r>
            <a:r>
              <a:rPr lang="en-GB" b="0" dirty="0">
                <a:latin typeface="Arial"/>
                <a:cs typeface="Arial"/>
                <a:sym typeface="Arial"/>
              </a:rPr>
              <a:t>/ECNI/media/ECNI/Publications/Employers%20and%20Service%20Providers/SENDOshortguide2010.pdf (</a:t>
            </a:r>
            <a:r>
              <a:rPr lang="en-GB" b="0" dirty="0" err="1">
                <a:latin typeface="Arial"/>
                <a:cs typeface="Arial"/>
                <a:sym typeface="Arial"/>
              </a:rPr>
              <a:t>sylwch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fod</a:t>
            </a:r>
            <a:r>
              <a:rPr lang="en-GB" b="0" dirty="0">
                <a:latin typeface="Arial"/>
                <a:cs typeface="Arial"/>
                <a:sym typeface="Arial"/>
              </a:rPr>
              <a:t> y </a:t>
            </a:r>
            <a:r>
              <a:rPr lang="en-GB" b="0" dirty="0" err="1">
                <a:latin typeface="Arial"/>
                <a:cs typeface="Arial"/>
                <a:sym typeface="Arial"/>
              </a:rPr>
              <a:t>dolenni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yn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gyfredol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adeg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ysgrifennu’r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cyflwyniad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hwn</a:t>
            </a:r>
            <a:r>
              <a:rPr lang="en-GB" b="0" dirty="0">
                <a:latin typeface="Arial"/>
                <a:cs typeface="Arial"/>
                <a:sym typeface="Arial"/>
              </a:rPr>
              <a:t>, </a:t>
            </a:r>
            <a:r>
              <a:rPr lang="en-GB" b="0" dirty="0" err="1">
                <a:latin typeface="Arial"/>
                <a:cs typeface="Arial"/>
                <a:sym typeface="Arial"/>
              </a:rPr>
              <a:t>ond</a:t>
            </a:r>
            <a:r>
              <a:rPr lang="en-GB" b="0" dirty="0">
                <a:latin typeface="Arial"/>
                <a:cs typeface="Arial"/>
                <a:sym typeface="Arial"/>
              </a:rPr>
              <a:t> gall </a:t>
            </a:r>
            <a:r>
              <a:rPr lang="en-GB" b="0" dirty="0" err="1">
                <a:latin typeface="Arial"/>
                <a:cs typeface="Arial"/>
                <a:sym typeface="Arial"/>
              </a:rPr>
              <a:t>dolenni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gwe</a:t>
            </a:r>
            <a:r>
              <a:rPr lang="en-GB" b="0" dirty="0">
                <a:latin typeface="Arial"/>
                <a:cs typeface="Arial"/>
                <a:sym typeface="Arial"/>
              </a:rPr>
              <a:t> </a:t>
            </a:r>
            <a:r>
              <a:rPr lang="en-GB" b="0" dirty="0" err="1">
                <a:latin typeface="Arial"/>
                <a:cs typeface="Arial"/>
                <a:sym typeface="Arial"/>
              </a:rPr>
              <a:t>newid</a:t>
            </a:r>
            <a:r>
              <a:rPr lang="en-GB" b="0" dirty="0">
                <a:latin typeface="Arial"/>
                <a:cs typeface="Arial"/>
                <a:sym typeface="Arial"/>
              </a:rPr>
              <a:t>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571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959351"/>
          </a:xfrm>
        </p:spPr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drwy'r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allweddol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cymryd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uniongyrchol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CFVI.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Eglurwch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dylai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addasiadau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rhagweladwy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bod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wybodaeth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hon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pryd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â’i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gyfoedion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enghraifft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ddefnyddio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symbolau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cyffyrddol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ddiagram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cyffyrddol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Cydnabyddir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gall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tasgau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(a all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gysylltiedig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disgyblaethau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fformatau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weithgareddau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ffyrdd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cysylltiedig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gyflwyno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chael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wybodaeth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gofyn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addysgu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addasu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Pwysleisiwch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hefyd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pwynt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wybodaeth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phlentyn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berson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derbyn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deunyddiau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wedi’u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haddasu’n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briodol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ddiwallu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anghenion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e.e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maint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ffont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/math/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teip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trwm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wedi'i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addasu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dysgu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wedi'i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ategu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wrthrychau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real/braille/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diagramau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cyffyrddol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ati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Mae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hefyd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ymwneud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â'u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rheoli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chynhyrchu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gwybodaeth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Mae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cynnwys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gwerslyfr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wedi’i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addasu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waith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llenyddiaeth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pan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rhifau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tudalennau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cyfateb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testun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safonol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”;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werslyfrau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electronig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thaflenni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gwrthrychau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real/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technoleg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gynhyrchu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gwybodaeth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storio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trefnu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bosibl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faint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safonol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gynhyrchu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ddefnyddio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technoleg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“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rheoli’r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gynhyrchwyd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gadw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storio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ddefnyddio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dull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golygu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hawdd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iddo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eto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beiro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heb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drwydded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beiro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athro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ddangos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bod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llawysgrifen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derbyn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llawysgrifen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safon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gallu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rosglwyddo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ddefnyddio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pensil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feiro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hynny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hynny’n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darparu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/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ddarllen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ôl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print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hytrach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nag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ysgrifennu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rhedeg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hynny'n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gwella'r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ddarllen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hunain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ôl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oedolyn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ehangach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cartref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a'i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reoli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dogfennau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gwybodaeth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wybodaeth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gweithle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ryseitiau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cyfryngau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cymdeithasol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gwybodaeth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frys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masnachwyr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lleol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archebion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gwyliau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arwyddion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stryd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gwasanaethau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chofnodion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meddygol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bancio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ati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gwybodaeth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rhannu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ag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athrawon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e.e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wneir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llyfr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ymarferion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rannu'n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electronig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argraffu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a'i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ffeilio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myfyriwr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unrhyw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adborth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ysgrifenedig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athro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myfyriwr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wybodaeth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darparu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gyfoedion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Mae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tuag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gymaint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annibyniaeth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phosibl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allweddol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895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Gallwn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nawr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ddechrau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meddwl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rwystrau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posibl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fynediad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gysylltiedig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ddefnyddio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senarios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byr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rydym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ystyried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ddechrau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gall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hysbysu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heb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ddefnyddio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agos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weld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taflen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waith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siapiau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2D.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wedi’i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dewis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oherwydd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siapiau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2D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chwmpasu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addysg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gynradd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uwchradd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gallai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ddechrau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gydag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enwi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siapiau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2D “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sylfaenol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triongl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sgwâr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ddiweddarach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gall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pwnc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gwmpasu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cymesuredd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perimetr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arwynebedd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cylchoedd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sectorau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bwâu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onglau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polygonau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drwy'r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allweddol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amrywiol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ddweud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sefyllfa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hon: un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pwynt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allweddol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yw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gall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frasddarllen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taflen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waith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dudalen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A4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gyflym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chasglu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llawer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wybodaeth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gyflym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Nesaf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ddefnyddio’r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nesaf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rydym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ystyried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sefyllfa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ag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ychydig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ddim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defnyddiol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 err="1">
                <a:latin typeface="Arial"/>
                <a:cs typeface="Arial"/>
              </a:rPr>
              <a:t>Gweithgaredd</a:t>
            </a:r>
            <a:r>
              <a:rPr lang="en-GB" b="1" dirty="0">
                <a:latin typeface="Arial"/>
                <a:cs typeface="Arial"/>
              </a:rPr>
              <a:t> </a:t>
            </a:r>
            <a:r>
              <a:rPr lang="en-GB" b="1" dirty="0" err="1">
                <a:latin typeface="Arial"/>
                <a:cs typeface="Arial"/>
              </a:rPr>
              <a:t>Dewisol</a:t>
            </a:r>
            <a:r>
              <a:rPr lang="en-GB" b="1" baseline="0" dirty="0">
                <a:latin typeface="Arial"/>
                <a:cs typeface="Arial"/>
              </a:rPr>
              <a:t> 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llawer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iawn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daflenni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ymwneud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siapiau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2D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gael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ddim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ar-lein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mwyn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gwneud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gweithgaredd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sefyllfa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gallech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chynhyrchu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fwy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perthnasol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i'ch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hyfforddiant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fwy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ymarferol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byddai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argraffu'r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testun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gofyn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archwilio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heb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sbectol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efelychu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ddull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da 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weithredu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270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21285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Ystyriwch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sefyllfa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myfyriwr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agos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phell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Gwahoddwch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rannu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barn am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ffyrdd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profiad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myfyriwr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sefyllfa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hon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wahanol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heb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Trafodwch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rai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ffyrdd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gellir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lleihau'r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rhwystrau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posibl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fynediad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strwythuro'r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drafodaeth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ystyried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addasiadau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ddeunydd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print;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defnydd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dechnoleg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cyfarwyddyd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ynghylch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goddefgarwch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mesuriadau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phlant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phobl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en-GB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Cyfarwyddyd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Mae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posib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haddasu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wedi’i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chynnwys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adnodd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mwyn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ddatblygu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/s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hun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395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21285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Cyfarwyddyd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i="0" dirty="0">
                <a:latin typeface="Arial"/>
                <a:cs typeface="Arial"/>
              </a:rPr>
              <a:t>Mae hon </a:t>
            </a:r>
            <a:r>
              <a:rPr lang="en-GB" i="0" dirty="0" err="1">
                <a:latin typeface="Arial"/>
                <a:cs typeface="Arial"/>
              </a:rPr>
              <a:t>yn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sleid</a:t>
            </a:r>
            <a:r>
              <a:rPr lang="en-GB" i="0" dirty="0">
                <a:latin typeface="Arial"/>
                <a:cs typeface="Arial"/>
              </a:rPr>
              <a:t> y </a:t>
            </a:r>
            <a:r>
              <a:rPr lang="en-GB" i="0" dirty="0" err="1">
                <a:latin typeface="Arial"/>
                <a:cs typeface="Arial"/>
              </a:rPr>
              <a:t>maes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posib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ei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haddasu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sy'n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eich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galluogi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i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greu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eich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senario</a:t>
            </a:r>
            <a:r>
              <a:rPr lang="en-GB" i="0" dirty="0">
                <a:latin typeface="Arial"/>
                <a:cs typeface="Arial"/>
              </a:rPr>
              <a:t>(s) </a:t>
            </a:r>
            <a:r>
              <a:rPr lang="en-GB" i="0" dirty="0" err="1">
                <a:latin typeface="Arial"/>
                <a:cs typeface="Arial"/>
              </a:rPr>
              <a:t>eich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hun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ar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gyfer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trafodaeth</a:t>
            </a:r>
            <a:r>
              <a:rPr lang="en-GB" i="0" dirty="0">
                <a:latin typeface="Arial"/>
                <a:cs typeface="Arial"/>
              </a:rPr>
              <a:t> am </a:t>
            </a:r>
            <a:r>
              <a:rPr lang="en-GB" i="0" dirty="0" err="1">
                <a:latin typeface="Arial"/>
                <a:cs typeface="Arial"/>
              </a:rPr>
              <a:t>rwystrau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posibl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i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fynediad</a:t>
            </a:r>
            <a:r>
              <a:rPr lang="en-GB" i="0" dirty="0">
                <a:latin typeface="Arial"/>
                <a:cs typeface="Arial"/>
              </a:rPr>
              <a:t>  a </a:t>
            </a:r>
            <a:r>
              <a:rPr lang="en-GB" i="0" dirty="0" err="1">
                <a:latin typeface="Arial"/>
                <a:cs typeface="Arial"/>
              </a:rPr>
              <a:t>sut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mae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posib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eu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lleihau</a:t>
            </a:r>
            <a:r>
              <a:rPr lang="en-GB" i="0" dirty="0">
                <a:latin typeface="Arial"/>
                <a:cs typeface="Arial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i="0" dirty="0">
              <a:latin typeface="Arial"/>
              <a:cs typeface="Arial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i="0" dirty="0">
                <a:latin typeface="Arial"/>
                <a:cs typeface="Arial"/>
              </a:rPr>
              <a:t>Mae </a:t>
            </a:r>
            <a:r>
              <a:rPr lang="en-GB" i="0" dirty="0" err="1">
                <a:latin typeface="Arial"/>
                <a:cs typeface="Arial"/>
              </a:rPr>
              <a:t>enghraifft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bellach</a:t>
            </a:r>
            <a:r>
              <a:rPr lang="en-GB" i="0" dirty="0">
                <a:latin typeface="Arial"/>
                <a:cs typeface="Arial"/>
              </a:rPr>
              <a:t> o </a:t>
            </a:r>
            <a:r>
              <a:rPr lang="en-GB" i="0" dirty="0" err="1">
                <a:latin typeface="Arial"/>
                <a:cs typeface="Arial"/>
              </a:rPr>
              <a:t>senario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wedi’i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darparu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gan</a:t>
            </a:r>
            <a:r>
              <a:rPr lang="en-GB" i="0" dirty="0">
                <a:latin typeface="Arial"/>
                <a:cs typeface="Arial"/>
              </a:rPr>
              <a:t> y </a:t>
            </a:r>
            <a:r>
              <a:rPr lang="en-GB" i="0" dirty="0" err="1">
                <a:latin typeface="Arial"/>
                <a:cs typeface="Arial"/>
              </a:rPr>
              <a:t>Grŵp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Ymgynghori</a:t>
            </a:r>
            <a:r>
              <a:rPr lang="en-GB" i="0" dirty="0">
                <a:latin typeface="Arial"/>
                <a:cs typeface="Arial"/>
              </a:rPr>
              <a:t> a </a:t>
            </a:r>
            <a:r>
              <a:rPr lang="en-GB" i="0" dirty="0" err="1">
                <a:latin typeface="Arial"/>
                <a:cs typeface="Arial"/>
              </a:rPr>
              <a:t>helpodd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i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ddatblygu’r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adnodd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hwn</a:t>
            </a:r>
            <a:r>
              <a:rPr lang="en-GB" i="0" dirty="0">
                <a:latin typeface="Arial"/>
                <a:cs typeface="Arial"/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i="0" dirty="0">
              <a:latin typeface="Arial"/>
              <a:cs typeface="Arial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i="0" dirty="0" err="1">
                <a:latin typeface="Arial"/>
                <a:cs typeface="Arial"/>
              </a:rPr>
              <a:t>Senario</a:t>
            </a:r>
            <a:r>
              <a:rPr lang="en-GB" b="1" i="0" dirty="0">
                <a:latin typeface="Arial"/>
                <a:cs typeface="Arial"/>
              </a:rPr>
              <a:t>: </a:t>
            </a:r>
            <a:r>
              <a:rPr lang="en-GB" b="1" i="0" dirty="0" err="1">
                <a:latin typeface="Arial"/>
                <a:cs typeface="Arial"/>
              </a:rPr>
              <a:t>Cyfarfod</a:t>
            </a:r>
            <a:r>
              <a:rPr lang="en-GB" b="1" i="0" dirty="0">
                <a:latin typeface="Arial"/>
                <a:cs typeface="Arial"/>
              </a:rPr>
              <a:t> </a:t>
            </a:r>
            <a:r>
              <a:rPr lang="en-GB" b="1" i="0" dirty="0" err="1">
                <a:latin typeface="Arial"/>
                <a:cs typeface="Arial"/>
              </a:rPr>
              <a:t>i'w</a:t>
            </a:r>
            <a:r>
              <a:rPr lang="en-GB" b="1" i="0" dirty="0">
                <a:latin typeface="Arial"/>
                <a:cs typeface="Arial"/>
              </a:rPr>
              <a:t> </a:t>
            </a:r>
            <a:r>
              <a:rPr lang="en-GB" b="1" i="0" dirty="0" err="1">
                <a:latin typeface="Arial"/>
                <a:cs typeface="Arial"/>
              </a:rPr>
              <a:t>gynnal</a:t>
            </a:r>
            <a:r>
              <a:rPr lang="en-GB" b="1" i="0" dirty="0">
                <a:latin typeface="Arial"/>
                <a:cs typeface="Arial"/>
              </a:rPr>
              <a:t> </a:t>
            </a:r>
            <a:r>
              <a:rPr lang="en-GB" b="1" i="0" dirty="0" err="1">
                <a:latin typeface="Arial"/>
                <a:cs typeface="Arial"/>
              </a:rPr>
              <a:t>lle</a:t>
            </a:r>
            <a:r>
              <a:rPr lang="en-GB" b="1" i="0" dirty="0">
                <a:latin typeface="Arial"/>
                <a:cs typeface="Arial"/>
              </a:rPr>
              <a:t> </a:t>
            </a:r>
            <a:r>
              <a:rPr lang="en-GB" b="1" i="0" dirty="0" err="1">
                <a:latin typeface="Arial"/>
                <a:cs typeface="Arial"/>
              </a:rPr>
              <a:t>bydd</a:t>
            </a:r>
            <a:r>
              <a:rPr lang="en-GB" b="1" i="0" dirty="0">
                <a:latin typeface="Arial"/>
                <a:cs typeface="Arial"/>
              </a:rPr>
              <a:t> y CYP </a:t>
            </a:r>
            <a:r>
              <a:rPr lang="en-GB" b="1" i="0" dirty="0" err="1">
                <a:latin typeface="Arial"/>
                <a:cs typeface="Arial"/>
              </a:rPr>
              <a:t>yn</a:t>
            </a:r>
            <a:r>
              <a:rPr lang="en-GB" b="1" i="0" dirty="0">
                <a:latin typeface="Arial"/>
                <a:cs typeface="Arial"/>
              </a:rPr>
              <a:t> </a:t>
            </a:r>
            <a:r>
              <a:rPr lang="en-GB" b="1" i="0" dirty="0" err="1">
                <a:latin typeface="Arial"/>
                <a:cs typeface="Arial"/>
              </a:rPr>
              <a:t>ganolog</a:t>
            </a:r>
            <a:r>
              <a:rPr lang="en-GB" b="1" i="0" dirty="0">
                <a:latin typeface="Arial"/>
                <a:cs typeface="Arial"/>
              </a:rPr>
              <a:t> </a:t>
            </a:r>
            <a:r>
              <a:rPr lang="en-GB" b="1" i="0" dirty="0" err="1">
                <a:latin typeface="Arial"/>
                <a:cs typeface="Arial"/>
              </a:rPr>
              <a:t>i'r</a:t>
            </a:r>
            <a:r>
              <a:rPr lang="en-GB" b="1" i="0" dirty="0">
                <a:latin typeface="Arial"/>
                <a:cs typeface="Arial"/>
              </a:rPr>
              <a:t> </a:t>
            </a:r>
            <a:r>
              <a:rPr lang="en-GB" b="1" i="0" dirty="0" err="1">
                <a:latin typeface="Arial"/>
                <a:cs typeface="Arial"/>
              </a:rPr>
              <a:t>cyfarfod</a:t>
            </a:r>
            <a:endParaRPr lang="en-GB" b="1" i="0" dirty="0">
              <a:latin typeface="Arial"/>
              <a:cs typeface="Arial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b="1" i="0" dirty="0">
              <a:latin typeface="Arial"/>
              <a:cs typeface="Arial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i="0" dirty="0" err="1">
                <a:latin typeface="Arial"/>
                <a:cs typeface="Arial"/>
              </a:rPr>
              <a:t>Sefyllfa</a:t>
            </a:r>
            <a:endParaRPr lang="en-GB" b="1" i="0" dirty="0">
              <a:latin typeface="Arial"/>
              <a:cs typeface="Arial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i="0" dirty="0">
              <a:latin typeface="Arial"/>
              <a:cs typeface="Arial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i="0" dirty="0">
                <a:latin typeface="Arial"/>
                <a:cs typeface="Arial"/>
              </a:rPr>
              <a:t>Mae person </a:t>
            </a:r>
            <a:r>
              <a:rPr lang="en-GB" i="0" dirty="0" err="1">
                <a:latin typeface="Arial"/>
                <a:cs typeface="Arial"/>
              </a:rPr>
              <a:t>ifanc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sydd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â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nam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ar</a:t>
            </a:r>
            <a:r>
              <a:rPr lang="en-GB" i="0" dirty="0">
                <a:latin typeface="Arial"/>
                <a:cs typeface="Arial"/>
              </a:rPr>
              <a:t> y </a:t>
            </a:r>
            <a:r>
              <a:rPr lang="en-GB" i="0" dirty="0" err="1">
                <a:latin typeface="Arial"/>
                <a:cs typeface="Arial"/>
              </a:rPr>
              <a:t>golwg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sy'n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defnyddio</a:t>
            </a:r>
            <a:r>
              <a:rPr lang="en-GB" i="0" dirty="0">
                <a:latin typeface="Arial"/>
                <a:cs typeface="Arial"/>
              </a:rPr>
              <a:t> Braille/</a:t>
            </a:r>
            <a:r>
              <a:rPr lang="en-GB" i="0" dirty="0" err="1">
                <a:latin typeface="Arial"/>
                <a:cs typeface="Arial"/>
              </a:rPr>
              <a:t>dysgu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drwy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gyfrwng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cyffyrddol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yn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mynychu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cyfarfod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Adolygu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Blynyddol</a:t>
            </a:r>
            <a:r>
              <a:rPr lang="en-GB" i="0" dirty="0">
                <a:latin typeface="Arial"/>
                <a:cs typeface="Arial"/>
              </a:rPr>
              <a:t> am </a:t>
            </a:r>
            <a:r>
              <a:rPr lang="en-GB" i="0" dirty="0" err="1">
                <a:latin typeface="Arial"/>
                <a:cs typeface="Arial"/>
              </a:rPr>
              <a:t>ei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anghenion</a:t>
            </a:r>
            <a:r>
              <a:rPr lang="en-GB" i="0" dirty="0">
                <a:latin typeface="Arial"/>
                <a:cs typeface="Arial"/>
              </a:rPr>
              <a:t>/</a:t>
            </a:r>
            <a:r>
              <a:rPr lang="en-GB" i="0" dirty="0" err="1">
                <a:latin typeface="Arial"/>
                <a:cs typeface="Arial"/>
              </a:rPr>
              <a:t>cynnydd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yn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yr</a:t>
            </a:r>
            <a:r>
              <a:rPr lang="en-GB" i="0" dirty="0">
                <a:latin typeface="Arial"/>
                <a:cs typeface="Arial"/>
              </a:rPr>
              <a:t> </a:t>
            </a:r>
            <a:r>
              <a:rPr lang="en-GB" i="0" dirty="0" err="1">
                <a:latin typeface="Arial"/>
                <a:cs typeface="Arial"/>
              </a:rPr>
              <a:t>ysgol</a:t>
            </a:r>
            <a:r>
              <a:rPr lang="en-GB" i="0" dirty="0">
                <a:latin typeface="Arial"/>
                <a:cs typeface="Arial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i="0" dirty="0">
              <a:latin typeface="Arial"/>
              <a:cs typeface="Arial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i="0" dirty="0" err="1">
                <a:latin typeface="Arial"/>
                <a:cs typeface="Arial"/>
              </a:rPr>
              <a:t>Strategaethau</a:t>
            </a:r>
            <a:r>
              <a:rPr lang="en-GB" b="1" i="0" dirty="0">
                <a:latin typeface="Arial"/>
                <a:cs typeface="Arial"/>
              </a:rPr>
              <a:t> </a:t>
            </a:r>
            <a:r>
              <a:rPr lang="en-GB" b="1" i="0" dirty="0" err="1">
                <a:latin typeface="Arial"/>
                <a:cs typeface="Arial"/>
              </a:rPr>
              <a:t>cynhwysol</a:t>
            </a:r>
            <a:r>
              <a:rPr lang="en-GB" b="1" i="0" dirty="0">
                <a:latin typeface="Arial"/>
                <a:cs typeface="Arial"/>
              </a:rPr>
              <a:t>: </a:t>
            </a:r>
            <a:r>
              <a:rPr lang="en-GB" sz="1800" b="1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</a:p>
          <a:p>
            <a:pPr marL="457200" algn="l">
              <a:lnSpc>
                <a:spcPct val="107000"/>
              </a:lnSpc>
            </a:pPr>
            <a:endParaRPr lang="en-GB" sz="1800" i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indent="-285750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Trafodwch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gyda'r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myfyriwr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ymlaen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llaw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beth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yw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pwrpas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y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cyfarfod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a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phwy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allai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fod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yno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/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eu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swyddogaethau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.</a:t>
            </a:r>
          </a:p>
          <a:p>
            <a:pPr marL="742950" indent="-285750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Trafodwch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gyda’r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myfyriwr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sut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mae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eisiau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cael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mynediad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i’r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cyfarfod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,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h.y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.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wyneb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yn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wyneb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,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arTeams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/Zoom/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platfform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ar-lein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arall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.</a:t>
            </a:r>
          </a:p>
          <a:p>
            <a:pPr marL="742950" indent="-285750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Ydi’r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myfyriwr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yn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gwybod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sut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i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gael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mynediad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i’r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platfform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/offer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ar-lein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i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fynychu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cyfarfod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ar-lein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os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mai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dyma’r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llwybr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a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ddewisir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?</a:t>
            </a:r>
          </a:p>
          <a:p>
            <a:pPr marL="742950" indent="-285750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Ydi’r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holl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ddeunyddiau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/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gwybodaeth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ar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gyfer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y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cyfarfod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yn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cael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eu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hanfon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at y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myfyriwr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ymlaen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llaw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neu’n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cael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eu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hanfon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at staff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sy’n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gweithio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gyda’r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myfyriwr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,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fel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bod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posib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eu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haddasu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/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cael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mynediad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atynt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yn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annibynnol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? A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fyddai’r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myfyriwr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yn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elwa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o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gael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mynediad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at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yr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wybodaeth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cyn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y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cyfarfod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?</a:t>
            </a:r>
          </a:p>
          <a:p>
            <a:pPr marL="742950" indent="-285750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Ydi’r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myfyriwr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angen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/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eisiau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darparu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adborth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ysgrifenedig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neu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ymateb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i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gyfarfod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?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Sut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mae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eisiau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gwneud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hyn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?</a:t>
            </a:r>
          </a:p>
          <a:p>
            <a:pPr marL="742950" indent="-285750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A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fydd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angen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trawsgrifio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gwybodaeth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ar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gyfer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defnyddwyr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print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ymlaen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800" i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llaw</a:t>
            </a:r>
            <a:r>
              <a:rPr lang="en-GB" sz="1800" i="0" dirty="0">
                <a:effectLst/>
                <a:latin typeface="Arial"/>
                <a:ea typeface="Calibri" panose="020F0502020204030204" pitchFamily="34" charset="0"/>
                <a:cs typeface="Arial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360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979D7-8BF2-DD6B-A3E9-49BC7B51CD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440" y="1122363"/>
            <a:ext cx="9458960" cy="238760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B03C5E-A375-D7DD-CCB9-CBACEBE24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440" y="3602038"/>
            <a:ext cx="9458960" cy="1655762"/>
          </a:xfrm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665193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79E4E14-DCE3-B911-1740-2456102E1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365125"/>
            <a:ext cx="854456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D379978-41B2-27EF-D699-F5C185542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800" y="1690688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D4E884A2-C0B2-C00B-5802-F25AAA3BC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30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624F9C77-9CAC-8AC1-38B1-1CC48D570E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3D480B58-F81A-C04A-EAD3-D8EBF34EB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10905C-757E-0B1D-4C14-8259B0854477}"/>
              </a:ext>
            </a:extLst>
          </p:cNvPr>
          <p:cNvSpPr/>
          <p:nvPr userDrawn="1"/>
        </p:nvSpPr>
        <p:spPr>
          <a:xfrm>
            <a:off x="595313" y="0"/>
            <a:ext cx="596900" cy="1443038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222661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ity numb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90639B-1DA3-BCCC-3AE2-0DFDB4E5AA17}"/>
              </a:ext>
            </a:extLst>
          </p:cNvPr>
          <p:cNvSpPr txBox="1"/>
          <p:nvPr userDrawn="1"/>
        </p:nvSpPr>
        <p:spPr>
          <a:xfrm>
            <a:off x="6647498" y="6307138"/>
            <a:ext cx="5351462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>
                <a:latin typeface="Ingra" pitchFamily="2" charset="77"/>
              </a:rPr>
              <a:t>© RNIB registered charity in England and Wales (226227), Scotland (SC039316), Isle of Man (1226). Also operating in Northern Ireland.</a:t>
            </a:r>
          </a:p>
        </p:txBody>
      </p:sp>
    </p:spTree>
    <p:extLst>
      <p:ext uri="{BB962C8B-B14F-4D97-AF65-F5344CB8AC3E}">
        <p14:creationId xmlns:p14="http://schemas.microsoft.com/office/powerpoint/2010/main" val="216507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5ADE6-6467-4D5A-7ADE-AE34C1DBD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25071-4CBC-56D7-6062-3D4246001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829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19FF6-22F8-41B4-21A8-6C7DC35B7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901319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C3A2F-5EE9-2881-3076-4DCD062D9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01319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003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77537-D879-5EE2-24E9-75E68A657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503F8-222A-3BC6-011E-52149677E2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9C0211-4C2C-6658-1897-A2155154E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176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9AB4A-1E57-36CD-0904-0D33EB15F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365125"/>
            <a:ext cx="854456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1DBCB-FB8E-E222-1701-3A15F1293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800" y="1690688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C37664-1662-EC63-9EF7-99BCA8815F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30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1F69E5-CD5D-A602-C436-C7B57BEC92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9AE2B4-73A6-965B-18E0-CF874A785D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378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62FB7-4247-87C8-0B67-2F0EC6D6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349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9D9CD4F-1329-DE3F-8CF9-D847FBAC72F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98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noFill/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EC6FCCB0-A624-7AF7-87A5-71303F6EB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960" y="2550160"/>
            <a:ext cx="10515600" cy="1229677"/>
          </a:xfrm>
        </p:spPr>
        <p:txBody>
          <a:bodyPr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84207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1DE180-89D7-7645-3FC4-94E903A676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D0D54A-6D25-3242-B1EA-8B20045BAAA1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88DB2-D140-82D8-98E5-789075DB7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1B1BE6-C0D9-D072-211B-D10F50209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67F713-26CB-0945-8C63-C4B3CBAA6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4567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x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D4E884A2-C0B2-C00B-5802-F25AAA3BC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8960" y="426720"/>
            <a:ext cx="11074400" cy="57629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25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B797D6-0242-5680-5AA8-BE74C323B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1440" y="365125"/>
            <a:ext cx="87782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77764-1D85-BF19-1981-938F976B0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1440" y="1872456"/>
            <a:ext cx="87782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397C7C-2451-2CC1-563F-D8BDE60A74CB}"/>
              </a:ext>
            </a:extLst>
          </p:cNvPr>
          <p:cNvSpPr/>
          <p:nvPr userDrawn="1"/>
        </p:nvSpPr>
        <p:spPr>
          <a:xfrm>
            <a:off x="595313" y="0"/>
            <a:ext cx="596900" cy="1443038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8" name="Picture 1" descr="RNIB&#10;See differently&#10;(Logo)">
            <a:extLst>
              <a:ext uri="{FF2B5EF4-FFF2-40B4-BE49-F238E27FC236}">
                <a16:creationId xmlns:a16="http://schemas.microsoft.com/office/drawing/2014/main" id="{63CE3D43-523D-9265-6094-A9E81A8E46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2410" y="5168900"/>
            <a:ext cx="16891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C553644-5296-649A-494E-5049BB06F6E9}"/>
              </a:ext>
            </a:extLst>
          </p:cNvPr>
          <p:cNvSpPr/>
          <p:nvPr userDrawn="1"/>
        </p:nvSpPr>
        <p:spPr>
          <a:xfrm>
            <a:off x="0" y="6380798"/>
            <a:ext cx="5919788" cy="117475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solidFill>
                <a:srgbClr val="0098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77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8BC8B9E-7850-DBAA-67E9-2B353D30BFE4}"/>
              </a:ext>
            </a:extLst>
          </p:cNvPr>
          <p:cNvSpPr/>
          <p:nvPr userDrawn="1"/>
        </p:nvSpPr>
        <p:spPr>
          <a:xfrm>
            <a:off x="0" y="6380798"/>
            <a:ext cx="5919788" cy="117475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solidFill>
                <a:srgbClr val="0098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81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5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nibbookshare.org/cms/curriculum-framework-children-and-young-people-vision-impairment-cfvi-resource-hub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nib.org.uk/professionals/health-social-care-education-professionals/education-professionals/curriculum-framework-for-children-and-young-people-with-vision-impairment/" TargetMode="External"/><Relationship Id="rId5" Type="http://schemas.openxmlformats.org/officeDocument/2006/relationships/hyperlink" Target="https://www.rnibbookshare.org/cms/" TargetMode="External"/><Relationship Id="rId4" Type="http://schemas.openxmlformats.org/officeDocument/2006/relationships/hyperlink" Target="https://www.rnibbookshare.org/cms/accessing-information-0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E6AE2-234D-CABF-247B-D6358D85D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948" y="3589009"/>
            <a:ext cx="8620018" cy="1288788"/>
          </a:xfrm>
        </p:spPr>
        <p:txBody>
          <a:bodyPr>
            <a:normAutofit fontScale="90000"/>
          </a:bodyPr>
          <a:lstStyle/>
          <a:p>
            <a:r>
              <a:rPr lang="en-GB" sz="2700" dirty="0" err="1">
                <a:latin typeface="Arial"/>
                <a:cs typeface="Arial"/>
              </a:rPr>
              <a:t>Fframwaith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Cwricwlwm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ar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gyfer</a:t>
            </a:r>
            <a:r>
              <a:rPr lang="en-GB" sz="2700" dirty="0">
                <a:latin typeface="Arial"/>
                <a:cs typeface="Arial"/>
              </a:rPr>
              <a:t> Plant a </a:t>
            </a:r>
            <a:r>
              <a:rPr lang="en-GB" sz="2700" dirty="0" err="1">
                <a:latin typeface="Arial"/>
                <a:cs typeface="Arial"/>
              </a:rPr>
              <a:t>Phobl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Ifanc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â</a:t>
            </a:r>
            <a:r>
              <a:rPr lang="en-GB" sz="2700" dirty="0">
                <a:latin typeface="Arial"/>
                <a:cs typeface="Arial"/>
              </a:rPr>
              <a:t> Nam </a:t>
            </a:r>
            <a:r>
              <a:rPr lang="en-GB" sz="2700" dirty="0" err="1">
                <a:latin typeface="Arial"/>
                <a:cs typeface="Arial"/>
              </a:rPr>
              <a:t>ar</a:t>
            </a:r>
            <a:r>
              <a:rPr lang="en-GB" sz="2700" dirty="0">
                <a:latin typeface="Arial"/>
                <a:cs typeface="Arial"/>
              </a:rPr>
              <a:t> y </a:t>
            </a:r>
            <a:r>
              <a:rPr lang="en-GB" sz="2700" dirty="0" err="1">
                <a:latin typeface="Arial"/>
                <a:cs typeface="Arial"/>
              </a:rPr>
              <a:t>Golwg</a:t>
            </a:r>
            <a:r>
              <a:rPr lang="en-GB" sz="2700" dirty="0">
                <a:latin typeface="Arial"/>
                <a:cs typeface="Arial"/>
              </a:rPr>
              <a:t> (CFVI): </a:t>
            </a:r>
            <a:r>
              <a:rPr lang="en-GB" sz="2700" dirty="0" err="1">
                <a:latin typeface="Arial"/>
                <a:cs typeface="Arial"/>
              </a:rPr>
              <a:t>Adnodd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Hyfforddiant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Craidd</a:t>
            </a:r>
            <a:r>
              <a:rPr lang="en-GB" sz="2700" dirty="0">
                <a:latin typeface="Arial"/>
                <a:cs typeface="Arial"/>
              </a:rPr>
              <a:t> 8</a:t>
            </a:r>
            <a:br>
              <a:rPr lang="en-GB" sz="2700" dirty="0"/>
            </a:br>
            <a:br>
              <a:rPr lang="en-GB" sz="2700" dirty="0"/>
            </a:br>
            <a:br>
              <a:rPr lang="en-GB" sz="2700" dirty="0">
                <a:highlight>
                  <a:srgbClr val="0000FF"/>
                </a:highlight>
              </a:rPr>
            </a:b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Maes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/>
              <a:t>7: </a:t>
            </a:r>
            <a:r>
              <a:rPr lang="en-GB" sz="2700" dirty="0" err="1"/>
              <a:t>Mynediad</a:t>
            </a:r>
            <a:r>
              <a:rPr lang="en-GB" sz="2700" dirty="0"/>
              <a:t> at </a:t>
            </a:r>
            <a:r>
              <a:rPr lang="en-GB" sz="2700" dirty="0" err="1"/>
              <a:t>Wybodaeth</a:t>
            </a:r>
            <a:r>
              <a:rPr lang="en-GB" sz="2700" dirty="0"/>
              <a:t> </a:t>
            </a:r>
            <a:br>
              <a:rPr lang="en-GB" sz="2400" i="1" dirty="0"/>
            </a:br>
            <a:endParaRPr lang="en-GB" sz="2400" i="1" dirty="0"/>
          </a:p>
        </p:txBody>
      </p:sp>
      <p:pic>
        <p:nvPicPr>
          <p:cNvPr id="4" name="Picture 3" descr="Logo of VIEW">
            <a:extLst>
              <a:ext uri="{FF2B5EF4-FFF2-40B4-BE49-F238E27FC236}">
                <a16:creationId xmlns:a16="http://schemas.microsoft.com/office/drawing/2014/main" id="{D7EF78A1-3C76-B88F-11AF-027B1916B4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521" y="5618746"/>
            <a:ext cx="1885603" cy="109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University of Birmingham, VICTAR Logo&#10;">
            <a:extLst>
              <a:ext uri="{FF2B5EF4-FFF2-40B4-BE49-F238E27FC236}">
                <a16:creationId xmlns:a16="http://schemas.microsoft.com/office/drawing/2014/main" id="{2AE217BD-F559-AA56-8219-FF30334E5C5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124" y="5565747"/>
            <a:ext cx="3842391" cy="1099935"/>
          </a:xfrm>
          <a:prstGeom prst="rect">
            <a:avLst/>
          </a:prstGeom>
          <a:noFill/>
        </p:spPr>
      </p:pic>
      <p:pic>
        <p:nvPicPr>
          <p:cNvPr id="6" name="Picture 5" descr="Logo of Thomas Pocklington Trust&#10;">
            <a:extLst>
              <a:ext uri="{FF2B5EF4-FFF2-40B4-BE49-F238E27FC236}">
                <a16:creationId xmlns:a16="http://schemas.microsoft.com/office/drawing/2014/main" id="{48389E64-77A9-9F1D-A0E8-1FD89D38A2A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915" y="5618746"/>
            <a:ext cx="1295485" cy="911743"/>
          </a:xfrm>
          <a:prstGeom prst="rect">
            <a:avLst/>
          </a:prstGeom>
          <a:noFill/>
        </p:spPr>
      </p:pic>
      <p:pic>
        <p:nvPicPr>
          <p:cNvPr id="5" name="Picture 1" descr="RNIB&#10;See differently&#10;(Logo)">
            <a:extLst>
              <a:ext uri="{FF2B5EF4-FFF2-40B4-BE49-F238E27FC236}">
                <a16:creationId xmlns:a16="http://schemas.microsoft.com/office/drawing/2014/main" id="{4125758A-DB1E-6D6F-4AE9-EEE3E5EDE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2410" y="5168900"/>
            <a:ext cx="16891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0552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089F2-A345-E9B1-9222-B22473EA3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/>
              <a:t>Pam </a:t>
            </a:r>
            <a:r>
              <a:rPr lang="en-GB" sz="3000" dirty="0" err="1"/>
              <a:t>mae</a:t>
            </a:r>
            <a:r>
              <a:rPr lang="en-GB" sz="3000" dirty="0"/>
              <a:t> </a:t>
            </a:r>
            <a:r>
              <a:rPr lang="en-GB" sz="3000" dirty="0" err="1"/>
              <a:t>ffocws</a:t>
            </a:r>
            <a:r>
              <a:rPr lang="en-GB" sz="3000" dirty="0"/>
              <a:t> </a:t>
            </a:r>
            <a:r>
              <a:rPr lang="en-GB" sz="3000" dirty="0" err="1"/>
              <a:t>ar</a:t>
            </a:r>
            <a:r>
              <a:rPr lang="en-GB" sz="3000" dirty="0"/>
              <a:t> y </a:t>
            </a:r>
            <a:r>
              <a:rPr lang="en-GB" sz="3000" dirty="0" err="1"/>
              <a:t>maes</a:t>
            </a:r>
            <a:r>
              <a:rPr lang="en-GB" sz="3000" dirty="0"/>
              <a:t> </a:t>
            </a:r>
            <a:r>
              <a:rPr lang="en-GB" sz="3000" dirty="0" err="1"/>
              <a:t>hwn</a:t>
            </a:r>
            <a:r>
              <a:rPr lang="en-GB" sz="3000" dirty="0"/>
              <a:t> </a:t>
            </a:r>
            <a:r>
              <a:rPr lang="en-GB" sz="3000" dirty="0" err="1"/>
              <a:t>yn</a:t>
            </a:r>
            <a:r>
              <a:rPr lang="en-GB" sz="3000" dirty="0"/>
              <a:t> </a:t>
            </a:r>
            <a:r>
              <a:rPr lang="en-GB" sz="3000" dirty="0" err="1"/>
              <a:t>bwysig</a:t>
            </a:r>
            <a:r>
              <a:rPr lang="en-GB" sz="30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40DEE-561B-1235-5D2A-571816EF7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581" y="1328012"/>
            <a:ext cx="877824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sz="2000" dirty="0"/>
          </a:p>
          <a:p>
            <a:pPr>
              <a:lnSpc>
                <a:spcPct val="100000"/>
              </a:lnSpc>
            </a:pPr>
            <a:r>
              <a:rPr lang="en-GB" sz="2000" dirty="0" err="1"/>
              <a:t>Bydd</a:t>
            </a:r>
            <a:r>
              <a:rPr lang="en-GB" sz="2000" dirty="0"/>
              <a:t> plant a </a:t>
            </a:r>
            <a:r>
              <a:rPr lang="en-GB" sz="2000" dirty="0" err="1"/>
              <a:t>phobl</a:t>
            </a:r>
            <a:r>
              <a:rPr lang="en-GB" sz="2000" dirty="0"/>
              <a:t> </a:t>
            </a:r>
            <a:r>
              <a:rPr lang="en-GB" sz="2000" dirty="0" err="1"/>
              <a:t>ifanc</a:t>
            </a:r>
            <a:r>
              <a:rPr lang="en-GB" sz="2000" dirty="0"/>
              <a:t> </a:t>
            </a:r>
            <a:r>
              <a:rPr lang="en-GB" sz="2000" dirty="0" err="1"/>
              <a:t>sydd</a:t>
            </a:r>
            <a:r>
              <a:rPr lang="en-GB" sz="2000" dirty="0"/>
              <a:t> </a:t>
            </a:r>
            <a:r>
              <a:rPr lang="en-GB" sz="2000" dirty="0" err="1"/>
              <a:t>â</a:t>
            </a:r>
            <a:r>
              <a:rPr lang="en-GB" sz="2000" dirty="0"/>
              <a:t> </a:t>
            </a:r>
            <a:r>
              <a:rPr lang="en-GB" sz="2000" dirty="0" err="1"/>
              <a:t>nam</a:t>
            </a:r>
            <a:r>
              <a:rPr lang="en-GB" sz="2000" dirty="0"/>
              <a:t> </a:t>
            </a:r>
            <a:r>
              <a:rPr lang="en-GB" sz="2000" dirty="0" err="1"/>
              <a:t>ar</a:t>
            </a:r>
            <a:r>
              <a:rPr lang="en-GB" sz="2000" dirty="0"/>
              <a:t> y </a:t>
            </a:r>
            <a:r>
              <a:rPr lang="en-GB" sz="2000" dirty="0" err="1"/>
              <a:t>golwg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cael</a:t>
            </a:r>
            <a:r>
              <a:rPr lang="en-GB" sz="2000" dirty="0"/>
              <a:t> </a:t>
            </a:r>
            <a:r>
              <a:rPr lang="en-GB" sz="2000" dirty="0" err="1"/>
              <a:t>llai</a:t>
            </a:r>
            <a:r>
              <a:rPr lang="en-GB" sz="2000" dirty="0"/>
              <a:t> o </a:t>
            </a:r>
            <a:r>
              <a:rPr lang="en-GB" sz="2000" dirty="0" err="1"/>
              <a:t>fynediad</a:t>
            </a:r>
            <a:r>
              <a:rPr lang="en-GB" sz="2000" dirty="0"/>
              <a:t> at </a:t>
            </a:r>
            <a:r>
              <a:rPr lang="en-GB" sz="2000" dirty="0" err="1"/>
              <a:t>wybodaeth</a:t>
            </a:r>
            <a:r>
              <a:rPr lang="en-GB" sz="2000" dirty="0"/>
              <a:t> a </a:t>
            </a:r>
            <a:r>
              <a:rPr lang="en-GB" sz="2000" dirty="0" err="1"/>
              <a:t>gynhyrchir</a:t>
            </a:r>
            <a:r>
              <a:rPr lang="en-GB" sz="2000" dirty="0"/>
              <a:t> </a:t>
            </a:r>
            <a:r>
              <a:rPr lang="en-GB" sz="2000" dirty="0" err="1"/>
              <a:t>mewn</a:t>
            </a:r>
            <a:r>
              <a:rPr lang="en-GB" sz="2000" dirty="0"/>
              <a:t> </a:t>
            </a:r>
            <a:r>
              <a:rPr lang="en-GB" sz="2000" dirty="0" err="1"/>
              <a:t>fformatau</a:t>
            </a:r>
            <a:r>
              <a:rPr lang="en-GB" sz="2000" dirty="0"/>
              <a:t> “</a:t>
            </a:r>
            <a:r>
              <a:rPr lang="en-GB" sz="2000" dirty="0" err="1"/>
              <a:t>safonol</a:t>
            </a:r>
            <a:r>
              <a:rPr lang="en-GB" sz="2000" dirty="0"/>
              <a:t>”. </a:t>
            </a:r>
            <a:r>
              <a:rPr lang="en-GB" sz="2000" dirty="0" err="1"/>
              <a:t>Efallai</a:t>
            </a:r>
            <a:r>
              <a:rPr lang="en-GB" sz="2000" dirty="0"/>
              <a:t> y </a:t>
            </a:r>
            <a:r>
              <a:rPr lang="en-GB" sz="2000" dirty="0" err="1"/>
              <a:t>bydd</a:t>
            </a:r>
            <a:r>
              <a:rPr lang="en-GB" sz="2000" dirty="0"/>
              <a:t> </a:t>
            </a:r>
            <a:r>
              <a:rPr lang="en-GB" sz="2000" dirty="0" err="1"/>
              <a:t>arnynt</a:t>
            </a:r>
            <a:r>
              <a:rPr lang="en-GB" sz="2000" dirty="0"/>
              <a:t> </a:t>
            </a:r>
            <a:r>
              <a:rPr lang="en-GB" sz="2000" dirty="0" err="1"/>
              <a:t>angen</a:t>
            </a:r>
            <a:r>
              <a:rPr lang="en-GB" sz="2000" dirty="0"/>
              <a:t> </a:t>
            </a:r>
            <a:r>
              <a:rPr lang="en-GB" sz="2000" dirty="0" err="1"/>
              <a:t>ymyrraeth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ddysgu</a:t>
            </a:r>
            <a:r>
              <a:rPr lang="en-GB" sz="2000" dirty="0"/>
              <a:t> </a:t>
            </a:r>
            <a:r>
              <a:rPr lang="en-GB" sz="2000" dirty="0" err="1"/>
              <a:t>strategaethau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drefnu</a:t>
            </a:r>
            <a:r>
              <a:rPr lang="en-GB" sz="2000" dirty="0"/>
              <a:t> </a:t>
            </a:r>
            <a:r>
              <a:rPr lang="en-GB" sz="2000" dirty="0" err="1"/>
              <a:t>gwybodaeth</a:t>
            </a:r>
            <a:r>
              <a:rPr lang="en-GB" sz="2000" dirty="0"/>
              <a:t>,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ddefnyddio</a:t>
            </a:r>
            <a:r>
              <a:rPr lang="en-GB" sz="2000" dirty="0"/>
              <a:t> </a:t>
            </a:r>
            <a:r>
              <a:rPr lang="en-GB" sz="2000" dirty="0" err="1"/>
              <a:t>technoleg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gael</a:t>
            </a:r>
            <a:r>
              <a:rPr lang="en-GB" sz="2000" dirty="0"/>
              <a:t> </a:t>
            </a:r>
            <a:r>
              <a:rPr lang="en-GB" sz="2000" dirty="0" err="1"/>
              <a:t>mynediad</a:t>
            </a:r>
            <a:r>
              <a:rPr lang="en-GB" sz="2000" dirty="0"/>
              <a:t> at </a:t>
            </a:r>
            <a:r>
              <a:rPr lang="en-GB" sz="2000" dirty="0" err="1"/>
              <a:t>wybodaeth</a:t>
            </a:r>
            <a:r>
              <a:rPr lang="en-GB" sz="2000" dirty="0"/>
              <a:t> ac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gynhyrchu</a:t>
            </a:r>
            <a:r>
              <a:rPr lang="en-GB" sz="2000" dirty="0"/>
              <a:t> </a:t>
            </a:r>
            <a:r>
              <a:rPr lang="en-GB" sz="2000" dirty="0" err="1"/>
              <a:t>gwybodaeth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annibynnol</a:t>
            </a:r>
            <a:r>
              <a:rPr lang="en-GB" sz="2000" dirty="0"/>
              <a:t> </a:t>
            </a:r>
            <a:r>
              <a:rPr lang="en-GB" sz="2000" dirty="0" err="1"/>
              <a:t>mewn</a:t>
            </a:r>
            <a:r>
              <a:rPr lang="en-GB" sz="2000" dirty="0"/>
              <a:t> </a:t>
            </a:r>
            <a:r>
              <a:rPr lang="en-GB" sz="2000" dirty="0" err="1"/>
              <a:t>fformat</a:t>
            </a:r>
            <a:r>
              <a:rPr lang="en-GB" sz="2000" dirty="0"/>
              <a:t> y gallant </a:t>
            </a:r>
            <a:r>
              <a:rPr lang="en-GB" sz="2000" dirty="0" err="1"/>
              <a:t>gael</a:t>
            </a:r>
            <a:r>
              <a:rPr lang="en-GB" sz="2000" dirty="0"/>
              <a:t> </a:t>
            </a:r>
            <a:r>
              <a:rPr lang="en-GB" sz="2000" dirty="0" err="1"/>
              <a:t>mynediad</a:t>
            </a:r>
            <a:r>
              <a:rPr lang="en-GB" sz="2000" dirty="0"/>
              <a:t> </a:t>
            </a:r>
            <a:r>
              <a:rPr lang="en-GB" sz="2000" dirty="0" err="1"/>
              <a:t>iddo</a:t>
            </a:r>
            <a:r>
              <a:rPr lang="en-GB" sz="2000" dirty="0"/>
              <a:t>/</a:t>
            </a:r>
            <a:r>
              <a:rPr lang="en-GB" sz="2000" dirty="0" err="1"/>
              <a:t>ei</a:t>
            </a:r>
            <a:r>
              <a:rPr lang="en-GB" sz="2000" dirty="0"/>
              <a:t> </a:t>
            </a:r>
            <a:r>
              <a:rPr lang="en-GB" sz="2000" dirty="0" err="1"/>
              <a:t>ddarllen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ôl</a:t>
            </a:r>
            <a:r>
              <a:rPr lang="en-GB" sz="2000" dirty="0"/>
              <a:t>.</a:t>
            </a:r>
          </a:p>
          <a:p>
            <a:pPr>
              <a:lnSpc>
                <a:spcPct val="100000"/>
              </a:lnSpc>
            </a:pPr>
            <a:endParaRPr lang="en-GB" sz="2000" dirty="0"/>
          </a:p>
          <a:p>
            <a:pPr>
              <a:lnSpc>
                <a:spcPct val="100000"/>
              </a:lnSpc>
            </a:pPr>
            <a:r>
              <a:rPr lang="en-GB" sz="2000" dirty="0"/>
              <a:t>Mae </a:t>
            </a:r>
            <a:r>
              <a:rPr lang="en-GB" sz="2000" dirty="0" err="1"/>
              <a:t>mynediad</a:t>
            </a:r>
            <a:r>
              <a:rPr lang="en-GB" sz="2000" dirty="0"/>
              <a:t> at </a:t>
            </a:r>
            <a:r>
              <a:rPr lang="en-GB" sz="2000" dirty="0" err="1"/>
              <a:t>wybodaeth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allweddol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alluogi</a:t>
            </a:r>
            <a:r>
              <a:rPr lang="en-GB" sz="2000" dirty="0"/>
              <a:t> plant/</a:t>
            </a:r>
            <a:r>
              <a:rPr lang="en-GB" sz="2000" dirty="0" err="1"/>
              <a:t>pobl</a:t>
            </a:r>
            <a:r>
              <a:rPr lang="en-GB" sz="2000" dirty="0"/>
              <a:t> </a:t>
            </a:r>
            <a:r>
              <a:rPr lang="en-GB" sz="2000" dirty="0" err="1"/>
              <a:t>ifanc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gyfranogi'n</a:t>
            </a:r>
            <a:r>
              <a:rPr lang="en-GB" sz="2000" dirty="0"/>
              <a:t> </a:t>
            </a:r>
            <a:r>
              <a:rPr lang="en-GB" sz="2000" dirty="0" err="1"/>
              <a:t>llawn</a:t>
            </a:r>
            <a:r>
              <a:rPr lang="en-GB" sz="2000" dirty="0"/>
              <a:t> </a:t>
            </a:r>
            <a:r>
              <a:rPr lang="en-GB" sz="2000" dirty="0" err="1"/>
              <a:t>ym</a:t>
            </a:r>
            <a:r>
              <a:rPr lang="en-GB" sz="2000" dirty="0"/>
              <a:t> </a:t>
            </a:r>
            <a:r>
              <a:rPr lang="en-GB" sz="2000" dirty="0" err="1"/>
              <a:t>mhob</a:t>
            </a:r>
            <a:r>
              <a:rPr lang="en-GB" sz="2000" dirty="0"/>
              <a:t> </a:t>
            </a:r>
            <a:r>
              <a:rPr lang="en-GB" sz="2000" dirty="0" err="1"/>
              <a:t>maes</a:t>
            </a:r>
            <a:r>
              <a:rPr lang="en-GB" sz="2000" dirty="0"/>
              <a:t> </a:t>
            </a:r>
            <a:r>
              <a:rPr lang="en-GB" sz="2000" dirty="0" err="1"/>
              <a:t>addysg</a:t>
            </a:r>
            <a:r>
              <a:rPr lang="en-GB" sz="2000" dirty="0"/>
              <a:t> </a:t>
            </a:r>
            <a:r>
              <a:rPr lang="en-GB" sz="2000" dirty="0" err="1"/>
              <a:t>a'r</a:t>
            </a:r>
            <a:r>
              <a:rPr lang="en-GB" sz="2000" dirty="0"/>
              <a:t> </a:t>
            </a:r>
            <a:r>
              <a:rPr lang="en-GB" sz="2000" dirty="0" err="1"/>
              <a:t>byd</a:t>
            </a:r>
            <a:r>
              <a:rPr lang="en-GB" sz="2000" dirty="0"/>
              <a:t> </a:t>
            </a:r>
            <a:r>
              <a:rPr lang="en-GB" sz="2000" dirty="0" err="1"/>
              <a:t>ehangach</a:t>
            </a:r>
            <a:r>
              <a:rPr lang="en-GB" sz="2000" dirty="0"/>
              <a:t> </a:t>
            </a:r>
            <a:r>
              <a:rPr lang="en-GB" sz="2000" dirty="0" err="1"/>
              <a:t>ochr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ochr</a:t>
            </a:r>
            <a:r>
              <a:rPr lang="en-GB" sz="2000" dirty="0"/>
              <a:t> </a:t>
            </a:r>
            <a:r>
              <a:rPr lang="en-GB" sz="2000" dirty="0" err="1"/>
              <a:t>â'u</a:t>
            </a:r>
            <a:r>
              <a:rPr lang="en-GB" sz="2000" dirty="0"/>
              <a:t> </a:t>
            </a:r>
            <a:r>
              <a:rPr lang="en-GB" sz="2000" dirty="0" err="1"/>
              <a:t>cyfoedion</a:t>
            </a:r>
            <a:r>
              <a:rPr lang="en-GB" sz="2000" dirty="0"/>
              <a:t>. </a:t>
            </a:r>
            <a:r>
              <a:rPr lang="en-GB" sz="2000" dirty="0" err="1"/>
              <a:t>Mewn</a:t>
            </a:r>
            <a:r>
              <a:rPr lang="en-GB" sz="2000" dirty="0"/>
              <a:t> </a:t>
            </a:r>
            <a:r>
              <a:rPr lang="en-GB" sz="2000" dirty="0" err="1"/>
              <a:t>addysg</a:t>
            </a:r>
            <a:r>
              <a:rPr lang="en-GB" sz="2000" dirty="0"/>
              <a:t>, </a:t>
            </a:r>
            <a:r>
              <a:rPr lang="en-GB" sz="2000" dirty="0" err="1"/>
              <a:t>mae'n</a:t>
            </a:r>
            <a:r>
              <a:rPr lang="en-GB" sz="2000" dirty="0"/>
              <a:t> </a:t>
            </a:r>
            <a:r>
              <a:rPr lang="en-GB" sz="2000" dirty="0" err="1"/>
              <a:t>ffactor</a:t>
            </a:r>
            <a:r>
              <a:rPr lang="en-GB" sz="2000" dirty="0"/>
              <a:t> </a:t>
            </a:r>
            <a:r>
              <a:rPr lang="en-GB" sz="2000" dirty="0" err="1"/>
              <a:t>bwysig</a:t>
            </a:r>
            <a:r>
              <a:rPr lang="en-GB" sz="2000" dirty="0"/>
              <a:t> </a:t>
            </a:r>
            <a:r>
              <a:rPr lang="en-GB" sz="2000" dirty="0" err="1"/>
              <a:t>wrth</a:t>
            </a:r>
            <a:r>
              <a:rPr lang="en-GB" sz="2000" dirty="0"/>
              <a:t> </a:t>
            </a:r>
            <a:r>
              <a:rPr lang="en-GB" sz="2000" dirty="0" err="1"/>
              <a:t>hyrwyddo</a:t>
            </a:r>
            <a:r>
              <a:rPr lang="en-GB" sz="2000" dirty="0"/>
              <a:t> </a:t>
            </a:r>
            <a:r>
              <a:rPr lang="en-GB" sz="2000" dirty="0" err="1"/>
              <a:t>cyflawni</a:t>
            </a:r>
            <a:r>
              <a:rPr lang="en-GB" sz="2000" dirty="0"/>
              <a:t> a </a:t>
            </a:r>
            <a:r>
              <a:rPr lang="en-GB" sz="2000" dirty="0" err="1"/>
              <a:t>chynnydd</a:t>
            </a:r>
            <a:r>
              <a:rPr lang="en-GB" sz="2000" dirty="0"/>
              <a:t> </a:t>
            </a:r>
            <a:r>
              <a:rPr lang="en-GB" sz="2000" dirty="0" err="1"/>
              <a:t>sy'n</a:t>
            </a:r>
            <a:r>
              <a:rPr lang="en-GB" sz="2000" dirty="0"/>
              <a:t> </a:t>
            </a:r>
            <a:r>
              <a:rPr lang="en-GB" sz="2000" dirty="0" err="1"/>
              <a:t>gymesur</a:t>
            </a:r>
            <a:r>
              <a:rPr lang="en-GB" sz="2000" dirty="0"/>
              <a:t> </a:t>
            </a:r>
            <a:r>
              <a:rPr lang="en-GB" sz="2000" dirty="0" err="1"/>
              <a:t>â</a:t>
            </a:r>
            <a:r>
              <a:rPr lang="en-GB" sz="2000" dirty="0"/>
              <a:t> </a:t>
            </a:r>
            <a:r>
              <a:rPr lang="en-GB" sz="2000" dirty="0" err="1"/>
              <a:t>gallu</a:t>
            </a:r>
            <a:r>
              <a:rPr lang="en-GB" sz="2000" dirty="0"/>
              <a:t> </a:t>
            </a:r>
            <a:r>
              <a:rPr lang="en-GB" sz="2000" dirty="0" err="1"/>
              <a:t>gwybyddol</a:t>
            </a:r>
            <a:r>
              <a:rPr lang="en-GB" sz="2000" dirty="0"/>
              <a:t> </a:t>
            </a:r>
            <a:r>
              <a:rPr lang="en-GB" sz="2000" dirty="0" err="1"/>
              <a:t>sylfaenol</a:t>
            </a:r>
            <a:r>
              <a:rPr lang="en-GB" sz="2000" dirty="0"/>
              <a:t> y </a:t>
            </a:r>
            <a:r>
              <a:rPr lang="en-GB" sz="2000" dirty="0" err="1"/>
              <a:t>disgybl</a:t>
            </a:r>
            <a:r>
              <a:rPr lang="en-GB" sz="2000" dirty="0"/>
              <a:t>/</a:t>
            </a:r>
            <a:r>
              <a:rPr lang="en-GB" sz="2000" dirty="0" err="1"/>
              <a:t>myfyriwr</a:t>
            </a:r>
            <a:r>
              <a:rPr lang="en-GB" sz="2000" dirty="0"/>
              <a:t>. Mae </a:t>
            </a:r>
            <a:r>
              <a:rPr lang="en-GB" sz="2000" dirty="0" err="1"/>
              <a:t>ganddo</a:t>
            </a:r>
            <a:r>
              <a:rPr lang="en-GB" sz="2000" dirty="0"/>
              <a:t> </a:t>
            </a:r>
            <a:r>
              <a:rPr lang="en-GB" sz="2000" dirty="0" err="1"/>
              <a:t>hefyd</a:t>
            </a:r>
            <a:r>
              <a:rPr lang="en-GB" sz="2000" dirty="0"/>
              <a:t> ran </a:t>
            </a:r>
            <a:r>
              <a:rPr lang="en-GB" sz="2000" dirty="0" err="1"/>
              <a:t>i'w</a:t>
            </a:r>
            <a:r>
              <a:rPr lang="en-GB" sz="2000" dirty="0"/>
              <a:t> </a:t>
            </a:r>
            <a:r>
              <a:rPr lang="en-GB" sz="2000" dirty="0" err="1"/>
              <a:t>chwarae</a:t>
            </a:r>
            <a:r>
              <a:rPr lang="en-GB" sz="2000" dirty="0"/>
              <a:t> </a:t>
            </a:r>
            <a:r>
              <a:rPr lang="en-GB" sz="2000" dirty="0" err="1"/>
              <a:t>mewn</a:t>
            </a:r>
            <a:r>
              <a:rPr lang="en-GB" sz="2000" dirty="0"/>
              <a:t> </a:t>
            </a:r>
            <a:r>
              <a:rPr lang="en-GB" sz="2000" dirty="0" err="1"/>
              <a:t>rhyngweithio</a:t>
            </a:r>
            <a:r>
              <a:rPr lang="en-GB" sz="2000" dirty="0"/>
              <a:t> </a:t>
            </a:r>
            <a:r>
              <a:rPr lang="en-GB" sz="2000" dirty="0" err="1"/>
              <a:t>cymdeithasol</a:t>
            </a:r>
            <a:r>
              <a:rPr lang="en-GB" sz="2000" dirty="0"/>
              <a:t>.</a:t>
            </a:r>
          </a:p>
          <a:p>
            <a:pPr>
              <a:lnSpc>
                <a:spcPct val="100000"/>
              </a:lnSpc>
            </a:pPr>
            <a:endParaRPr lang="en-GB" sz="2000" dirty="0"/>
          </a:p>
          <a:p>
            <a:pPr>
              <a:lnSpc>
                <a:spcPct val="100000"/>
              </a:lnSpc>
            </a:pPr>
            <a:r>
              <a:rPr lang="en-GB" sz="2000" dirty="0"/>
              <a:t>Felly ... </a:t>
            </a:r>
            <a:r>
              <a:rPr lang="en-GB" sz="2000" dirty="0" err="1"/>
              <a:t>bydd</a:t>
            </a:r>
            <a:r>
              <a:rPr lang="en-GB" sz="2000" dirty="0"/>
              <a:t> </a:t>
            </a:r>
            <a:r>
              <a:rPr lang="en-GB" sz="2000" dirty="0" err="1"/>
              <a:t>llai</a:t>
            </a:r>
            <a:r>
              <a:rPr lang="en-GB" sz="2000" dirty="0"/>
              <a:t> o </a:t>
            </a:r>
            <a:r>
              <a:rPr lang="en-GB" sz="2000" dirty="0" err="1"/>
              <a:t>olwg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gofyn</a:t>
            </a:r>
            <a:r>
              <a:rPr lang="en-GB" sz="2000" dirty="0"/>
              <a:t> am </a:t>
            </a:r>
            <a:r>
              <a:rPr lang="en-GB" sz="2000" dirty="0" err="1"/>
              <a:t>ymyriadau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sicrhau</a:t>
            </a:r>
            <a:r>
              <a:rPr lang="en-GB" sz="2000" dirty="0"/>
              <a:t> </a:t>
            </a:r>
            <a:r>
              <a:rPr lang="en-GB" sz="2000" dirty="0" err="1"/>
              <a:t>mynediad</a:t>
            </a:r>
            <a:r>
              <a:rPr lang="en-GB" sz="2000" dirty="0"/>
              <a:t> </a:t>
            </a:r>
            <a:r>
              <a:rPr lang="en-GB" sz="2000" dirty="0" err="1"/>
              <a:t>priodol</a:t>
            </a:r>
            <a:r>
              <a:rPr lang="en-GB" sz="2000" dirty="0"/>
              <a:t> at </a:t>
            </a:r>
            <a:r>
              <a:rPr lang="en-GB" sz="2000" dirty="0" err="1"/>
              <a:t>wybodaeth</a:t>
            </a:r>
            <a:r>
              <a:rPr lang="en-GB" sz="2000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9272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1E689-83AC-74F5-40EF-8E41CBF3D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1440" y="365125"/>
            <a:ext cx="8949958" cy="1325563"/>
          </a:xfrm>
        </p:spPr>
        <p:txBody>
          <a:bodyPr>
            <a:noAutofit/>
          </a:bodyPr>
          <a:lstStyle/>
          <a:p>
            <a:r>
              <a:rPr lang="en-GB" sz="3000" dirty="0"/>
              <a:t>Pam </a:t>
            </a:r>
            <a:r>
              <a:rPr lang="en-GB" sz="3000" dirty="0" err="1"/>
              <a:t>mae</a:t>
            </a:r>
            <a:r>
              <a:rPr lang="en-GB" sz="3000" dirty="0"/>
              <a:t> </a:t>
            </a:r>
            <a:r>
              <a:rPr lang="en-GB" sz="3000" dirty="0" err="1"/>
              <a:t>ffocws</a:t>
            </a:r>
            <a:r>
              <a:rPr lang="en-GB" sz="3000" dirty="0"/>
              <a:t> </a:t>
            </a:r>
            <a:r>
              <a:rPr lang="en-GB" sz="3000" dirty="0" err="1"/>
              <a:t>ar</a:t>
            </a:r>
            <a:r>
              <a:rPr lang="en-GB" sz="3000" dirty="0"/>
              <a:t> y </a:t>
            </a:r>
            <a:r>
              <a:rPr lang="en-GB" sz="3000" dirty="0" err="1"/>
              <a:t>maes</a:t>
            </a:r>
            <a:r>
              <a:rPr lang="en-GB" sz="3000" dirty="0"/>
              <a:t> </a:t>
            </a:r>
            <a:r>
              <a:rPr lang="en-GB" sz="3000" dirty="0" err="1"/>
              <a:t>hwn</a:t>
            </a:r>
            <a:r>
              <a:rPr lang="en-GB" sz="3000" dirty="0"/>
              <a:t> </a:t>
            </a:r>
            <a:r>
              <a:rPr lang="en-GB" sz="3000" dirty="0" err="1"/>
              <a:t>yn</a:t>
            </a:r>
            <a:r>
              <a:rPr lang="en-GB" sz="3000" dirty="0"/>
              <a:t> </a:t>
            </a:r>
            <a:r>
              <a:rPr lang="en-GB" sz="3000" dirty="0" err="1"/>
              <a:t>bwysig</a:t>
            </a:r>
            <a:r>
              <a:rPr lang="en-GB" sz="3000" dirty="0"/>
              <a:t> </a:t>
            </a:r>
            <a:r>
              <a:rPr lang="en-GB" sz="3000" dirty="0" err="1"/>
              <a:t>ar</a:t>
            </a:r>
            <a:r>
              <a:rPr lang="en-GB" sz="3000" dirty="0"/>
              <a:t> </a:t>
            </a:r>
            <a:r>
              <a:rPr lang="en-GB" sz="3000" dirty="0" err="1"/>
              <a:t>gyfer</a:t>
            </a:r>
            <a:r>
              <a:rPr lang="en-GB" sz="3000" dirty="0"/>
              <a:t> (</a:t>
            </a:r>
            <a:r>
              <a:rPr lang="en-GB" sz="3000" dirty="0" err="1"/>
              <a:t>enw'r</a:t>
            </a:r>
            <a:r>
              <a:rPr lang="en-GB" sz="3000" dirty="0"/>
              <a:t> </a:t>
            </a:r>
            <a:r>
              <a:rPr lang="en-GB" sz="3000" dirty="0" err="1"/>
              <a:t>plentyn</a:t>
            </a:r>
            <a:r>
              <a:rPr lang="en-GB" sz="3000" dirty="0"/>
              <a:t>/person </a:t>
            </a:r>
            <a:r>
              <a:rPr lang="en-GB" sz="3000" dirty="0" err="1"/>
              <a:t>ifanc</a:t>
            </a:r>
            <a:r>
              <a:rPr lang="en-GB" sz="3000" dirty="0"/>
              <a:t>); pa </a:t>
            </a:r>
            <a:r>
              <a:rPr lang="en-GB" sz="3000" dirty="0" err="1"/>
              <a:t>ymyriadau</a:t>
            </a:r>
            <a:r>
              <a:rPr lang="en-GB" sz="3000" dirty="0"/>
              <a:t> </a:t>
            </a:r>
            <a:r>
              <a:rPr lang="en-GB" sz="3000" dirty="0" err="1"/>
              <a:t>sydd</a:t>
            </a:r>
            <a:r>
              <a:rPr lang="en-GB" sz="3000" dirty="0"/>
              <a:t> </a:t>
            </a:r>
            <a:r>
              <a:rPr lang="en-GB" sz="3000" dirty="0" err="1"/>
              <a:t>ar</a:t>
            </a:r>
            <a:r>
              <a:rPr lang="en-GB" sz="3000" dirty="0"/>
              <a:t> </a:t>
            </a:r>
            <a:r>
              <a:rPr lang="en-GB" sz="3000" dirty="0" err="1"/>
              <a:t>waith</a:t>
            </a:r>
            <a:r>
              <a:rPr lang="en-GB" sz="30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4A6D8-2FBF-BD77-361E-EAF48DF7A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1690688"/>
            <a:ext cx="8778240" cy="416978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Mae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cael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mynediad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at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wybodaeth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yn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allweddol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i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(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enw'r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plentyn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)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allu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cymryd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rhan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lawn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yn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y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dosbarth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ochr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yn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ochr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â'i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gyfoedion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.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Bydd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cymorth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unigol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yn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cael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ei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lywio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gan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:</a:t>
            </a: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Times New Roman"/>
            </a:endParaRPr>
          </a:p>
          <a:p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Manylion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nam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ar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olwg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disgybl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.</a:t>
            </a:r>
          </a:p>
          <a:p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Sut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mae'n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dylanwadu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ar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ei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fynediad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i'r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cwricwlwm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/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rhyngweithio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cymdeithasol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.</a:t>
            </a:r>
          </a:p>
          <a:p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Pa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ymyriadau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sydd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ar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waith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i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hybu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datblygiad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synhwyraidd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?</a:t>
            </a:r>
          </a:p>
          <a:p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Beth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yw'r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canlyniadau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a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ragwelir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?</a:t>
            </a:r>
          </a:p>
          <a:p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Pwy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sy'n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cyflawni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/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gweithio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ar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y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canlyniadau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hyn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?</a:t>
            </a:r>
            <a:endParaRPr lang="en-GB" sz="2400" i="1" dirty="0"/>
          </a:p>
          <a:p>
            <a:pPr marL="0" indent="0">
              <a:buNone/>
            </a:pP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1680515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Enghreifftiau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o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ddulliau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ymyrraeth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wedi'i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thargedu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ar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gyfer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Maes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7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rhestru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yn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y CFVI (1)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1872456"/>
            <a:ext cx="8778240" cy="4351338"/>
          </a:xfrm>
        </p:spPr>
        <p:txBody>
          <a:bodyPr>
            <a:normAutofit lnSpcReduction="10000"/>
          </a:bodyPr>
          <a:lstStyle/>
          <a:p>
            <a:pPr marL="380364" marR="107314" indent="-342900">
              <a:spcBef>
                <a:spcPts val="240"/>
              </a:spcBef>
              <a:buSzPct val="128571"/>
              <a:tabLst>
                <a:tab pos="218440" algn="l"/>
              </a:tabLst>
            </a:pPr>
            <a:r>
              <a:rPr lang="en-GB" sz="2000" dirty="0" err="1">
                <a:latin typeface="+mn-lt"/>
                <a:cs typeface="Tahoma"/>
              </a:rPr>
              <a:t>Deall</a:t>
            </a:r>
            <a:r>
              <a:rPr lang="en-GB" sz="2000" dirty="0">
                <a:latin typeface="+mn-lt"/>
                <a:cs typeface="Tahoma"/>
              </a:rPr>
              <a:t> a </a:t>
            </a:r>
            <a:r>
              <a:rPr lang="en-GB" sz="2000" dirty="0" err="1">
                <a:latin typeface="+mn-lt"/>
                <a:cs typeface="Tahoma"/>
              </a:rPr>
              <a:t>datblygu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ystod</a:t>
            </a:r>
            <a:r>
              <a:rPr lang="en-GB" sz="2000" dirty="0">
                <a:latin typeface="+mn-lt"/>
                <a:cs typeface="Tahoma"/>
              </a:rPr>
              <a:t> o </a:t>
            </a:r>
            <a:r>
              <a:rPr lang="en-GB" sz="2000" dirty="0" err="1">
                <a:latin typeface="+mn-lt"/>
                <a:cs typeface="Tahoma"/>
              </a:rPr>
              <a:t>ddulliau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addas</a:t>
            </a:r>
            <a:r>
              <a:rPr lang="en-GB" sz="2000" dirty="0">
                <a:latin typeface="+mn-lt"/>
                <a:cs typeface="Tahoma"/>
              </a:rPr>
              <a:t> o </a:t>
            </a:r>
            <a:r>
              <a:rPr lang="en-GB" sz="2000" dirty="0" err="1">
                <a:latin typeface="+mn-lt"/>
                <a:cs typeface="Tahoma"/>
              </a:rPr>
              <a:t>gael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mynediad</a:t>
            </a:r>
            <a:r>
              <a:rPr lang="en-GB" sz="2000" dirty="0">
                <a:latin typeface="+mn-lt"/>
                <a:cs typeface="Tahoma"/>
              </a:rPr>
              <a:t> at a </a:t>
            </a:r>
            <a:r>
              <a:rPr lang="en-GB" sz="2000" dirty="0" err="1">
                <a:latin typeface="+mn-lt"/>
                <a:cs typeface="Tahoma"/>
              </a:rPr>
              <a:t>chyflwyno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gwybodaeth</a:t>
            </a:r>
            <a:r>
              <a:rPr lang="en-GB" sz="2000" dirty="0">
                <a:latin typeface="+mn-lt"/>
                <a:cs typeface="Tahoma"/>
              </a:rPr>
              <a:t> (</a:t>
            </a:r>
            <a:r>
              <a:rPr lang="en-GB" sz="2000" dirty="0" err="1">
                <a:latin typeface="+mn-lt"/>
                <a:cs typeface="Tahoma"/>
              </a:rPr>
              <a:t>e.e</a:t>
            </a:r>
            <a:r>
              <a:rPr lang="en-GB" sz="2000" dirty="0">
                <a:latin typeface="+mn-lt"/>
                <a:cs typeface="Tahoma"/>
              </a:rPr>
              <a:t>. </a:t>
            </a:r>
            <a:r>
              <a:rPr lang="en-GB" sz="2000" dirty="0" err="1">
                <a:latin typeface="+mn-lt"/>
                <a:cs typeface="Tahoma"/>
              </a:rPr>
              <a:t>gwrthrychau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diriaethol</a:t>
            </a:r>
            <a:r>
              <a:rPr lang="en-GB" sz="2000" dirty="0">
                <a:latin typeface="+mn-lt"/>
                <a:cs typeface="Tahoma"/>
              </a:rPr>
              <a:t>/</a:t>
            </a:r>
            <a:r>
              <a:rPr lang="en-GB" sz="2000" dirty="0" err="1">
                <a:latin typeface="+mn-lt"/>
                <a:cs typeface="Tahoma"/>
              </a:rPr>
              <a:t>gwrthrychau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cyfeirio</a:t>
            </a:r>
            <a:r>
              <a:rPr lang="en-GB" sz="2000" dirty="0">
                <a:latin typeface="+mn-lt"/>
                <a:cs typeface="Tahoma"/>
              </a:rPr>
              <a:t>, print, </a:t>
            </a:r>
            <a:r>
              <a:rPr lang="en-GB" sz="2000" dirty="0" err="1">
                <a:latin typeface="+mn-lt"/>
                <a:cs typeface="Tahoma"/>
              </a:rPr>
              <a:t>lleferydd</a:t>
            </a:r>
            <a:r>
              <a:rPr lang="en-GB" sz="2000" dirty="0">
                <a:latin typeface="+mn-lt"/>
                <a:cs typeface="Tahoma"/>
              </a:rPr>
              <a:t>, </a:t>
            </a:r>
            <a:r>
              <a:rPr lang="en-GB" sz="2000" dirty="0" err="1">
                <a:latin typeface="+mn-lt"/>
                <a:cs typeface="Tahoma"/>
              </a:rPr>
              <a:t>recordiadau</a:t>
            </a:r>
            <a:r>
              <a:rPr lang="en-GB" sz="2000" dirty="0">
                <a:latin typeface="+mn-lt"/>
                <a:cs typeface="Tahoma"/>
              </a:rPr>
              <a:t>, braille, </a:t>
            </a:r>
            <a:r>
              <a:rPr lang="en-GB" sz="2000" dirty="0" err="1">
                <a:latin typeface="+mn-lt"/>
                <a:cs typeface="Tahoma"/>
              </a:rPr>
              <a:t>graffeg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gyffyrddol</a:t>
            </a:r>
            <a:r>
              <a:rPr lang="en-GB" sz="2000" dirty="0">
                <a:latin typeface="+mn-lt"/>
                <a:cs typeface="Tahoma"/>
              </a:rPr>
              <a:t>).</a:t>
            </a:r>
          </a:p>
          <a:p>
            <a:pPr marL="380364" marR="107314" indent="-342900">
              <a:spcBef>
                <a:spcPts val="240"/>
              </a:spcBef>
              <a:buSzPct val="128571"/>
              <a:tabLst>
                <a:tab pos="218440" algn="l"/>
              </a:tabLst>
            </a:pPr>
            <a:endParaRPr lang="en-GB" sz="2000" dirty="0">
              <a:latin typeface="+mn-lt"/>
              <a:cs typeface="Tahoma"/>
            </a:endParaRPr>
          </a:p>
          <a:p>
            <a:pPr marL="380364" marR="107314" indent="-342900">
              <a:spcBef>
                <a:spcPts val="240"/>
              </a:spcBef>
              <a:buSzPct val="128571"/>
              <a:tabLst>
                <a:tab pos="218440" algn="l"/>
              </a:tabLst>
            </a:pPr>
            <a:r>
              <a:rPr lang="en-GB" sz="2000" dirty="0" err="1">
                <a:latin typeface="+mn-lt"/>
                <a:cs typeface="Tahoma"/>
              </a:rPr>
              <a:t>Cydnabod</a:t>
            </a:r>
            <a:r>
              <a:rPr lang="en-GB" sz="2000" dirty="0">
                <a:latin typeface="+mn-lt"/>
                <a:cs typeface="Tahoma"/>
              </a:rPr>
              <a:t> y </a:t>
            </a:r>
            <a:r>
              <a:rPr lang="en-GB" sz="2000" dirty="0" err="1">
                <a:latin typeface="+mn-lt"/>
                <a:cs typeface="Tahoma"/>
              </a:rPr>
              <a:t>bydd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strategaethau</a:t>
            </a:r>
            <a:r>
              <a:rPr lang="en-GB" sz="2000" dirty="0">
                <a:latin typeface="+mn-lt"/>
                <a:cs typeface="Tahoma"/>
              </a:rPr>
              <a:t> a </a:t>
            </a:r>
            <a:r>
              <a:rPr lang="en-GB" sz="2000" dirty="0" err="1">
                <a:latin typeface="+mn-lt"/>
                <a:cs typeface="Tahoma"/>
              </a:rPr>
              <a:t>addysgir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ar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gyfer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cael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mynediad</a:t>
            </a:r>
            <a:r>
              <a:rPr lang="en-GB" sz="2000" dirty="0">
                <a:latin typeface="+mn-lt"/>
                <a:cs typeface="Tahoma"/>
              </a:rPr>
              <a:t> at </a:t>
            </a:r>
            <a:r>
              <a:rPr lang="en-GB" sz="2000" dirty="0" err="1">
                <a:latin typeface="+mn-lt"/>
                <a:cs typeface="Tahoma"/>
              </a:rPr>
              <a:t>wybodaeth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yn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newid</a:t>
            </a:r>
            <a:r>
              <a:rPr lang="en-GB" sz="2000" dirty="0">
                <a:latin typeface="+mn-lt"/>
                <a:cs typeface="Tahoma"/>
              </a:rPr>
              <a:t>, a gall </a:t>
            </a:r>
            <a:r>
              <a:rPr lang="en-GB" sz="2000" dirty="0" err="1">
                <a:latin typeface="+mn-lt"/>
                <a:cs typeface="Tahoma"/>
              </a:rPr>
              <a:t>hyn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fod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yn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gysylltiedig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â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chyfnod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datblygiadol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neu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newid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mewn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amgylchiadau</a:t>
            </a:r>
            <a:r>
              <a:rPr lang="en-GB" sz="2000" dirty="0">
                <a:latin typeface="+mn-lt"/>
                <a:cs typeface="Tahoma"/>
              </a:rPr>
              <a:t> (</a:t>
            </a:r>
            <a:r>
              <a:rPr lang="en-GB" sz="2000" dirty="0" err="1">
                <a:latin typeface="+mn-lt"/>
                <a:cs typeface="Tahoma"/>
              </a:rPr>
              <a:t>e.e</a:t>
            </a:r>
            <a:r>
              <a:rPr lang="en-GB" sz="2000" dirty="0">
                <a:latin typeface="+mn-lt"/>
                <a:cs typeface="Tahoma"/>
              </a:rPr>
              <a:t>. </a:t>
            </a:r>
            <a:r>
              <a:rPr lang="en-GB" sz="2000" dirty="0" err="1">
                <a:latin typeface="+mn-lt"/>
                <a:cs typeface="Tahoma"/>
              </a:rPr>
              <a:t>mewn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perthynas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â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lefel</a:t>
            </a:r>
            <a:r>
              <a:rPr lang="en-GB" sz="2000" dirty="0">
                <a:latin typeface="+mn-lt"/>
                <a:cs typeface="Tahoma"/>
              </a:rPr>
              <a:t> y </a:t>
            </a:r>
            <a:r>
              <a:rPr lang="en-GB" sz="2000" dirty="0" err="1">
                <a:latin typeface="+mn-lt"/>
                <a:cs typeface="Tahoma"/>
              </a:rPr>
              <a:t>golwg</a:t>
            </a:r>
            <a:r>
              <a:rPr lang="en-GB" sz="2000" dirty="0">
                <a:latin typeface="+mn-lt"/>
                <a:cs typeface="Tahoma"/>
              </a:rPr>
              <a:t>, </a:t>
            </a:r>
            <a:r>
              <a:rPr lang="en-GB" sz="2000" dirty="0" err="1">
                <a:latin typeface="+mn-lt"/>
                <a:cs typeface="Tahoma"/>
              </a:rPr>
              <a:t>neu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farn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plentyn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neu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berson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ifanc</a:t>
            </a:r>
            <a:r>
              <a:rPr lang="en-GB" sz="2000" dirty="0">
                <a:latin typeface="+mn-lt"/>
                <a:cs typeface="Tahoma"/>
              </a:rPr>
              <a:t>).</a:t>
            </a:r>
          </a:p>
          <a:p>
            <a:pPr marL="380364" marR="107314" indent="-342900">
              <a:spcBef>
                <a:spcPts val="240"/>
              </a:spcBef>
              <a:buSzPct val="128571"/>
              <a:tabLst>
                <a:tab pos="218440" algn="l"/>
              </a:tabLst>
            </a:pPr>
            <a:endParaRPr lang="en-GB" sz="2000" dirty="0">
              <a:latin typeface="+mn-lt"/>
              <a:cs typeface="Tahoma"/>
            </a:endParaRPr>
          </a:p>
          <a:p>
            <a:pPr marL="380364" marR="107314" indent="-342900">
              <a:spcBef>
                <a:spcPts val="240"/>
              </a:spcBef>
              <a:buSzPct val="128571"/>
              <a:tabLst>
                <a:tab pos="218440" algn="l"/>
              </a:tabLst>
            </a:pPr>
            <a:r>
              <a:rPr lang="en-GB" sz="2000" dirty="0" err="1">
                <a:latin typeface="+mn-lt"/>
                <a:cs typeface="Tahoma"/>
              </a:rPr>
              <a:t>Dewis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dulliau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addas</a:t>
            </a:r>
            <a:r>
              <a:rPr lang="en-GB" sz="2000" dirty="0">
                <a:latin typeface="+mn-lt"/>
                <a:cs typeface="Tahoma"/>
              </a:rPr>
              <a:t> (</a:t>
            </a:r>
            <a:r>
              <a:rPr lang="en-GB" sz="2000" dirty="0" err="1">
                <a:latin typeface="+mn-lt"/>
                <a:cs typeface="Tahoma"/>
              </a:rPr>
              <a:t>neu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gyfuniadau</a:t>
            </a:r>
            <a:r>
              <a:rPr lang="en-GB" sz="2000" dirty="0">
                <a:latin typeface="+mn-lt"/>
                <a:cs typeface="Tahoma"/>
              </a:rPr>
              <a:t> o </a:t>
            </a:r>
            <a:r>
              <a:rPr lang="en-GB" sz="2000" dirty="0" err="1">
                <a:latin typeface="+mn-lt"/>
                <a:cs typeface="Tahoma"/>
              </a:rPr>
              <a:t>ddulliau</a:t>
            </a:r>
            <a:r>
              <a:rPr lang="en-GB" sz="2000" dirty="0">
                <a:latin typeface="+mn-lt"/>
                <a:cs typeface="Tahoma"/>
              </a:rPr>
              <a:t>) o </a:t>
            </a:r>
            <a:r>
              <a:rPr lang="en-GB" sz="2000" dirty="0" err="1">
                <a:latin typeface="+mn-lt"/>
                <a:cs typeface="Tahoma"/>
              </a:rPr>
              <a:t>gael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mynediad</a:t>
            </a:r>
            <a:r>
              <a:rPr lang="en-GB" sz="2000" dirty="0">
                <a:latin typeface="+mn-lt"/>
                <a:cs typeface="Tahoma"/>
              </a:rPr>
              <a:t> at </a:t>
            </a:r>
            <a:r>
              <a:rPr lang="en-GB" sz="2000" dirty="0" err="1">
                <a:latin typeface="+mn-lt"/>
                <a:cs typeface="Tahoma"/>
              </a:rPr>
              <a:t>wybodaeth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a’i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chyflwyno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mewn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amgylchiadau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gwahanol</a:t>
            </a:r>
            <a:r>
              <a:rPr lang="en-GB" sz="2000" dirty="0">
                <a:latin typeface="+mn-lt"/>
                <a:cs typeface="Tahoma"/>
              </a:rPr>
              <a:t>. </a:t>
            </a:r>
            <a:r>
              <a:rPr lang="en-GB" sz="2000" dirty="0" err="1">
                <a:latin typeface="+mn-lt"/>
                <a:cs typeface="Tahoma"/>
              </a:rPr>
              <a:t>Dylai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hyn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gynnwys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atebion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technoleg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isel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i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ddarparu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opsiynau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amgen</a:t>
            </a:r>
            <a:r>
              <a:rPr lang="en-GB" sz="2000" dirty="0">
                <a:latin typeface="+mn-lt"/>
                <a:cs typeface="Tahoma"/>
              </a:rPr>
              <a:t> pan </a:t>
            </a:r>
            <a:r>
              <a:rPr lang="en-GB" sz="2000" dirty="0" err="1">
                <a:latin typeface="+mn-lt"/>
                <a:cs typeface="Tahoma"/>
              </a:rPr>
              <a:t>fydd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technolegau'n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methu</a:t>
            </a:r>
            <a:r>
              <a:rPr lang="en-GB" sz="2000" dirty="0">
                <a:latin typeface="+mn-lt"/>
                <a:cs typeface="Tahoma"/>
              </a:rPr>
              <a:t>.</a:t>
            </a:r>
          </a:p>
          <a:p>
            <a:pPr marL="380364" marR="107314" indent="-342900">
              <a:spcBef>
                <a:spcPts val="240"/>
              </a:spcBef>
              <a:buSzPct val="128571"/>
              <a:tabLst>
                <a:tab pos="218440" algn="l"/>
              </a:tabLst>
            </a:pPr>
            <a:endParaRPr lang="en-GB" sz="2000" dirty="0">
              <a:latin typeface="+mn-lt"/>
              <a:cs typeface="Tahoma"/>
            </a:endParaRPr>
          </a:p>
          <a:p>
            <a:pPr marL="380364" marR="107314" indent="-342900">
              <a:spcBef>
                <a:spcPts val="240"/>
              </a:spcBef>
              <a:buSzPct val="128571"/>
              <a:tabLst>
                <a:tab pos="218440" algn="l"/>
              </a:tabLst>
            </a:pPr>
            <a:r>
              <a:rPr lang="en-GB" sz="2000" dirty="0" err="1">
                <a:latin typeface="+mn-lt"/>
                <a:cs typeface="Tahoma"/>
              </a:rPr>
              <a:t>Rheoli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gwybodaeth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fel</a:t>
            </a:r>
            <a:r>
              <a:rPr lang="en-GB" sz="2000" dirty="0">
                <a:latin typeface="+mn-lt"/>
                <a:cs typeface="Tahoma"/>
              </a:rPr>
              <a:t> bod </a:t>
            </a:r>
            <a:r>
              <a:rPr lang="en-GB" sz="2000" dirty="0" err="1">
                <a:latin typeface="+mn-lt"/>
                <a:cs typeface="Tahoma"/>
              </a:rPr>
              <a:t>posib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cael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mynediad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ati</a:t>
            </a:r>
            <a:r>
              <a:rPr lang="en-GB" sz="2000" dirty="0">
                <a:latin typeface="+mn-lt"/>
                <a:cs typeface="Tahoma"/>
              </a:rPr>
              <a:t> pan </a:t>
            </a:r>
            <a:r>
              <a:rPr lang="en-GB" sz="2000" dirty="0" err="1">
                <a:latin typeface="+mn-lt"/>
                <a:cs typeface="Tahoma"/>
              </a:rPr>
              <a:t>fo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angen</a:t>
            </a:r>
            <a:r>
              <a:rPr lang="en-GB" sz="2000" dirty="0">
                <a:latin typeface="+mn-lt"/>
                <a:cs typeface="Tahoma"/>
              </a:rPr>
              <a:t> (</a:t>
            </a:r>
            <a:r>
              <a:rPr lang="en-GB" sz="2000" dirty="0" err="1">
                <a:latin typeface="+mn-lt"/>
                <a:cs typeface="Tahoma"/>
              </a:rPr>
              <a:t>e.e</a:t>
            </a:r>
            <a:r>
              <a:rPr lang="en-GB" sz="2000" dirty="0">
                <a:latin typeface="+mn-lt"/>
                <a:cs typeface="Tahoma"/>
              </a:rPr>
              <a:t>. </a:t>
            </a:r>
            <a:r>
              <a:rPr lang="en-GB" sz="2000" dirty="0" err="1">
                <a:latin typeface="+mn-lt"/>
                <a:cs typeface="Tahoma"/>
              </a:rPr>
              <a:t>cysylltiadau</a:t>
            </a:r>
            <a:r>
              <a:rPr lang="en-GB" sz="2000" dirty="0">
                <a:latin typeface="+mn-lt"/>
                <a:cs typeface="Tahoma"/>
              </a:rPr>
              <a:t>, </a:t>
            </a:r>
            <a:r>
              <a:rPr lang="en-GB" sz="2000" dirty="0" err="1">
                <a:latin typeface="+mn-lt"/>
                <a:cs typeface="Tahoma"/>
              </a:rPr>
              <a:t>amserlenni</a:t>
            </a:r>
            <a:r>
              <a:rPr lang="en-GB" sz="2000" dirty="0">
                <a:latin typeface="+mn-lt"/>
                <a:cs typeface="Tahoma"/>
              </a:rPr>
              <a:t>, </a:t>
            </a:r>
            <a:r>
              <a:rPr lang="en-GB" sz="2000" dirty="0" err="1">
                <a:latin typeface="+mn-lt"/>
                <a:cs typeface="Tahoma"/>
              </a:rPr>
              <a:t>dyddiaduron</a:t>
            </a:r>
            <a:r>
              <a:rPr lang="en-GB" sz="2000" dirty="0">
                <a:latin typeface="+mn-lt"/>
                <a:cs typeface="Tahoma"/>
              </a:rPr>
              <a:t>).</a:t>
            </a: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364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Enghreifftiau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o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ddulliau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ymyrraeth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wedi'i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thargedu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ar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gyfer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Maes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7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rhestru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yn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y CFVI (2)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1872456"/>
            <a:ext cx="8778240" cy="4351338"/>
          </a:xfrm>
        </p:spPr>
        <p:txBody>
          <a:bodyPr>
            <a:normAutofit/>
          </a:bodyPr>
          <a:lstStyle/>
          <a:p>
            <a:pPr marL="380364" marR="153035" indent="-342900">
              <a:buSzPct val="128571"/>
              <a:tabLst>
                <a:tab pos="218440" algn="l"/>
              </a:tabLst>
            </a:pPr>
            <a:r>
              <a:rPr lang="en-GB" sz="2000" dirty="0" err="1">
                <a:latin typeface="+mn-lt"/>
                <a:cs typeface="Tahoma"/>
              </a:rPr>
              <a:t>Cefnogi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datblygiad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cysyniadau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allweddol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yn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ymwneud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â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rhifedd</a:t>
            </a:r>
            <a:r>
              <a:rPr lang="en-GB" sz="2000" dirty="0">
                <a:latin typeface="+mn-lt"/>
                <a:cs typeface="Tahoma"/>
              </a:rPr>
              <a:t> a data </a:t>
            </a:r>
            <a:r>
              <a:rPr lang="en-GB" sz="2000" dirty="0" err="1">
                <a:latin typeface="+mn-lt"/>
                <a:cs typeface="Tahoma"/>
              </a:rPr>
              <a:t>mewn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oedran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neu</a:t>
            </a:r>
            <a:r>
              <a:rPr lang="en-GB" sz="2000" dirty="0">
                <a:latin typeface="+mn-lt"/>
                <a:cs typeface="Tahoma"/>
              </a:rPr>
              <a:t> gam </a:t>
            </a:r>
            <a:r>
              <a:rPr lang="en-GB" sz="2000" dirty="0" err="1">
                <a:latin typeface="+mn-lt"/>
                <a:cs typeface="Tahoma"/>
              </a:rPr>
              <a:t>datblygu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priodol</a:t>
            </a:r>
            <a:r>
              <a:rPr lang="en-GB" sz="2000" dirty="0">
                <a:latin typeface="+mn-lt"/>
                <a:cs typeface="Tahoma"/>
              </a:rPr>
              <a:t>, </a:t>
            </a:r>
            <a:r>
              <a:rPr lang="en-GB" sz="2000" dirty="0" err="1">
                <a:latin typeface="+mn-lt"/>
                <a:cs typeface="Tahoma"/>
              </a:rPr>
              <a:t>gan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gynnwys</a:t>
            </a:r>
            <a:r>
              <a:rPr lang="en-GB" sz="2000" dirty="0">
                <a:latin typeface="+mn-lt"/>
                <a:cs typeface="Tahoma"/>
              </a:rPr>
              <a:t> (</a:t>
            </a:r>
            <a:r>
              <a:rPr lang="en-GB" sz="2000" dirty="0" err="1">
                <a:latin typeface="+mn-lt"/>
                <a:cs typeface="Tahoma"/>
              </a:rPr>
              <a:t>lle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bo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hynny’n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briodol</a:t>
            </a:r>
            <a:r>
              <a:rPr lang="en-GB" sz="2000" dirty="0">
                <a:latin typeface="+mn-lt"/>
                <a:cs typeface="Tahoma"/>
              </a:rPr>
              <a:t>) </a:t>
            </a:r>
            <a:r>
              <a:rPr lang="en-GB" sz="2000" dirty="0" err="1">
                <a:latin typeface="+mn-lt"/>
                <a:cs typeface="Tahoma"/>
              </a:rPr>
              <a:t>cefnogi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dealltwriaeth</a:t>
            </a:r>
            <a:r>
              <a:rPr lang="en-GB" sz="2000" dirty="0">
                <a:latin typeface="+mn-lt"/>
                <a:cs typeface="Tahoma"/>
              </a:rPr>
              <a:t> o </a:t>
            </a:r>
            <a:r>
              <a:rPr lang="en-GB" sz="2000" dirty="0" err="1">
                <a:latin typeface="+mn-lt"/>
                <a:cs typeface="Tahoma"/>
              </a:rPr>
              <a:t>godau</a:t>
            </a:r>
            <a:r>
              <a:rPr lang="en-GB" sz="2000" dirty="0">
                <a:latin typeface="+mn-lt"/>
                <a:cs typeface="Tahoma"/>
              </a:rPr>
              <a:t> braille ac </a:t>
            </a:r>
            <a:r>
              <a:rPr lang="en-GB" sz="2000" dirty="0" err="1">
                <a:latin typeface="+mn-lt"/>
                <a:cs typeface="Tahoma"/>
              </a:rPr>
              <a:t>iaith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sy’n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ymwneud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â’r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cysyniadau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allweddol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mewn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mathemateg</a:t>
            </a:r>
            <a:r>
              <a:rPr lang="en-GB" sz="2000" dirty="0">
                <a:latin typeface="+mn-lt"/>
                <a:cs typeface="Tahoma"/>
              </a:rPr>
              <a:t> a </a:t>
            </a:r>
            <a:r>
              <a:rPr lang="en-GB" sz="2000" dirty="0" err="1">
                <a:latin typeface="+mn-lt"/>
                <a:cs typeface="Tahoma"/>
              </a:rPr>
              <a:t>gwyddoniaeth</a:t>
            </a:r>
            <a:r>
              <a:rPr lang="en-GB" sz="2000" spc="-10" dirty="0">
                <a:latin typeface="+mn-lt"/>
                <a:cs typeface="Tahoma"/>
              </a:rPr>
              <a:t>.</a:t>
            </a:r>
            <a:endParaRPr lang="en-GB" sz="2000" dirty="0">
              <a:latin typeface="+mn-lt"/>
              <a:cs typeface="Tahoma"/>
            </a:endParaRPr>
          </a:p>
          <a:p>
            <a:pPr marL="380364" marR="50165" indent="-342900">
              <a:buSzPct val="128571"/>
              <a:tabLst>
                <a:tab pos="218440" algn="l"/>
              </a:tabLst>
            </a:pPr>
            <a:r>
              <a:rPr lang="en-GB" sz="2000" dirty="0" err="1">
                <a:latin typeface="+mn-lt"/>
                <a:cs typeface="Tahoma"/>
              </a:rPr>
              <a:t>Cefnogi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datblygiad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sgiliau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graffeg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gyffyrddol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i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hyrwyddo</a:t>
            </a:r>
            <a:r>
              <a:rPr lang="en-GB" sz="2000" dirty="0">
                <a:latin typeface="+mn-lt"/>
                <a:cs typeface="Tahoma"/>
              </a:rPr>
              <a:t> a </a:t>
            </a:r>
            <a:r>
              <a:rPr lang="en-GB" sz="2000" dirty="0" err="1">
                <a:latin typeface="+mn-lt"/>
                <a:cs typeface="Tahoma"/>
              </a:rPr>
              <a:t>hwyluso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mynediad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i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ddeunydd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cynrychioliadol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dau</a:t>
            </a:r>
            <a:r>
              <a:rPr lang="en-GB" sz="2000" dirty="0">
                <a:latin typeface="+mn-lt"/>
                <a:cs typeface="Tahoma"/>
              </a:rPr>
              <a:t> a </a:t>
            </a:r>
            <a:r>
              <a:rPr lang="en-GB" sz="2000" dirty="0" err="1">
                <a:latin typeface="+mn-lt"/>
                <a:cs typeface="Tahoma"/>
              </a:rPr>
              <a:t>thri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dimensiwn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fel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mapiau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cyffyrddol</a:t>
            </a:r>
            <a:r>
              <a:rPr lang="en-GB" sz="2000" dirty="0">
                <a:latin typeface="+mn-lt"/>
                <a:cs typeface="Tahoma"/>
              </a:rPr>
              <a:t>, </a:t>
            </a:r>
            <a:r>
              <a:rPr lang="en-GB" sz="2000" dirty="0" err="1">
                <a:latin typeface="+mn-lt"/>
                <a:cs typeface="Tahoma"/>
              </a:rPr>
              <a:t>diagramau</a:t>
            </a:r>
            <a:r>
              <a:rPr lang="en-GB" sz="2000" dirty="0">
                <a:latin typeface="+mn-lt"/>
                <a:cs typeface="Tahoma"/>
              </a:rPr>
              <a:t>, </a:t>
            </a:r>
            <a:r>
              <a:rPr lang="en-GB" sz="2000" dirty="0" err="1">
                <a:latin typeface="+mn-lt"/>
                <a:cs typeface="Tahoma"/>
              </a:rPr>
              <a:t>lluniau</a:t>
            </a:r>
            <a:r>
              <a:rPr lang="en-GB" sz="2000" dirty="0">
                <a:latin typeface="+mn-lt"/>
                <a:cs typeface="Tahoma"/>
              </a:rPr>
              <a:t> a </a:t>
            </a:r>
            <a:r>
              <a:rPr lang="en-GB" sz="2000" dirty="0" err="1">
                <a:latin typeface="+mn-lt"/>
                <a:cs typeface="Tahoma"/>
              </a:rPr>
              <a:t>deunydd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graffigol</a:t>
            </a:r>
            <a:r>
              <a:rPr lang="en-GB" sz="2000" dirty="0">
                <a:latin typeface="+mn-lt"/>
                <a:cs typeface="Tahoma"/>
              </a:rPr>
              <a:t> a </a:t>
            </a:r>
            <a:r>
              <a:rPr lang="en-GB" sz="2000" dirty="0" err="1">
                <a:latin typeface="+mn-lt"/>
                <a:cs typeface="Tahoma"/>
              </a:rPr>
              <a:t>ffigurol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arall</a:t>
            </a:r>
            <a:r>
              <a:rPr lang="en-GB" sz="2000" dirty="0">
                <a:latin typeface="+mn-lt"/>
                <a:cs typeface="Tahoma"/>
              </a:rPr>
              <a:t>.</a:t>
            </a:r>
          </a:p>
          <a:p>
            <a:pPr marL="380364" marR="50165" indent="-342900">
              <a:buSzPct val="128571"/>
              <a:tabLst>
                <a:tab pos="218440" algn="l"/>
              </a:tabLst>
            </a:pPr>
            <a:r>
              <a:rPr lang="en-GB" sz="2000" dirty="0" err="1">
                <a:latin typeface="+mn-lt"/>
                <a:cs typeface="Tahoma"/>
              </a:rPr>
              <a:t>Cefnogi’r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gallu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i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ddewis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dulliau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penodol</a:t>
            </a:r>
            <a:r>
              <a:rPr lang="en-GB" sz="2000" dirty="0">
                <a:latin typeface="+mn-lt"/>
                <a:cs typeface="Tahoma"/>
              </a:rPr>
              <a:t> (</a:t>
            </a:r>
            <a:r>
              <a:rPr lang="en-GB" sz="2000" dirty="0" err="1">
                <a:latin typeface="+mn-lt"/>
                <a:cs typeface="Tahoma"/>
              </a:rPr>
              <a:t>neu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gyfuniadau</a:t>
            </a:r>
            <a:r>
              <a:rPr lang="en-GB" sz="2000" dirty="0">
                <a:latin typeface="+mn-lt"/>
                <a:cs typeface="Tahoma"/>
              </a:rPr>
              <a:t> o </a:t>
            </a:r>
            <a:r>
              <a:rPr lang="en-GB" sz="2000" dirty="0" err="1">
                <a:latin typeface="+mn-lt"/>
                <a:cs typeface="Tahoma"/>
              </a:rPr>
              <a:t>ddulliau</a:t>
            </a:r>
            <a:r>
              <a:rPr lang="en-GB" sz="2000" dirty="0">
                <a:latin typeface="+mn-lt"/>
                <a:cs typeface="Tahoma"/>
              </a:rPr>
              <a:t>) </a:t>
            </a:r>
            <a:r>
              <a:rPr lang="en-GB" sz="2000" dirty="0" err="1">
                <a:latin typeface="+mn-lt"/>
                <a:cs typeface="Tahoma"/>
              </a:rPr>
              <a:t>i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gael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mynediad</a:t>
            </a:r>
            <a:r>
              <a:rPr lang="en-GB" sz="2000" dirty="0">
                <a:latin typeface="+mn-lt"/>
                <a:cs typeface="Tahoma"/>
              </a:rPr>
              <a:t> at </a:t>
            </a:r>
            <a:r>
              <a:rPr lang="en-GB" sz="2000" dirty="0" err="1">
                <a:latin typeface="+mn-lt"/>
                <a:cs typeface="Tahoma"/>
              </a:rPr>
              <a:t>wybodaeth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mewn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cyd-destunau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penodol</a:t>
            </a:r>
            <a:r>
              <a:rPr lang="en-GB" sz="2000" dirty="0">
                <a:latin typeface="+mn-lt"/>
                <a:cs typeface="Tahoma"/>
              </a:rPr>
              <a:t> (</a:t>
            </a:r>
            <a:r>
              <a:rPr lang="en-GB" sz="2000" dirty="0" err="1">
                <a:latin typeface="+mn-lt"/>
                <a:cs typeface="Tahoma"/>
              </a:rPr>
              <a:t>e.e</a:t>
            </a:r>
            <a:r>
              <a:rPr lang="en-GB" sz="2000" dirty="0">
                <a:latin typeface="+mn-lt"/>
                <a:cs typeface="Tahoma"/>
              </a:rPr>
              <a:t>. </a:t>
            </a:r>
            <a:r>
              <a:rPr lang="en-GB" sz="2000" dirty="0" err="1">
                <a:latin typeface="+mn-lt"/>
                <a:cs typeface="Tahoma"/>
              </a:rPr>
              <a:t>sgiliau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arholiad</a:t>
            </a:r>
            <a:r>
              <a:rPr lang="en-GB" sz="2000" dirty="0">
                <a:latin typeface="+mn-lt"/>
                <a:cs typeface="Tahoma"/>
              </a:rPr>
              <a:t>, </a:t>
            </a:r>
            <a:r>
              <a:rPr lang="en-GB" sz="2000" dirty="0" err="1">
                <a:latin typeface="+mn-lt"/>
                <a:cs typeface="Tahoma"/>
              </a:rPr>
              <a:t>mewn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gwersi</a:t>
            </a:r>
            <a:r>
              <a:rPr lang="en-GB" sz="2000" dirty="0">
                <a:latin typeface="+mn-lt"/>
                <a:cs typeface="Tahoma"/>
              </a:rPr>
              <a:t> ac </a:t>
            </a:r>
            <a:r>
              <a:rPr lang="en-GB" sz="2000" dirty="0" err="1">
                <a:latin typeface="+mn-lt"/>
                <a:cs typeface="Tahoma"/>
              </a:rPr>
              <a:t>astudio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annibynnol</a:t>
            </a:r>
            <a:r>
              <a:rPr lang="en-GB" sz="2000" dirty="0">
                <a:latin typeface="+mn-lt"/>
                <a:cs typeface="Tahoma"/>
              </a:rPr>
              <a:t>).</a:t>
            </a: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7721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Enghreifftiau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o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ddulliau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ymyrraeth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wedi'i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thargedu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ar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gyfer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Maes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7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rhestru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yn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y CFVI (3)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1872456"/>
            <a:ext cx="8778240" cy="4351338"/>
          </a:xfrm>
        </p:spPr>
        <p:txBody>
          <a:bodyPr>
            <a:normAutofit/>
          </a:bodyPr>
          <a:lstStyle/>
          <a:p>
            <a:pPr marL="456565" marR="269240" indent="-342900">
              <a:lnSpc>
                <a:spcPct val="101200"/>
              </a:lnSpc>
              <a:spcBef>
                <a:spcPts val="545"/>
              </a:spcBef>
              <a:buSzPct val="128571"/>
              <a:tabLst>
                <a:tab pos="294640" algn="l"/>
              </a:tabLst>
            </a:pPr>
            <a:r>
              <a:rPr lang="en-GB" sz="2000" dirty="0" err="1">
                <a:latin typeface="+mn-lt"/>
                <a:cs typeface="Tahoma"/>
              </a:rPr>
              <a:t>Rheoli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gwybodaeth</a:t>
            </a:r>
            <a:r>
              <a:rPr lang="en-GB" sz="2000" dirty="0">
                <a:latin typeface="+mn-lt"/>
                <a:cs typeface="Tahoma"/>
              </a:rPr>
              <a:t>, </a:t>
            </a:r>
            <a:r>
              <a:rPr lang="en-GB" sz="2000" dirty="0" err="1">
                <a:latin typeface="+mn-lt"/>
                <a:cs typeface="Tahoma"/>
              </a:rPr>
              <a:t>er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enghraifft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rheoli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ffeiliau</a:t>
            </a:r>
            <a:r>
              <a:rPr lang="en-GB" sz="2000" dirty="0">
                <a:latin typeface="+mn-lt"/>
                <a:cs typeface="Tahoma"/>
              </a:rPr>
              <a:t>/</a:t>
            </a:r>
            <a:r>
              <a:rPr lang="en-GB" sz="2000" dirty="0" err="1">
                <a:latin typeface="+mn-lt"/>
                <a:cs typeface="Tahoma"/>
              </a:rPr>
              <a:t>ffolderi</a:t>
            </a:r>
            <a:r>
              <a:rPr lang="en-GB" sz="2000" dirty="0">
                <a:latin typeface="+mn-lt"/>
                <a:cs typeface="Tahoma"/>
              </a:rPr>
              <a:t>, </a:t>
            </a:r>
            <a:r>
              <a:rPr lang="en-GB" sz="2000" dirty="0" err="1">
                <a:latin typeface="+mn-lt"/>
                <a:cs typeface="Tahoma"/>
              </a:rPr>
              <a:t>sgiliau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trefnu</a:t>
            </a:r>
            <a:r>
              <a:rPr lang="en-GB" sz="2000" dirty="0">
                <a:latin typeface="+mn-lt"/>
                <a:cs typeface="Tahoma"/>
              </a:rPr>
              <a:t>, </a:t>
            </a:r>
            <a:r>
              <a:rPr lang="en-GB" sz="2000" dirty="0" err="1">
                <a:latin typeface="+mn-lt"/>
                <a:cs typeface="Tahoma"/>
              </a:rPr>
              <a:t>golygu</a:t>
            </a:r>
            <a:r>
              <a:rPr lang="en-GB" sz="2000" dirty="0">
                <a:latin typeface="+mn-lt"/>
                <a:cs typeface="Tahoma"/>
              </a:rPr>
              <a:t>/</a:t>
            </a:r>
            <a:r>
              <a:rPr lang="en-GB" sz="2000" dirty="0" err="1">
                <a:latin typeface="+mn-lt"/>
                <a:cs typeface="Tahoma"/>
              </a:rPr>
              <a:t>llyfrnodi</a:t>
            </a:r>
            <a:r>
              <a:rPr lang="en-GB" sz="2000" dirty="0">
                <a:latin typeface="+mn-lt"/>
                <a:cs typeface="Tahoma"/>
              </a:rPr>
              <a:t>, </a:t>
            </a:r>
            <a:r>
              <a:rPr lang="en-GB" sz="2000" dirty="0" err="1">
                <a:latin typeface="+mn-lt"/>
                <a:cs typeface="Tahoma"/>
              </a:rPr>
              <a:t>sgiliau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adolygu</a:t>
            </a:r>
            <a:r>
              <a:rPr lang="en-GB" sz="2000" dirty="0">
                <a:latin typeface="+mn-lt"/>
                <a:cs typeface="Tahoma"/>
              </a:rPr>
              <a:t>. Mae </a:t>
            </a:r>
            <a:r>
              <a:rPr lang="en-GB" sz="2000" dirty="0" err="1">
                <a:latin typeface="+mn-lt"/>
                <a:cs typeface="Tahoma"/>
              </a:rPr>
              <a:t>hyn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yn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cynnwys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addysgu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sgiliau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astudio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penodol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i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fyfyrwyr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sy'n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cael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mynediad</a:t>
            </a:r>
            <a:r>
              <a:rPr lang="en-GB" sz="2000" dirty="0">
                <a:latin typeface="+mn-lt"/>
                <a:cs typeface="Tahoma"/>
              </a:rPr>
              <a:t> at </a:t>
            </a:r>
            <a:r>
              <a:rPr lang="en-GB" sz="2000" dirty="0" err="1">
                <a:latin typeface="+mn-lt"/>
                <a:cs typeface="Tahoma"/>
              </a:rPr>
              <a:t>wybodaeth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mewn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ffyrdd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heb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gynnwys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golwg</a:t>
            </a:r>
            <a:r>
              <a:rPr lang="en-GB" sz="2000" dirty="0">
                <a:latin typeface="+mn-lt"/>
                <a:cs typeface="Tahoma"/>
              </a:rPr>
              <a:t>.</a:t>
            </a:r>
          </a:p>
          <a:p>
            <a:pPr marL="456565" marR="269240" indent="-342900">
              <a:lnSpc>
                <a:spcPct val="101200"/>
              </a:lnSpc>
              <a:spcBef>
                <a:spcPts val="545"/>
              </a:spcBef>
              <a:buSzPct val="128571"/>
              <a:tabLst>
                <a:tab pos="294640" algn="l"/>
              </a:tabLst>
            </a:pPr>
            <a:r>
              <a:rPr lang="en-GB" sz="2000" dirty="0" err="1">
                <a:latin typeface="+mn-lt"/>
                <a:cs typeface="Tahoma"/>
              </a:rPr>
              <a:t>Dysgu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defnyddio</a:t>
            </a:r>
            <a:r>
              <a:rPr lang="en-GB" sz="2000" dirty="0">
                <a:latin typeface="+mn-lt"/>
                <a:cs typeface="Tahoma"/>
              </a:rPr>
              <a:t>, </a:t>
            </a:r>
            <a:r>
              <a:rPr lang="en-GB" sz="2000" dirty="0" err="1">
                <a:latin typeface="+mn-lt"/>
                <a:cs typeface="Tahoma"/>
              </a:rPr>
              <a:t>adnabod</a:t>
            </a:r>
            <a:r>
              <a:rPr lang="en-GB" sz="2000" dirty="0">
                <a:latin typeface="+mn-lt"/>
                <a:cs typeface="Tahoma"/>
              </a:rPr>
              <a:t> a </a:t>
            </a:r>
            <a:r>
              <a:rPr lang="en-GB" sz="2000" dirty="0" err="1">
                <a:latin typeface="+mn-lt"/>
                <a:cs typeface="Tahoma"/>
              </a:rPr>
              <a:t>rheoli’r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adnoddau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sydd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eu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hangen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i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gael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mynediad</a:t>
            </a:r>
            <a:r>
              <a:rPr lang="en-GB" sz="2000" dirty="0">
                <a:latin typeface="+mn-lt"/>
                <a:cs typeface="Tahoma"/>
              </a:rPr>
              <a:t> at </a:t>
            </a:r>
            <a:r>
              <a:rPr lang="en-GB" sz="2000" dirty="0" err="1">
                <a:latin typeface="+mn-lt"/>
                <a:cs typeface="Tahoma"/>
              </a:rPr>
              <a:t>wybodaeth</a:t>
            </a:r>
            <a:r>
              <a:rPr lang="en-GB" sz="2000" dirty="0">
                <a:latin typeface="+mn-lt"/>
                <a:cs typeface="Tahoma"/>
              </a:rPr>
              <a:t> (</a:t>
            </a:r>
            <a:r>
              <a:rPr lang="en-GB" sz="2000" dirty="0" err="1">
                <a:latin typeface="+mn-lt"/>
                <a:cs typeface="Tahoma"/>
              </a:rPr>
              <a:t>e.e</a:t>
            </a:r>
            <a:r>
              <a:rPr lang="en-GB" sz="2000" dirty="0">
                <a:latin typeface="+mn-lt"/>
                <a:cs typeface="Tahoma"/>
              </a:rPr>
              <a:t>. </a:t>
            </a:r>
            <a:r>
              <a:rPr lang="en-GB" sz="2000" dirty="0" err="1">
                <a:latin typeface="+mn-lt"/>
                <a:cs typeface="Tahoma"/>
              </a:rPr>
              <a:t>dyfeisiau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golwg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gwan</a:t>
            </a:r>
            <a:r>
              <a:rPr lang="en-GB" sz="2000" dirty="0">
                <a:latin typeface="+mn-lt"/>
                <a:cs typeface="Tahoma"/>
              </a:rPr>
              <a:t>, </a:t>
            </a:r>
            <a:r>
              <a:rPr lang="en-GB" sz="2000" dirty="0" err="1">
                <a:latin typeface="+mn-lt"/>
                <a:cs typeface="Tahoma"/>
              </a:rPr>
              <a:t>technoleg</a:t>
            </a:r>
            <a:r>
              <a:rPr lang="en-GB" sz="2000" dirty="0">
                <a:latin typeface="+mn-lt"/>
                <a:cs typeface="Tahoma"/>
              </a:rPr>
              <a:t>, </a:t>
            </a:r>
            <a:r>
              <a:rPr lang="en-GB" sz="2000" dirty="0" err="1">
                <a:latin typeface="+mn-lt"/>
                <a:cs typeface="Tahoma"/>
              </a:rPr>
              <a:t>meddalwedd</a:t>
            </a:r>
            <a:r>
              <a:rPr lang="en-GB" sz="2000" dirty="0">
                <a:latin typeface="+mn-lt"/>
                <a:cs typeface="Tahoma"/>
              </a:rPr>
              <a:t> a </a:t>
            </a:r>
            <a:r>
              <a:rPr lang="en-GB" sz="2000" dirty="0" err="1">
                <a:latin typeface="+mn-lt"/>
                <a:cs typeface="Tahoma"/>
              </a:rPr>
              <a:t>chaledwedd</a:t>
            </a:r>
            <a:r>
              <a:rPr lang="en-GB" sz="2000" dirty="0">
                <a:latin typeface="+mn-lt"/>
                <a:cs typeface="Tahoma"/>
              </a:rPr>
              <a:t>).</a:t>
            </a:r>
          </a:p>
          <a:p>
            <a:pPr marL="456565" marR="269240" indent="-342900">
              <a:lnSpc>
                <a:spcPct val="101200"/>
              </a:lnSpc>
              <a:spcBef>
                <a:spcPts val="545"/>
              </a:spcBef>
              <a:buSzPct val="128571"/>
              <a:tabLst>
                <a:tab pos="294640" algn="l"/>
              </a:tabLst>
            </a:pPr>
            <a:r>
              <a:rPr lang="en-GB" sz="2000" dirty="0" err="1">
                <a:latin typeface="+mn-lt"/>
                <a:cs typeface="Tahoma"/>
              </a:rPr>
              <a:t>Deall</a:t>
            </a:r>
            <a:r>
              <a:rPr lang="en-GB" sz="2000" dirty="0">
                <a:latin typeface="+mn-lt"/>
                <a:cs typeface="Tahoma"/>
              </a:rPr>
              <a:t> y </a:t>
            </a:r>
            <a:r>
              <a:rPr lang="en-GB" sz="2000" dirty="0" err="1">
                <a:latin typeface="+mn-lt"/>
                <a:cs typeface="Tahoma"/>
              </a:rPr>
              <a:t>systemau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ehangach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sydd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eu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hangen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i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gael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mynediad</a:t>
            </a:r>
            <a:r>
              <a:rPr lang="en-GB" sz="2000" dirty="0">
                <a:latin typeface="+mn-lt"/>
                <a:cs typeface="Tahoma"/>
              </a:rPr>
              <a:t> at </a:t>
            </a:r>
            <a:r>
              <a:rPr lang="en-GB" sz="2000" dirty="0" err="1">
                <a:latin typeface="+mn-lt"/>
                <a:cs typeface="Tahoma"/>
              </a:rPr>
              <a:t>wybodaeth</a:t>
            </a:r>
            <a:r>
              <a:rPr lang="en-GB" sz="2000" dirty="0">
                <a:latin typeface="+mn-lt"/>
                <a:cs typeface="Tahoma"/>
              </a:rPr>
              <a:t>: </a:t>
            </a:r>
            <a:r>
              <a:rPr lang="en-GB" sz="2000" dirty="0" err="1">
                <a:latin typeface="+mn-lt"/>
                <a:cs typeface="Tahoma"/>
              </a:rPr>
              <a:t>pryd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i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ofyn</a:t>
            </a:r>
            <a:r>
              <a:rPr lang="en-GB" sz="2000" dirty="0">
                <a:latin typeface="+mn-lt"/>
                <a:cs typeface="Tahoma"/>
              </a:rPr>
              <a:t> am </a:t>
            </a:r>
            <a:r>
              <a:rPr lang="en-GB" sz="2000" dirty="0" err="1">
                <a:latin typeface="+mn-lt"/>
                <a:cs typeface="Tahoma"/>
              </a:rPr>
              <a:t>gymorth</a:t>
            </a:r>
            <a:r>
              <a:rPr lang="en-GB" sz="2000" dirty="0">
                <a:latin typeface="+mn-lt"/>
                <a:cs typeface="Tahoma"/>
              </a:rPr>
              <a:t>, </a:t>
            </a:r>
            <a:r>
              <a:rPr lang="en-GB" sz="2000" dirty="0" err="1">
                <a:latin typeface="+mn-lt"/>
                <a:cs typeface="Tahoma"/>
              </a:rPr>
              <a:t>pryd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i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chwilio</a:t>
            </a:r>
            <a:r>
              <a:rPr lang="en-GB" sz="2000" dirty="0">
                <a:latin typeface="+mn-lt"/>
                <a:cs typeface="Tahoma"/>
              </a:rPr>
              <a:t> am </a:t>
            </a:r>
            <a:r>
              <a:rPr lang="en-GB" sz="2000" dirty="0" err="1">
                <a:latin typeface="+mn-lt"/>
                <a:cs typeface="Tahoma"/>
              </a:rPr>
              <a:t>addasiadau</a:t>
            </a:r>
            <a:r>
              <a:rPr lang="en-GB" sz="2000" dirty="0">
                <a:latin typeface="+mn-lt"/>
                <a:cs typeface="Tahoma"/>
              </a:rPr>
              <a:t>, bod </a:t>
            </a:r>
            <a:r>
              <a:rPr lang="en-GB" sz="2000" dirty="0" err="1">
                <a:latin typeface="+mn-lt"/>
                <a:cs typeface="Tahoma"/>
              </a:rPr>
              <a:t>yn</a:t>
            </a:r>
            <a:r>
              <a:rPr lang="en-GB" sz="2000" dirty="0">
                <a:latin typeface="+mn-lt"/>
                <a:cs typeface="Tahoma"/>
              </a:rPr>
              <a:t> </a:t>
            </a:r>
            <a:r>
              <a:rPr lang="en-GB" sz="2000" dirty="0" err="1">
                <a:latin typeface="+mn-lt"/>
                <a:cs typeface="Tahoma"/>
              </a:rPr>
              <a:t>ymwybodol</a:t>
            </a:r>
            <a:r>
              <a:rPr lang="en-GB" sz="2000" dirty="0">
                <a:latin typeface="+mn-lt"/>
                <a:cs typeface="Tahoma"/>
              </a:rPr>
              <a:t> o </a:t>
            </a:r>
            <a:r>
              <a:rPr lang="en-GB" sz="2000" dirty="0" err="1">
                <a:latin typeface="+mn-lt"/>
                <a:cs typeface="Tahoma"/>
              </a:rPr>
              <a:t>hawliau</a:t>
            </a:r>
            <a:r>
              <a:rPr lang="en-GB" sz="2000" dirty="0">
                <a:latin typeface="+mn-lt"/>
                <a:cs typeface="Tahoma"/>
              </a:rPr>
              <a:t>.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988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E98B3-5146-D69C-D04A-1E4DBFA00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err="1">
                <a:latin typeface="Arial"/>
                <a:ea typeface="Times New Roman" panose="02020603050405020304" pitchFamily="18" charset="0"/>
                <a:cs typeface="Arial"/>
              </a:rPr>
              <a:t>Crynhoi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925C0-90CD-A5E7-6D59-110860F4F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201" y="1690688"/>
            <a:ext cx="8778240" cy="4351338"/>
          </a:xfrm>
        </p:spPr>
        <p:txBody>
          <a:bodyPr>
            <a:normAutofit/>
          </a:bodyPr>
          <a:lstStyle/>
          <a:p>
            <a:endParaRPr lang="en-GB" sz="2000" dirty="0">
              <a:ea typeface="Times New Roman" panose="02020603050405020304" pitchFamily="18" charset="0"/>
            </a:endParaRPr>
          </a:p>
          <a:p>
            <a:r>
              <a:rPr lang="en-GB" sz="2000" dirty="0">
                <a:ea typeface="Times New Roman" panose="02020603050405020304" pitchFamily="18" charset="0"/>
              </a:rPr>
              <a:t>Mae </a:t>
            </a:r>
            <a:r>
              <a:rPr lang="en-GB" sz="2000" dirty="0" err="1">
                <a:ea typeface="Times New Roman" panose="02020603050405020304" pitchFamily="18" charset="0"/>
              </a:rPr>
              <a:t>nam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ar</a:t>
            </a:r>
            <a:r>
              <a:rPr lang="en-GB" sz="2000" dirty="0">
                <a:ea typeface="Times New Roman" panose="02020603050405020304" pitchFamily="18" charset="0"/>
              </a:rPr>
              <a:t> y </a:t>
            </a:r>
            <a:r>
              <a:rPr lang="en-GB" sz="2000" dirty="0" err="1">
                <a:ea typeface="Times New Roman" panose="02020603050405020304" pitchFamily="18" charset="0"/>
              </a:rPr>
              <a:t>golwg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yn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creu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rhwystrau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nodedig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i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fynediad</a:t>
            </a:r>
            <a:r>
              <a:rPr lang="en-GB" sz="2000" dirty="0">
                <a:ea typeface="Times New Roman" panose="02020603050405020304" pitchFamily="18" charset="0"/>
              </a:rPr>
              <a:t>, </a:t>
            </a:r>
            <a:r>
              <a:rPr lang="en-GB" sz="2000" dirty="0" err="1">
                <a:ea typeface="Times New Roman" panose="02020603050405020304" pitchFamily="18" charset="0"/>
              </a:rPr>
              <a:t>dysgu</a:t>
            </a:r>
            <a:r>
              <a:rPr lang="en-GB" sz="2000" dirty="0">
                <a:ea typeface="Times New Roman" panose="02020603050405020304" pitchFamily="18" charset="0"/>
              </a:rPr>
              <a:t> a </a:t>
            </a:r>
            <a:r>
              <a:rPr lang="en-GB" sz="2000" dirty="0" err="1">
                <a:ea typeface="Times New Roman" panose="02020603050405020304" pitchFamily="18" charset="0"/>
              </a:rPr>
              <a:t>chyfranogiad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i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blant</a:t>
            </a:r>
            <a:r>
              <a:rPr lang="en-GB" sz="2000" dirty="0">
                <a:ea typeface="Times New Roman" panose="02020603050405020304" pitchFamily="18" charset="0"/>
              </a:rPr>
              <a:t> a </a:t>
            </a:r>
            <a:r>
              <a:rPr lang="en-GB" sz="2000" dirty="0" err="1">
                <a:ea typeface="Times New Roman" panose="02020603050405020304" pitchFamily="18" charset="0"/>
              </a:rPr>
              <a:t>phobl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ifanc</a:t>
            </a:r>
            <a:r>
              <a:rPr lang="en-GB" sz="2000" dirty="0">
                <a:ea typeface="Times New Roman" panose="02020603050405020304" pitchFamily="18" charset="0"/>
              </a:rPr>
              <a:t>.</a:t>
            </a:r>
          </a:p>
          <a:p>
            <a:r>
              <a:rPr lang="en-GB" sz="2000" dirty="0">
                <a:ea typeface="Times New Roman" panose="02020603050405020304" pitchFamily="18" charset="0"/>
              </a:rPr>
              <a:t>Mae </a:t>
            </a:r>
            <a:r>
              <a:rPr lang="en-GB" sz="2000" dirty="0" err="1">
                <a:ea typeface="Times New Roman" panose="02020603050405020304" pitchFamily="18" charset="0"/>
              </a:rPr>
              <a:t>hefyd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angen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dulliau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ymyrraeth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wedi’i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thargedu</a:t>
            </a:r>
            <a:r>
              <a:rPr lang="en-GB" sz="2000" dirty="0">
                <a:ea typeface="Times New Roman" panose="02020603050405020304" pitchFamily="18" charset="0"/>
              </a:rPr>
              <a:t> o </a:t>
            </a:r>
            <a:r>
              <a:rPr lang="en-GB" sz="2000" dirty="0" err="1">
                <a:ea typeface="Times New Roman" panose="02020603050405020304" pitchFamily="18" charset="0"/>
              </a:rPr>
              <a:t>fewn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amgylcheddau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dysgu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cynhwysol</a:t>
            </a:r>
            <a:r>
              <a:rPr lang="en-GB" sz="2000" dirty="0">
                <a:ea typeface="Times New Roman" panose="02020603050405020304" pitchFamily="18" charset="0"/>
              </a:rPr>
              <a:t> (</a:t>
            </a:r>
            <a:r>
              <a:rPr lang="en-GB" sz="2000" dirty="0" err="1">
                <a:ea typeface="Times New Roman" panose="02020603050405020304" pitchFamily="18" charset="0"/>
              </a:rPr>
              <a:t>edrychwch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ar</a:t>
            </a:r>
            <a:r>
              <a:rPr lang="en-GB" sz="2000" dirty="0">
                <a:ea typeface="Times New Roman" panose="02020603050405020304" pitchFamily="18" charset="0"/>
              </a:rPr>
              <a:t> CFVI, </a:t>
            </a:r>
            <a:r>
              <a:rPr lang="en-GB" sz="2000" dirty="0" err="1">
                <a:ea typeface="Times New Roman" panose="02020603050405020304" pitchFamily="18" charset="0"/>
              </a:rPr>
              <a:t>Maes</a:t>
            </a:r>
            <a:r>
              <a:rPr lang="en-GB" sz="2000" dirty="0">
                <a:ea typeface="Times New Roman" panose="02020603050405020304" pitchFamily="18" charset="0"/>
              </a:rPr>
              <a:t> 1), </a:t>
            </a:r>
            <a:r>
              <a:rPr lang="en-GB" sz="2000" dirty="0" err="1">
                <a:ea typeface="Times New Roman" panose="02020603050405020304" pitchFamily="18" charset="0"/>
              </a:rPr>
              <a:t>ochr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yn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ochr</a:t>
            </a:r>
            <a:r>
              <a:rPr lang="en-GB" sz="2000" dirty="0">
                <a:ea typeface="Times New Roman" panose="02020603050405020304" pitchFamily="18" charset="0"/>
              </a:rPr>
              <a:t> ag </a:t>
            </a:r>
            <a:r>
              <a:rPr lang="en-GB" sz="2000" dirty="0" err="1">
                <a:ea typeface="Times New Roman" panose="02020603050405020304" pitchFamily="18" charset="0"/>
              </a:rPr>
              <a:t>ymyriadau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sy’n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canolbwyntio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gael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mynediad</a:t>
            </a:r>
            <a:r>
              <a:rPr lang="en-GB" sz="2000" dirty="0">
                <a:ea typeface="Times New Roman" panose="02020603050405020304" pitchFamily="18" charset="0"/>
              </a:rPr>
              <a:t> at </a:t>
            </a:r>
            <a:r>
              <a:rPr lang="en-GB" sz="2000" dirty="0" err="1">
                <a:ea typeface="Times New Roman" panose="02020603050405020304" pitchFamily="18" charset="0"/>
              </a:rPr>
              <a:t>wybodaeth</a:t>
            </a:r>
            <a:r>
              <a:rPr lang="en-GB" sz="2000" dirty="0">
                <a:ea typeface="Times New Roman" panose="02020603050405020304" pitchFamily="18" charset="0"/>
              </a:rPr>
              <a:t>.</a:t>
            </a:r>
          </a:p>
          <a:p>
            <a:r>
              <a:rPr lang="en-GB" sz="2000" dirty="0">
                <a:ea typeface="Times New Roman" panose="02020603050405020304" pitchFamily="18" charset="0"/>
              </a:rPr>
              <a:t>Mae </a:t>
            </a:r>
            <a:r>
              <a:rPr lang="en-GB" sz="2000" dirty="0" err="1">
                <a:ea typeface="Times New Roman" panose="02020603050405020304" pitchFamily="18" charset="0"/>
              </a:rPr>
              <a:t>angen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cydweithio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â'r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plentyn</a:t>
            </a:r>
            <a:r>
              <a:rPr lang="en-GB" sz="2000" dirty="0">
                <a:ea typeface="Times New Roman" panose="02020603050405020304" pitchFamily="18" charset="0"/>
              </a:rPr>
              <a:t>/person </a:t>
            </a:r>
            <a:r>
              <a:rPr lang="en-GB" sz="2000" dirty="0" err="1">
                <a:ea typeface="Times New Roman" panose="02020603050405020304" pitchFamily="18" charset="0"/>
              </a:rPr>
              <a:t>ifanc</a:t>
            </a:r>
            <a:r>
              <a:rPr lang="en-GB" sz="2000" dirty="0">
                <a:ea typeface="Times New Roman" panose="02020603050405020304" pitchFamily="18" charset="0"/>
              </a:rPr>
              <a:t>, y </a:t>
            </a:r>
            <a:r>
              <a:rPr lang="en-GB" sz="2000" dirty="0" err="1">
                <a:ea typeface="Times New Roman" panose="02020603050405020304" pitchFamily="18" charset="0"/>
              </a:rPr>
              <a:t>teulu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a'r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addysgwyr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er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mwyn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sicrhau’r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mynediad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gorau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posib</a:t>
            </a:r>
            <a:r>
              <a:rPr lang="en-GB" sz="2000" dirty="0">
                <a:ea typeface="Times New Roman" panose="02020603050405020304" pitchFamily="18" charset="0"/>
              </a:rPr>
              <a:t> at </a:t>
            </a:r>
            <a:r>
              <a:rPr lang="en-GB" sz="2000" dirty="0" err="1">
                <a:ea typeface="Times New Roman" panose="02020603050405020304" pitchFamily="18" charset="0"/>
              </a:rPr>
              <a:t>wybodaeth</a:t>
            </a:r>
            <a:r>
              <a:rPr lang="en-GB" sz="2000" dirty="0">
                <a:ea typeface="Times New Roman" panose="02020603050405020304" pitchFamily="18" charset="0"/>
              </a:rPr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4298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Pa </a:t>
            </a:r>
            <a:r>
              <a:rPr lang="en-GB" sz="3200" dirty="0" err="1"/>
              <a:t>adnoddau</a:t>
            </a:r>
            <a:r>
              <a:rPr lang="en-GB" sz="3200" dirty="0"/>
              <a:t> </a:t>
            </a:r>
            <a:r>
              <a:rPr lang="en-GB" sz="3200" dirty="0" err="1"/>
              <a:t>sydd</a:t>
            </a:r>
            <a:r>
              <a:rPr lang="en-GB" sz="3200" dirty="0"/>
              <a:t> </a:t>
            </a:r>
            <a:r>
              <a:rPr lang="en-GB" sz="3200" dirty="0" err="1"/>
              <a:t>ar</a:t>
            </a:r>
            <a:r>
              <a:rPr lang="en-GB" sz="3200" dirty="0"/>
              <a:t> </a:t>
            </a:r>
            <a:r>
              <a:rPr lang="en-GB" sz="3200" dirty="0" err="1"/>
              <a:t>gael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9318" y="1528627"/>
            <a:ext cx="8778240" cy="43513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2000" dirty="0"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Mae’r Hwb Rhannu Llyfrau sydd ag adnoddau i gefnogi darparu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CFVI ar gael gan yr RNIB (Allanol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endParaRPr lang="en-GB" sz="2000" dirty="0">
              <a:latin typeface="Arial"/>
              <a:ea typeface="Times New Roman" panose="02020603050405020304" pitchFamily="18" charset="0"/>
              <a:cs typeface="Arial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Yn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benodol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berthnasol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i’r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maes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hwn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mae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categori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>
                <a:latin typeface="+mj-lt"/>
                <a:ea typeface="Times New Roman" panose="02020603050405020304" pitchFamily="18" charset="0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Mynediad at Wybodaeth</a:t>
            </a:r>
            <a:r>
              <a:rPr lang="en-GB" sz="2000" dirty="0">
                <a:latin typeface="+mj-lt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solidFill>
                  <a:schemeClr val="bg2">
                    <a:lumMod val="1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Hwb</a:t>
            </a:r>
            <a:r>
              <a:rPr lang="en-GB" sz="2000" dirty="0">
                <a:solidFill>
                  <a:schemeClr val="bg2">
                    <a:lumMod val="1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solidFill>
                  <a:schemeClr val="bg2">
                    <a:lumMod val="1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Adnoddau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CFVI </a:t>
            </a:r>
            <a:r>
              <a:rPr lang="en-GB" sz="2000" dirty="0">
                <a:latin typeface="+mj-lt"/>
                <a:ea typeface="Times New Roman" panose="02020603050405020304" pitchFamily="18" charset="0"/>
                <a:cs typeface="Arial"/>
              </a:rPr>
              <a:t> </a:t>
            </a:r>
            <a:endParaRPr lang="en-GB" dirty="0"/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2000" dirty="0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</a:rPr>
              <a:t>Mae </a:t>
            </a:r>
            <a:r>
              <a:rPr lang="en-GB" sz="2000" dirty="0" err="1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</a:rPr>
              <a:t>gan</a:t>
            </a:r>
            <a:r>
              <a:rPr lang="en-GB" sz="2000" dirty="0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>
                <a:latin typeface="+mj-lt"/>
                <a:ea typeface="Times New Roman" panose="02020603050405020304" pitchFamily="18" charset="0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Rhannu Llyfrau yr RNIB</a:t>
            </a:r>
            <a:r>
              <a:rPr lang="en-GB" sz="2000" dirty="0">
                <a:latin typeface="+mj-lt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+mj-lt"/>
                <a:ea typeface="Times New Roman" panose="02020603050405020304" pitchFamily="18" charset="0"/>
                <a:cs typeface="Arial"/>
              </a:rPr>
              <a:t>ystod</a:t>
            </a:r>
            <a:r>
              <a:rPr lang="en-GB" sz="2000" dirty="0">
                <a:latin typeface="+mj-lt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+mj-lt"/>
                <a:ea typeface="Times New Roman" panose="02020603050405020304" pitchFamily="18" charset="0"/>
                <a:cs typeface="Arial"/>
              </a:rPr>
              <a:t>helaeth</a:t>
            </a:r>
            <a:r>
              <a:rPr lang="en-GB" sz="2000" dirty="0">
                <a:latin typeface="+mj-lt"/>
                <a:ea typeface="Times New Roman" panose="02020603050405020304" pitchFamily="18" charset="0"/>
                <a:cs typeface="Arial"/>
              </a:rPr>
              <a:t> o </a:t>
            </a:r>
            <a:r>
              <a:rPr lang="en-GB" sz="2000" dirty="0" err="1">
                <a:latin typeface="+mj-lt"/>
                <a:ea typeface="Times New Roman" panose="02020603050405020304" pitchFamily="18" charset="0"/>
                <a:cs typeface="Arial"/>
              </a:rPr>
              <a:t>lyfrau</a:t>
            </a:r>
            <a:r>
              <a:rPr lang="en-GB" sz="2000" dirty="0">
                <a:latin typeface="+mj-lt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+mj-lt"/>
                <a:ea typeface="Times New Roman" panose="02020603050405020304" pitchFamily="18" charset="0"/>
                <a:cs typeface="Arial"/>
              </a:rPr>
              <a:t>testun</a:t>
            </a:r>
            <a:r>
              <a:rPr lang="en-GB" sz="2000" dirty="0">
                <a:latin typeface="+mj-lt"/>
                <a:ea typeface="Times New Roman" panose="02020603050405020304" pitchFamily="18" charset="0"/>
                <a:cs typeface="Arial"/>
              </a:rPr>
              <a:t> / </a:t>
            </a:r>
            <a:r>
              <a:rPr lang="en-GB" sz="2000" dirty="0" err="1">
                <a:latin typeface="+mj-lt"/>
                <a:ea typeface="Times New Roman" panose="02020603050405020304" pitchFamily="18" charset="0"/>
                <a:cs typeface="Arial"/>
              </a:rPr>
              <a:t>gweithiau</a:t>
            </a:r>
            <a:r>
              <a:rPr lang="en-GB" sz="2000" dirty="0">
                <a:latin typeface="+mj-lt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+mj-lt"/>
                <a:ea typeface="Times New Roman" panose="02020603050405020304" pitchFamily="18" charset="0"/>
                <a:cs typeface="Arial"/>
              </a:rPr>
              <a:t>llenyddol</a:t>
            </a:r>
            <a:r>
              <a:rPr lang="en-GB" sz="2000" dirty="0">
                <a:latin typeface="+mj-lt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+mj-lt"/>
                <a:ea typeface="Times New Roman" panose="02020603050405020304" pitchFamily="18" charset="0"/>
                <a:cs typeface="Arial"/>
              </a:rPr>
              <a:t>mewn</a:t>
            </a:r>
            <a:r>
              <a:rPr lang="en-GB" sz="2000" dirty="0">
                <a:latin typeface="+mj-lt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+mj-lt"/>
                <a:ea typeface="Times New Roman" panose="02020603050405020304" pitchFamily="18" charset="0"/>
                <a:cs typeface="Arial"/>
              </a:rPr>
              <a:t>fformatau</a:t>
            </a:r>
            <a:r>
              <a:rPr lang="en-GB" sz="2000" dirty="0">
                <a:latin typeface="+mj-lt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+mj-lt"/>
                <a:ea typeface="Times New Roman" panose="02020603050405020304" pitchFamily="18" charset="0"/>
                <a:cs typeface="Arial"/>
              </a:rPr>
              <a:t>hygyrch</a:t>
            </a:r>
            <a:r>
              <a:rPr lang="en-GB" sz="2000" dirty="0">
                <a:latin typeface="+mj-lt"/>
                <a:ea typeface="Times New Roman" panose="02020603050405020304" pitchFamily="18" charset="0"/>
                <a:cs typeface="Arial"/>
              </a:rPr>
              <a:t>  </a:t>
            </a:r>
            <a:endParaRPr lang="en-GB" sz="2000" dirty="0">
              <a:latin typeface="+mj-lt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Symbol,Sans-Serif" panose="05050102010706020507" pitchFamily="18" charset="2"/>
              <a:buChar char=""/>
            </a:pP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Mae’r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CFVI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darparu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rhestr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ddulliau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ymyrraeth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wedi’i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thargedu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: 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Fframwaith Cwricwlwm ar gyfer Plant a Phobl Ifanc â Nam ar eu Golwg | Yr RNIB</a:t>
            </a:r>
            <a:endParaRPr lang="en-GB" sz="2000" dirty="0"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GB" sz="2000" dirty="0">
              <a:effectLst/>
              <a:latin typeface="+mj-lt"/>
              <a:ea typeface="Calibri" panose="020F0502020204030204" pitchFamily="34" charset="0"/>
              <a:cs typeface="Arial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41776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err="1"/>
              <a:t>Cyfeiriadau</a:t>
            </a:r>
            <a:r>
              <a:rPr lang="en-GB" sz="30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GB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GB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GB" sz="2000" dirty="0">
                <a:effectLst/>
                <a:latin typeface="Arial"/>
                <a:ea typeface="Arial" panose="020B0604020202020204" pitchFamily="34" charset="0"/>
                <a:cs typeface="Arial"/>
              </a:rPr>
              <a:t>Hewett, R., Douglas, G., </a:t>
            </a:r>
            <a:r>
              <a:rPr lang="en-GB" sz="2000" dirty="0" err="1">
                <a:effectLst/>
                <a:latin typeface="Arial"/>
                <a:ea typeface="Arial" panose="020B0604020202020204" pitchFamily="34" charset="0"/>
                <a:cs typeface="Arial"/>
              </a:rPr>
              <a:t>McLinden</a:t>
            </a:r>
            <a:r>
              <a:rPr lang="en-GB" sz="2000" dirty="0">
                <a:effectLst/>
                <a:latin typeface="Arial"/>
                <a:ea typeface="Arial" panose="020B0604020202020204" pitchFamily="34" charset="0"/>
                <a:cs typeface="Arial"/>
              </a:rPr>
              <a:t>, M., James, L., Brydon, G., Chattaway, </a:t>
            </a:r>
            <a:r>
              <a:rPr lang="en-GB" sz="2000" dirty="0" err="1">
                <a:effectLst/>
                <a:latin typeface="Arial"/>
                <a:ea typeface="Arial" panose="020B0604020202020204" pitchFamily="34" charset="0"/>
                <a:cs typeface="Arial"/>
              </a:rPr>
              <a:t>T.,Cobb</a:t>
            </a:r>
            <a:r>
              <a:rPr lang="en-GB" sz="2000" dirty="0">
                <a:effectLst/>
                <a:latin typeface="Arial"/>
                <a:ea typeface="Arial" panose="020B0604020202020204" pitchFamily="34" charset="0"/>
                <a:cs typeface="Arial"/>
              </a:rPr>
              <a:t>, R., Keil, S., Raisanen, S., Sutherland, C., Taylor, J., (2022) </a:t>
            </a:r>
            <a:r>
              <a:rPr lang="en-GB" sz="2000" b="1" dirty="0">
                <a:effectLst/>
                <a:latin typeface="Arial"/>
                <a:ea typeface="Arial" panose="020B0604020202020204" pitchFamily="34" charset="0"/>
                <a:cs typeface="Arial"/>
              </a:rPr>
              <a:t>Curriculum</a:t>
            </a:r>
            <a:r>
              <a:rPr lang="en-GB" sz="2000" b="1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b="1" dirty="0">
                <a:effectLst/>
                <a:latin typeface="Arial"/>
                <a:ea typeface="Arial" panose="020B0604020202020204" pitchFamily="34" charset="0"/>
                <a:cs typeface="Arial"/>
              </a:rPr>
              <a:t>Framework for Children and young People with Vision Impairment[CFVI]:</a:t>
            </a:r>
            <a:r>
              <a:rPr lang="en-GB" sz="2000" b="1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b="1" dirty="0">
                <a:effectLst/>
                <a:latin typeface="Arial"/>
                <a:ea typeface="Arial" panose="020B0604020202020204" pitchFamily="34" charset="0"/>
                <a:cs typeface="Arial"/>
              </a:rPr>
              <a:t>Defining specialist skills development and best practice support to promote</a:t>
            </a:r>
            <a:r>
              <a:rPr lang="en-GB" sz="2000" b="1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b="1" dirty="0">
                <a:effectLst/>
                <a:latin typeface="Arial"/>
                <a:ea typeface="Arial" panose="020B0604020202020204" pitchFamily="34" charset="0"/>
                <a:cs typeface="Arial"/>
              </a:rPr>
              <a:t>equity, inclusion and personal agency. </a:t>
            </a:r>
            <a:r>
              <a:rPr lang="en-GB" sz="2000" dirty="0" err="1">
                <a:effectLst/>
                <a:latin typeface="Arial"/>
                <a:ea typeface="Arial" panose="020B0604020202020204" pitchFamily="34" charset="0"/>
                <a:cs typeface="Arial"/>
              </a:rPr>
              <a:t>Yr</a:t>
            </a:r>
            <a:r>
              <a:rPr lang="en-GB" sz="2000" dirty="0">
                <a:effectLst/>
                <a:latin typeface="Arial"/>
                <a:ea typeface="Arial" panose="020B0604020202020204" pitchFamily="34" charset="0"/>
                <a:cs typeface="Arial"/>
              </a:rPr>
              <a:t> RNIB</a:t>
            </a:r>
            <a:endParaRPr lang="en-GB" sz="2000" dirty="0">
              <a:effectLst/>
              <a:latin typeface="Arial"/>
              <a:ea typeface="Times New Roman" panose="02020603050405020304" pitchFamily="18" charset="0"/>
              <a:cs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7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"/>
          <p:cNvSpPr txBox="1">
            <a:spLocks noGrp="1"/>
          </p:cNvSpPr>
          <p:nvPr>
            <p:ph type="title"/>
          </p:nvPr>
        </p:nvSpPr>
        <p:spPr>
          <a:xfrm>
            <a:off x="1255602" y="981092"/>
            <a:ext cx="5542279" cy="104829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3000"/>
            </a:pPr>
            <a:r>
              <a:rPr lang="en-GB" sz="3000" dirty="0" err="1"/>
              <a:t>Partneriaid</a:t>
            </a:r>
            <a:r>
              <a:rPr lang="en-GB" sz="3000" dirty="0"/>
              <a:t> y </a:t>
            </a:r>
            <a:r>
              <a:rPr lang="en-GB" sz="3000" dirty="0" err="1"/>
              <a:t>Prosiect</a:t>
            </a:r>
            <a:endParaRPr sz="3000" dirty="0"/>
          </a:p>
        </p:txBody>
      </p:sp>
      <p:sp>
        <p:nvSpPr>
          <p:cNvPr id="66" name="Google Shape;66;p2"/>
          <p:cNvSpPr txBox="1">
            <a:spLocks noGrp="1"/>
          </p:cNvSpPr>
          <p:nvPr>
            <p:ph type="body" idx="1"/>
          </p:nvPr>
        </p:nvSpPr>
        <p:spPr>
          <a:xfrm>
            <a:off x="1593016" y="2114299"/>
            <a:ext cx="8285080" cy="383341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sz="2000" dirty="0">
                <a:ea typeface="Arial"/>
                <a:cs typeface="Arial"/>
                <a:sym typeface="Arial"/>
              </a:rPr>
              <a:t>Mae 4 </a:t>
            </a:r>
            <a:r>
              <a:rPr lang="en-GB" sz="2000" dirty="0" err="1">
                <a:ea typeface="Arial"/>
                <a:cs typeface="Arial"/>
                <a:sym typeface="Arial"/>
              </a:rPr>
              <a:t>sefydliad</a:t>
            </a:r>
            <a:r>
              <a:rPr lang="en-GB" sz="2000" dirty="0">
                <a:ea typeface="Arial"/>
                <a:cs typeface="Arial"/>
                <a:sym typeface="Arial"/>
              </a:rPr>
              <a:t> partner </a:t>
            </a:r>
            <a:r>
              <a:rPr lang="en-GB" sz="2000" dirty="0" err="1">
                <a:ea typeface="Arial"/>
                <a:cs typeface="Arial"/>
                <a:sym typeface="Arial"/>
              </a:rPr>
              <a:t>yn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rhan</a:t>
            </a:r>
            <a:r>
              <a:rPr lang="en-GB" sz="2000" dirty="0">
                <a:ea typeface="Arial"/>
                <a:cs typeface="Arial"/>
                <a:sym typeface="Arial"/>
              </a:rPr>
              <a:t> o </a:t>
            </a:r>
            <a:r>
              <a:rPr lang="en-GB" sz="2000" dirty="0" err="1">
                <a:ea typeface="Arial"/>
                <a:cs typeface="Arial"/>
                <a:sym typeface="Arial"/>
              </a:rPr>
              <a:t>brosiect</a:t>
            </a:r>
            <a:r>
              <a:rPr lang="en-GB" sz="2000" dirty="0">
                <a:ea typeface="Arial"/>
                <a:cs typeface="Arial"/>
                <a:sym typeface="Arial"/>
              </a:rPr>
              <a:t> y CFVI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. </a:t>
            </a:r>
            <a:endParaRPr lang="en-GB" sz="2000" dirty="0">
              <a:latin typeface="Arial"/>
              <a:ea typeface="Arial"/>
              <a:cs typeface="Arial"/>
            </a:endParaRPr>
          </a:p>
          <a:p>
            <a:pPr marL="0" indent="0" algn="just">
              <a:spcBef>
                <a:spcPts val="0"/>
              </a:spcBef>
            </a:pPr>
            <a:endParaRPr lang="en-GB" sz="2000" dirty="0"/>
          </a:p>
          <a:p>
            <a:pPr marL="0" indent="0" algn="just">
              <a:spcBef>
                <a:spcPts val="0"/>
              </a:spcBef>
            </a:pPr>
            <a:endParaRPr lang="en-GB" sz="2000" dirty="0">
              <a:latin typeface="Arial"/>
              <a:ea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 err="1">
                <a:ea typeface="Arial"/>
                <a:cs typeface="Arial"/>
                <a:sym typeface="Arial"/>
              </a:rPr>
              <a:t>Arweiniwyd</a:t>
            </a:r>
            <a:r>
              <a:rPr lang="en-GB" sz="2000" dirty="0">
                <a:ea typeface="Arial"/>
                <a:cs typeface="Arial"/>
                <a:sym typeface="Arial"/>
              </a:rPr>
              <a:t> y </a:t>
            </a:r>
            <a:r>
              <a:rPr lang="en-GB" sz="2000" dirty="0" err="1">
                <a:ea typeface="Arial"/>
                <a:cs typeface="Arial"/>
                <a:sym typeface="Arial"/>
              </a:rPr>
              <a:t>gwaith</a:t>
            </a:r>
            <a:r>
              <a:rPr lang="en-GB" sz="2000" dirty="0">
                <a:ea typeface="Arial"/>
                <a:cs typeface="Arial"/>
                <a:sym typeface="Arial"/>
              </a:rPr>
              <a:t> o </a:t>
            </a:r>
            <a:r>
              <a:rPr lang="en-GB" sz="2000" dirty="0" err="1">
                <a:ea typeface="Arial"/>
                <a:cs typeface="Arial"/>
                <a:sym typeface="Arial"/>
              </a:rPr>
              <a:t>gynhyrchu’r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deunyddiau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hyfforddi</a:t>
            </a:r>
            <a:r>
              <a:rPr lang="en-GB" sz="2000" dirty="0">
                <a:ea typeface="Arial"/>
                <a:cs typeface="Arial"/>
                <a:sym typeface="Arial"/>
              </a:rPr>
              <a:t> / </a:t>
            </a:r>
            <a:r>
              <a:rPr lang="en-GB" sz="2000" dirty="0" err="1">
                <a:ea typeface="Arial"/>
                <a:cs typeface="Arial"/>
                <a:sym typeface="Arial"/>
              </a:rPr>
              <a:t>datblygiad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proffesiynol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parhaus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hyn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gan</a:t>
            </a:r>
            <a:r>
              <a:rPr lang="en-GB" sz="2000" dirty="0">
                <a:ea typeface="Arial"/>
                <a:cs typeface="Arial"/>
                <a:sym typeface="Arial"/>
              </a:rPr>
              <a:t> VIEW (</a:t>
            </a:r>
            <a:r>
              <a:rPr lang="en-GB" sz="2000" dirty="0" err="1">
                <a:ea typeface="Arial"/>
                <a:cs typeface="Arial"/>
                <a:sym typeface="Arial"/>
              </a:rPr>
              <a:t>Cymdeithas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Broffesiynol</a:t>
            </a:r>
            <a:r>
              <a:rPr lang="en-GB" sz="2000" dirty="0">
                <a:ea typeface="Arial"/>
                <a:cs typeface="Arial"/>
                <a:sym typeface="Arial"/>
              </a:rPr>
              <a:t> y </a:t>
            </a:r>
            <a:r>
              <a:rPr lang="en-GB" sz="2000" dirty="0" err="1">
                <a:ea typeface="Arial"/>
                <a:cs typeface="Arial"/>
                <a:sym typeface="Arial"/>
              </a:rPr>
              <a:t>Gweithlu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Addysg</a:t>
            </a:r>
            <a:r>
              <a:rPr lang="en-GB" sz="2000" dirty="0">
                <a:ea typeface="Arial"/>
                <a:cs typeface="Arial"/>
                <a:sym typeface="Arial"/>
              </a:rPr>
              <a:t> Nam </a:t>
            </a:r>
            <a:r>
              <a:rPr lang="en-GB" sz="2000" dirty="0" err="1">
                <a:ea typeface="Arial"/>
                <a:cs typeface="Arial"/>
                <a:sym typeface="Arial"/>
              </a:rPr>
              <a:t>ar</a:t>
            </a:r>
            <a:r>
              <a:rPr lang="en-GB" sz="2000" dirty="0">
                <a:ea typeface="Arial"/>
                <a:cs typeface="Arial"/>
                <a:sym typeface="Arial"/>
              </a:rPr>
              <a:t> y </a:t>
            </a:r>
            <a:r>
              <a:rPr lang="en-GB" sz="2000" dirty="0" err="1">
                <a:ea typeface="Arial"/>
                <a:cs typeface="Arial"/>
                <a:sym typeface="Arial"/>
              </a:rPr>
              <a:t>Golwg</a:t>
            </a:r>
            <a:r>
              <a:rPr lang="en-GB" sz="2000" dirty="0">
                <a:ea typeface="Arial"/>
                <a:cs typeface="Arial"/>
                <a:sym typeface="Arial"/>
              </a:rPr>
              <a:t>), </a:t>
            </a:r>
            <a:r>
              <a:rPr lang="en-GB" sz="2000" dirty="0" err="1">
                <a:ea typeface="Arial"/>
                <a:cs typeface="Arial"/>
                <a:sym typeface="Arial"/>
              </a:rPr>
              <a:t>ar</a:t>
            </a:r>
            <a:r>
              <a:rPr lang="en-GB" sz="2000" dirty="0">
                <a:ea typeface="Arial"/>
                <a:cs typeface="Arial"/>
                <a:sym typeface="Arial"/>
              </a:rPr>
              <a:t> y </a:t>
            </a:r>
            <a:r>
              <a:rPr lang="en-GB" sz="2000" dirty="0" err="1">
                <a:ea typeface="Arial"/>
                <a:cs typeface="Arial"/>
                <a:sym typeface="Arial"/>
              </a:rPr>
              <a:t>cyd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â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grŵp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ymgynghori</a:t>
            </a:r>
            <a:r>
              <a:rPr lang="en-GB" sz="2000" dirty="0">
                <a:ea typeface="Arial"/>
                <a:cs typeface="Arial"/>
                <a:sym typeface="Arial"/>
              </a:rPr>
              <a:t> o </a:t>
            </a:r>
            <a:r>
              <a:rPr lang="en-GB" sz="2000" dirty="0" err="1">
                <a:ea typeface="Arial"/>
                <a:cs typeface="Arial"/>
                <a:sym typeface="Arial"/>
              </a:rPr>
              <a:t>randdeiliaid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sy’n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gweithio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ym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maes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Addysg</a:t>
            </a:r>
            <a:r>
              <a:rPr lang="en-GB" sz="2000" dirty="0">
                <a:ea typeface="Arial"/>
                <a:cs typeface="Arial"/>
                <a:sym typeface="Arial"/>
              </a:rPr>
              <a:t> Nam </a:t>
            </a:r>
            <a:r>
              <a:rPr lang="en-GB" sz="2000" dirty="0" err="1">
                <a:ea typeface="Arial"/>
                <a:cs typeface="Arial"/>
                <a:sym typeface="Arial"/>
              </a:rPr>
              <a:t>ar</a:t>
            </a:r>
            <a:r>
              <a:rPr lang="en-GB" sz="2000" dirty="0">
                <a:ea typeface="Arial"/>
                <a:cs typeface="Arial"/>
                <a:sym typeface="Arial"/>
              </a:rPr>
              <a:t> y </a:t>
            </a:r>
            <a:r>
              <a:rPr lang="en-GB" sz="2000" dirty="0" err="1">
                <a:ea typeface="Arial"/>
                <a:cs typeface="Arial"/>
                <a:sym typeface="Arial"/>
              </a:rPr>
              <a:t>Golwg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. </a:t>
            </a:r>
            <a:endParaRPr lang="en-GB" sz="20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600"/>
              <a:buNone/>
            </a:pPr>
            <a:endParaRPr lang="en-GB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600"/>
              <a:buNone/>
            </a:pPr>
            <a:endParaRPr dirty="0"/>
          </a:p>
        </p:txBody>
      </p:sp>
      <p:pic>
        <p:nvPicPr>
          <p:cNvPr id="3" name="Picture 2" descr="Logo of VIEW">
            <a:extLst>
              <a:ext uri="{FF2B5EF4-FFF2-40B4-BE49-F238E27FC236}">
                <a16:creationId xmlns:a16="http://schemas.microsoft.com/office/drawing/2014/main" id="{CCE22813-325B-5969-DAD4-7E5A183659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521" y="5618746"/>
            <a:ext cx="1885603" cy="109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University of Birmingham, VICTAR Logo&#10;">
            <a:extLst>
              <a:ext uri="{FF2B5EF4-FFF2-40B4-BE49-F238E27FC236}">
                <a16:creationId xmlns:a16="http://schemas.microsoft.com/office/drawing/2014/main" id="{623D2481-8A67-8088-3847-EF1B04370A1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124" y="5565747"/>
            <a:ext cx="3842391" cy="1099935"/>
          </a:xfrm>
          <a:prstGeom prst="rect">
            <a:avLst/>
          </a:prstGeom>
          <a:noFill/>
        </p:spPr>
      </p:pic>
      <p:pic>
        <p:nvPicPr>
          <p:cNvPr id="7" name="Picture 6" descr="Logo of Thomas Pocklington Trust&#10;">
            <a:extLst>
              <a:ext uri="{FF2B5EF4-FFF2-40B4-BE49-F238E27FC236}">
                <a16:creationId xmlns:a16="http://schemas.microsoft.com/office/drawing/2014/main" id="{66B36B72-002D-6486-FB9B-5396115439C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915" y="5618746"/>
            <a:ext cx="1295485" cy="9117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D895-7153-CBBC-2165-7709EBDA871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266421" y="279042"/>
            <a:ext cx="9262241" cy="98488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800" dirty="0" err="1">
                <a:latin typeface="Arial"/>
                <a:cs typeface="Arial"/>
              </a:rPr>
              <a:t>Fframwaith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2800" dirty="0" err="1">
                <a:latin typeface="Arial"/>
                <a:cs typeface="Arial"/>
              </a:rPr>
              <a:t>Cwricwlwm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2800" dirty="0" err="1">
                <a:latin typeface="Arial"/>
                <a:cs typeface="Arial"/>
              </a:rPr>
              <a:t>ar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2800" dirty="0" err="1">
                <a:latin typeface="Arial"/>
                <a:cs typeface="Arial"/>
              </a:rPr>
              <a:t>gyfer</a:t>
            </a:r>
            <a:r>
              <a:rPr lang="en-GB" sz="2800" dirty="0">
                <a:latin typeface="Arial"/>
                <a:cs typeface="Arial"/>
              </a:rPr>
              <a:t> Plant a </a:t>
            </a:r>
            <a:r>
              <a:rPr lang="en-GB" sz="2800" dirty="0" err="1">
                <a:latin typeface="Arial"/>
                <a:cs typeface="Arial"/>
              </a:rPr>
              <a:t>Phobl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2800" dirty="0" err="1">
                <a:latin typeface="Arial"/>
                <a:cs typeface="Arial"/>
              </a:rPr>
              <a:t>Ifanc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2800" dirty="0" err="1">
                <a:latin typeface="Arial"/>
                <a:cs typeface="Arial"/>
              </a:rPr>
              <a:t>â</a:t>
            </a:r>
            <a:r>
              <a:rPr lang="en-GB" sz="2800" dirty="0">
                <a:latin typeface="Arial"/>
                <a:cs typeface="Arial"/>
              </a:rPr>
              <a:t> Nam </a:t>
            </a:r>
            <a:r>
              <a:rPr lang="en-GB" sz="2800" dirty="0" err="1">
                <a:latin typeface="Arial"/>
                <a:cs typeface="Arial"/>
              </a:rPr>
              <a:t>ar</a:t>
            </a:r>
            <a:r>
              <a:rPr lang="en-GB" sz="2800" dirty="0">
                <a:latin typeface="Arial"/>
                <a:cs typeface="Arial"/>
              </a:rPr>
              <a:t> y </a:t>
            </a:r>
            <a:r>
              <a:rPr lang="en-GB" sz="2800" dirty="0" err="1">
                <a:latin typeface="Arial"/>
                <a:cs typeface="Arial"/>
              </a:rPr>
              <a:t>Golwg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2800" dirty="0"/>
              <a:t>(2022, t.15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lt"/>
                <a:cs typeface="+mn-lt"/>
              </a:rPr>
              <a:t>) 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  <p:pic>
        <p:nvPicPr>
          <p:cNvPr id="7" name="Picture 6" descr="This slide provides an illustration of the 11 areas of the CFVI, located around the ‘active child/young person’ and with the area of focus - accessing information - highlighted in pink.">
            <a:extLst>
              <a:ext uri="{FF2B5EF4-FFF2-40B4-BE49-F238E27FC236}">
                <a16:creationId xmlns:a16="http://schemas.microsoft.com/office/drawing/2014/main" id="{992B8067-6F2F-A8C7-DC03-7AB372B4C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8981" y="1381267"/>
            <a:ext cx="6397692" cy="4855758"/>
          </a:xfrm>
          <a:prstGeom prst="rect">
            <a:avLst/>
          </a:prstGeom>
        </p:spPr>
      </p:pic>
      <p:pic>
        <p:nvPicPr>
          <p:cNvPr id="13" name="Picture 12" descr="This shows the area of focus: accessing information, highlighted in pink.&#10;">
            <a:extLst>
              <a:ext uri="{FF2B5EF4-FFF2-40B4-BE49-F238E27FC236}">
                <a16:creationId xmlns:a16="http://schemas.microsoft.com/office/drawing/2014/main" id="{9CBEF244-745F-BF9E-FE75-5CAF97AC10CC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0000"/>
          </a:blip>
          <a:stretch>
            <a:fillRect/>
          </a:stretch>
        </p:blipFill>
        <p:spPr>
          <a:xfrm>
            <a:off x="4467577" y="5377780"/>
            <a:ext cx="1279440" cy="100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191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B00C3-789B-B656-4AAE-6B43BBD1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err="1"/>
              <a:t>Amcanion</a:t>
            </a:r>
            <a:r>
              <a:rPr lang="en-GB" sz="3000" dirty="0"/>
              <a:t> </a:t>
            </a:r>
            <a:r>
              <a:rPr lang="en-GB" sz="3000" dirty="0" err="1"/>
              <a:t>Hyfforddi</a:t>
            </a:r>
            <a:r>
              <a:rPr lang="en-GB" sz="3000" dirty="0"/>
              <a:t> </a:t>
            </a:r>
            <a:r>
              <a:rPr lang="en-GB" sz="3000" dirty="0">
                <a:latin typeface="Arial"/>
                <a:cs typeface="Arial"/>
              </a:rPr>
              <a:t>(1)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C03E8-EBA3-BDBE-0065-18A8A57F2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496" y="1604145"/>
            <a:ext cx="9404184" cy="4558115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8000" dirty="0" err="1">
                <a:cs typeface="Arial"/>
              </a:rPr>
              <a:t>Dyma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amcanion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yr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adnodd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hyfforddi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hwn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>
                <a:latin typeface="+mn-lt"/>
                <a:cs typeface="Arial"/>
              </a:rPr>
              <a:t>: </a:t>
            </a:r>
          </a:p>
          <a:p>
            <a:pPr marL="0" indent="0">
              <a:lnSpc>
                <a:spcPct val="120000"/>
              </a:lnSpc>
              <a:buNone/>
            </a:pPr>
            <a:endParaRPr lang="en-GB" sz="8000" dirty="0">
              <a:latin typeface="+mn-lt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8000" dirty="0" err="1">
                <a:latin typeface="Arial"/>
                <a:ea typeface="Arial" panose="020B0604020202020204" pitchFamily="34" charset="0"/>
                <a:cs typeface="Arial"/>
              </a:rPr>
              <a:t>Darparu</a:t>
            </a:r>
            <a:r>
              <a:rPr lang="en-GB" sz="8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8000" dirty="0" err="1">
                <a:latin typeface="Arial"/>
                <a:ea typeface="Arial" panose="020B0604020202020204" pitchFamily="34" charset="0"/>
                <a:cs typeface="Arial"/>
              </a:rPr>
              <a:t>cyflwyniad</a:t>
            </a:r>
            <a:r>
              <a:rPr lang="en-GB" sz="8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8000" dirty="0" err="1">
                <a:latin typeface="Arial"/>
                <a:ea typeface="Arial" panose="020B0604020202020204" pitchFamily="34" charset="0"/>
                <a:cs typeface="Arial"/>
              </a:rPr>
              <a:t>i</a:t>
            </a:r>
            <a:r>
              <a:rPr lang="en-GB" sz="8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8000" dirty="0" err="1">
                <a:latin typeface="Arial"/>
                <a:ea typeface="Arial" panose="020B0604020202020204" pitchFamily="34" charset="0"/>
                <a:cs typeface="Arial"/>
              </a:rPr>
              <a:t>Faes</a:t>
            </a:r>
            <a:r>
              <a:rPr lang="en-GB" sz="8000" dirty="0">
                <a:latin typeface="Arial"/>
                <a:ea typeface="Arial" panose="020B0604020202020204" pitchFamily="34" charset="0"/>
                <a:cs typeface="Arial"/>
              </a:rPr>
              <a:t> 7</a:t>
            </a:r>
            <a:r>
              <a:rPr lang="en-GB" sz="8000" dirty="0">
                <a:cs typeface="Arial"/>
              </a:rPr>
              <a:t> y CFVI: </a:t>
            </a:r>
            <a:r>
              <a:rPr lang="en-GB" sz="8000" dirty="0" err="1">
                <a:cs typeface="Arial"/>
              </a:rPr>
              <a:t>Mynediad</a:t>
            </a:r>
            <a:r>
              <a:rPr lang="en-GB" sz="8000" dirty="0">
                <a:cs typeface="Arial"/>
              </a:rPr>
              <a:t> at </a:t>
            </a:r>
            <a:r>
              <a:rPr lang="en-GB" sz="8000" dirty="0" err="1">
                <a:cs typeface="Arial"/>
              </a:rPr>
              <a:t>Wybodaeth</a:t>
            </a:r>
            <a:r>
              <a:rPr lang="en-GB" sz="8000" dirty="0">
                <a:cs typeface="Arial"/>
              </a:rPr>
              <a:t>.   </a:t>
            </a: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endParaRPr lang="en-GB" sz="8000" dirty="0">
              <a:cs typeface="Arial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8000" dirty="0" err="1">
                <a:cs typeface="Arial"/>
              </a:rPr>
              <a:t>Edrych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ar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enghreifftiau</a:t>
            </a:r>
            <a:r>
              <a:rPr lang="en-GB" sz="8000" dirty="0">
                <a:cs typeface="Arial"/>
              </a:rPr>
              <a:t> o </a:t>
            </a:r>
            <a:r>
              <a:rPr lang="en-GB" sz="8000" dirty="0" err="1">
                <a:cs typeface="Arial"/>
              </a:rPr>
              <a:t>rwystrau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posibl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i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hwyluso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cynhwysiant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ar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gyfer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dysgwyr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sydd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â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nam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ar</a:t>
            </a:r>
            <a:r>
              <a:rPr lang="en-GB" sz="8000" dirty="0">
                <a:cs typeface="Arial"/>
              </a:rPr>
              <a:t> y </a:t>
            </a:r>
            <a:r>
              <a:rPr lang="en-GB" sz="8000" dirty="0" err="1">
                <a:cs typeface="Arial"/>
              </a:rPr>
              <a:t>golwg</a:t>
            </a:r>
            <a:r>
              <a:rPr lang="en-GB" sz="8000" dirty="0">
                <a:cs typeface="Arial"/>
              </a:rPr>
              <a:t> a </a:t>
            </a:r>
            <a:r>
              <a:rPr lang="en-GB" sz="8000" dirty="0" err="1">
                <a:cs typeface="Arial"/>
              </a:rPr>
              <a:t>dulliau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ymyrraeth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wedi'i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thargedu</a:t>
            </a:r>
            <a:r>
              <a:rPr lang="en-GB" sz="8000" dirty="0">
                <a:cs typeface="Arial"/>
              </a:rPr>
              <a:t> y </a:t>
            </a:r>
            <a:r>
              <a:rPr lang="en-GB" sz="8000" dirty="0" err="1">
                <a:cs typeface="Arial"/>
              </a:rPr>
              <a:t>gallwn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eu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defnyddio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i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helpu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i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leihau'r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rhain</a:t>
            </a:r>
            <a:r>
              <a:rPr lang="en-GB" sz="8000" dirty="0">
                <a:cs typeface="Arial"/>
              </a:rPr>
              <a:t>.</a:t>
            </a: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endParaRPr lang="en-GB" sz="8000" dirty="0">
              <a:cs typeface="Arial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8000" dirty="0" err="1">
                <a:cs typeface="Arial"/>
              </a:rPr>
              <a:t>Archwilio</a:t>
            </a:r>
            <a:r>
              <a:rPr lang="en-GB" sz="8000" dirty="0">
                <a:cs typeface="Arial"/>
              </a:rPr>
              <a:t> pam </a:t>
            </a:r>
            <a:r>
              <a:rPr lang="en-GB" sz="8000" dirty="0" err="1">
                <a:cs typeface="Arial"/>
              </a:rPr>
              <a:t>mae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ffocws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ar</a:t>
            </a:r>
            <a:r>
              <a:rPr lang="en-GB" sz="8000" dirty="0">
                <a:cs typeface="Arial"/>
              </a:rPr>
              <a:t> y </a:t>
            </a:r>
            <a:r>
              <a:rPr lang="en-GB" sz="8000" dirty="0" err="1">
                <a:cs typeface="Arial"/>
              </a:rPr>
              <a:t>maes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hwn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yn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bwysig</a:t>
            </a:r>
            <a:r>
              <a:rPr lang="en-GB" sz="8000" dirty="0">
                <a:cs typeface="Arial"/>
              </a:rPr>
              <a:t> I </a:t>
            </a:r>
            <a:r>
              <a:rPr lang="en-GB" sz="8000" dirty="0" err="1">
                <a:cs typeface="Arial"/>
              </a:rPr>
              <a:t>ddysgwyr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sydd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â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nam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ar</a:t>
            </a:r>
            <a:r>
              <a:rPr lang="en-GB" sz="8000" dirty="0">
                <a:cs typeface="Arial"/>
              </a:rPr>
              <a:t> y </a:t>
            </a:r>
            <a:r>
              <a:rPr lang="en-GB" sz="8000" dirty="0" err="1">
                <a:cs typeface="Arial"/>
              </a:rPr>
              <a:t>golwg</a:t>
            </a:r>
            <a:r>
              <a:rPr lang="en-GB" sz="8000" dirty="0">
                <a:cs typeface="Arial"/>
              </a:rPr>
              <a:t>. </a:t>
            </a: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endParaRPr lang="en-GB" sz="8000" dirty="0">
              <a:cs typeface="Arial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8000" dirty="0" err="1">
                <a:cs typeface="Arial"/>
              </a:rPr>
              <a:t>Amlinellu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ystod</a:t>
            </a:r>
            <a:r>
              <a:rPr lang="en-GB" sz="8000" dirty="0">
                <a:cs typeface="Arial"/>
              </a:rPr>
              <a:t> o </a:t>
            </a:r>
            <a:r>
              <a:rPr lang="en-GB" sz="8000" dirty="0" err="1">
                <a:cs typeface="Arial"/>
              </a:rPr>
              <a:t>addasiadau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arbenigol</a:t>
            </a:r>
            <a:r>
              <a:rPr lang="en-GB" sz="8000" dirty="0">
                <a:cs typeface="Arial"/>
              </a:rPr>
              <a:t> a </a:t>
            </a:r>
            <a:r>
              <a:rPr lang="en-GB" sz="8000" dirty="0" err="1">
                <a:cs typeface="Arial"/>
              </a:rPr>
              <a:t>dulliau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addysgu</a:t>
            </a:r>
            <a:r>
              <a:rPr lang="en-GB" sz="8000" dirty="0">
                <a:cs typeface="Arial"/>
              </a:rPr>
              <a:t>. </a:t>
            </a: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endParaRPr lang="en-GB" sz="8000" dirty="0">
              <a:cs typeface="Arial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8000" dirty="0" err="1">
                <a:cs typeface="Arial"/>
              </a:rPr>
              <a:t>Darparu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dolenni</a:t>
            </a:r>
            <a:r>
              <a:rPr lang="en-GB" sz="8000" dirty="0">
                <a:cs typeface="Arial"/>
              </a:rPr>
              <a:t> at </a:t>
            </a:r>
            <a:r>
              <a:rPr lang="en-GB" sz="8000" dirty="0" err="1">
                <a:cs typeface="Arial"/>
              </a:rPr>
              <a:t>adnoddau</a:t>
            </a:r>
            <a:r>
              <a:rPr lang="en-GB" sz="8000" dirty="0">
                <a:cs typeface="Arial"/>
              </a:rPr>
              <a:t>/</a:t>
            </a:r>
            <a:r>
              <a:rPr lang="en-GB" sz="8000" dirty="0" err="1">
                <a:cs typeface="Arial"/>
              </a:rPr>
              <a:t>gwefannau</a:t>
            </a:r>
            <a:r>
              <a:rPr lang="en-GB" sz="8000" dirty="0">
                <a:cs typeface="Arial"/>
              </a:rPr>
              <a:t> </a:t>
            </a:r>
            <a:r>
              <a:rPr lang="en-GB" sz="8000" dirty="0" err="1">
                <a:cs typeface="Arial"/>
              </a:rPr>
              <a:t>defnyddiol</a:t>
            </a:r>
            <a:r>
              <a:rPr lang="en-GB" sz="8000" dirty="0">
                <a:cs typeface="Arial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9208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949B1-3D6F-442B-7AB8-BE33C086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err="1"/>
              <a:t>Amcanion</a:t>
            </a:r>
            <a:r>
              <a:rPr lang="en-GB" sz="3000" dirty="0"/>
              <a:t> </a:t>
            </a:r>
            <a:r>
              <a:rPr lang="en-GB" sz="3000" dirty="0" err="1"/>
              <a:t>Hyfforddi</a:t>
            </a:r>
            <a:r>
              <a:rPr lang="en-GB" sz="3000" dirty="0"/>
              <a:t> </a:t>
            </a:r>
            <a:r>
              <a:rPr lang="en-GB" sz="3000" dirty="0">
                <a:latin typeface="Arial"/>
                <a:cs typeface="Arial"/>
              </a:rPr>
              <a:t>(2)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FEBBB-19F8-D15E-B5EE-154031F5F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Sleid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mae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posib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ei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haddasu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os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oes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angen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(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edrychwch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ar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nodiadau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ar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gyfer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sleid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flaenorol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sy'n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rhoi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enghreifftiau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o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amcanion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hyfforddi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gallech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eu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hystyried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,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yn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dibynnu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 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ar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 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natur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eich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cyflwyniad</a:t>
            </a:r>
            <a:r>
              <a:rPr lang="en-GB" sz="2000" dirty="0">
                <a:latin typeface="Arial"/>
                <a:cs typeface="Arial"/>
              </a:rPr>
              <a:t>).</a:t>
            </a:r>
          </a:p>
          <a:p>
            <a:pPr marL="0" indent="0">
              <a:buNone/>
            </a:pPr>
            <a:r>
              <a:rPr lang="en-GB" sz="2000" dirty="0">
                <a:latin typeface="Arial"/>
                <a:cs typeface="Arial"/>
              </a:rPr>
              <a:t> </a:t>
            </a:r>
            <a:endParaRPr lang="en-US" sz="20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88331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>
                <a:latin typeface="Arial"/>
                <a:cs typeface="Arial"/>
              </a:rPr>
              <a:t>Am y </a:t>
            </a:r>
            <a:r>
              <a:rPr lang="en-GB" sz="3000" dirty="0" err="1">
                <a:latin typeface="Arial"/>
                <a:cs typeface="Arial"/>
              </a:rPr>
              <a:t>maes</a:t>
            </a:r>
            <a:r>
              <a:rPr lang="en-GB" sz="3000" dirty="0">
                <a:latin typeface="Arial"/>
                <a:cs typeface="Arial"/>
              </a:rPr>
              <a:t> </a:t>
            </a:r>
            <a:r>
              <a:rPr lang="en-GB" sz="3000" dirty="0" err="1">
                <a:latin typeface="Arial"/>
                <a:cs typeface="Arial"/>
              </a:rPr>
              <a:t>hwn</a:t>
            </a:r>
            <a:r>
              <a:rPr lang="en-GB" sz="3000" dirty="0"/>
              <a:t>: </a:t>
            </a:r>
            <a:r>
              <a:rPr lang="en-GB" sz="3000" dirty="0" err="1"/>
              <a:t>Mynediad</a:t>
            </a:r>
            <a:r>
              <a:rPr lang="en-GB" sz="3000" dirty="0"/>
              <a:t> at </a:t>
            </a:r>
            <a:r>
              <a:rPr lang="en-GB" sz="3000" dirty="0" err="1"/>
              <a:t>Wybodaeth</a:t>
            </a:r>
            <a:r>
              <a:rPr lang="en-GB" sz="30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008" y="1369857"/>
            <a:ext cx="877824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GB" sz="2000" dirty="0"/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GB" sz="2000" dirty="0" err="1"/>
              <a:t>Mae’r</a:t>
            </a:r>
            <a:r>
              <a:rPr lang="en-GB" sz="2000" dirty="0"/>
              <a:t> </a:t>
            </a:r>
            <a:r>
              <a:rPr lang="en-GB" sz="2000" dirty="0" err="1"/>
              <a:t>maes</a:t>
            </a:r>
            <a:r>
              <a:rPr lang="en-GB" sz="2000" dirty="0"/>
              <a:t> </a:t>
            </a:r>
            <a:r>
              <a:rPr lang="en-GB" sz="2000" dirty="0" err="1"/>
              <a:t>hwn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y </a:t>
            </a:r>
            <a:r>
              <a:rPr lang="en-GB" sz="2000" dirty="0" err="1"/>
              <a:t>fframwaith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ystyried</a:t>
            </a:r>
            <a:r>
              <a:rPr lang="en-GB" sz="2000" dirty="0"/>
              <a:t> </a:t>
            </a:r>
            <a:r>
              <a:rPr lang="en-GB" sz="2000" dirty="0" err="1"/>
              <a:t>addysgu’r</a:t>
            </a:r>
            <a:r>
              <a:rPr lang="en-GB" sz="2000" dirty="0"/>
              <a:t> </a:t>
            </a:r>
            <a:r>
              <a:rPr lang="en-GB" sz="2000" dirty="0" err="1"/>
              <a:t>dulliau</a:t>
            </a:r>
            <a:r>
              <a:rPr lang="en-GB" sz="2000" dirty="0"/>
              <a:t> y gall plant a </a:t>
            </a:r>
            <a:r>
              <a:rPr lang="en-GB" sz="2000" dirty="0" err="1"/>
              <a:t>phobl</a:t>
            </a:r>
            <a:r>
              <a:rPr lang="en-GB" sz="2000" dirty="0"/>
              <a:t> </a:t>
            </a:r>
            <a:r>
              <a:rPr lang="en-GB" sz="2000" dirty="0" err="1"/>
              <a:t>ifanc</a:t>
            </a:r>
            <a:r>
              <a:rPr lang="en-GB" sz="2000" dirty="0"/>
              <a:t> </a:t>
            </a:r>
            <a:r>
              <a:rPr lang="en-GB" sz="2000" dirty="0" err="1"/>
              <a:t>eu</a:t>
            </a:r>
            <a:r>
              <a:rPr lang="en-GB" sz="2000" dirty="0"/>
              <a:t> </a:t>
            </a:r>
            <a:r>
              <a:rPr lang="en-GB" sz="2000" dirty="0" err="1"/>
              <a:t>defnyddio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gael</a:t>
            </a:r>
            <a:r>
              <a:rPr lang="en-GB" sz="2000" dirty="0"/>
              <a:t> </a:t>
            </a:r>
            <a:r>
              <a:rPr lang="en-GB" sz="2000" dirty="0" err="1"/>
              <a:t>mynediad</a:t>
            </a:r>
            <a:r>
              <a:rPr lang="en-GB" sz="2000" dirty="0"/>
              <a:t> at, </a:t>
            </a:r>
            <a:r>
              <a:rPr lang="en-GB" sz="2000" dirty="0" err="1"/>
              <a:t>rheoli</a:t>
            </a:r>
            <a:r>
              <a:rPr lang="en-GB" sz="2000" dirty="0"/>
              <a:t> a </a:t>
            </a:r>
            <a:r>
              <a:rPr lang="en-GB" sz="2000" dirty="0" err="1"/>
              <a:t>chynhyrchu</a:t>
            </a:r>
            <a:r>
              <a:rPr lang="en-GB" sz="2000" dirty="0"/>
              <a:t> </a:t>
            </a:r>
            <a:r>
              <a:rPr lang="en-GB" sz="2000" dirty="0" err="1"/>
              <a:t>gwybodaeth</a:t>
            </a:r>
            <a:r>
              <a:rPr lang="en-GB" sz="2000" dirty="0"/>
              <a:t> </a:t>
            </a:r>
            <a:r>
              <a:rPr lang="en-GB" sz="2000" dirty="0" err="1"/>
              <a:t>mor</a:t>
            </a:r>
            <a:r>
              <a:rPr lang="en-GB" sz="2000" dirty="0"/>
              <a:t> </a:t>
            </a:r>
            <a:r>
              <a:rPr lang="en-GB" sz="2000" dirty="0" err="1"/>
              <a:t>annibynnol</a:t>
            </a:r>
            <a:r>
              <a:rPr lang="en-GB" sz="2000" dirty="0"/>
              <a:t> </a:t>
            </a:r>
            <a:r>
              <a:rPr lang="en-GB" sz="2000" dirty="0" err="1"/>
              <a:t>â</a:t>
            </a:r>
            <a:r>
              <a:rPr lang="en-GB" sz="2000" dirty="0"/>
              <a:t> </a:t>
            </a:r>
            <a:r>
              <a:rPr lang="en-GB" sz="2000" dirty="0" err="1"/>
              <a:t>phosibl</a:t>
            </a:r>
            <a:r>
              <a:rPr lang="en-GB" sz="2000" dirty="0"/>
              <a:t>.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ogystal</a:t>
            </a:r>
            <a:r>
              <a:rPr lang="en-GB" sz="2000" dirty="0"/>
              <a:t> ag </a:t>
            </a:r>
            <a:r>
              <a:rPr lang="en-GB" sz="2000" dirty="0" err="1"/>
              <a:t>ystod</a:t>
            </a:r>
            <a:r>
              <a:rPr lang="en-GB" sz="2000" dirty="0"/>
              <a:t> o </a:t>
            </a:r>
            <a:r>
              <a:rPr lang="en-GB" sz="2000" dirty="0" err="1"/>
              <a:t>sgiliau</a:t>
            </a:r>
            <a:r>
              <a:rPr lang="en-GB" sz="2000" dirty="0"/>
              <a:t>, </a:t>
            </a:r>
            <a:r>
              <a:rPr lang="en-GB" sz="2000" dirty="0" err="1"/>
              <a:t>mae</a:t>
            </a:r>
            <a:r>
              <a:rPr lang="en-GB" sz="2000" dirty="0"/>
              <a:t> </a:t>
            </a:r>
            <a:r>
              <a:rPr lang="en-GB" sz="2000" dirty="0" err="1"/>
              <a:t>angen</a:t>
            </a:r>
            <a:r>
              <a:rPr lang="en-GB" sz="2000" dirty="0"/>
              <a:t> </a:t>
            </a:r>
            <a:r>
              <a:rPr lang="en-GB" sz="2000" dirty="0" err="1"/>
              <a:t>dealltwriaeth</a:t>
            </a:r>
            <a:r>
              <a:rPr lang="en-GB" sz="2000" dirty="0"/>
              <a:t> </a:t>
            </a:r>
            <a:r>
              <a:rPr lang="en-GB" sz="2000" dirty="0" err="1"/>
              <a:t>ar</a:t>
            </a:r>
            <a:r>
              <a:rPr lang="en-GB" sz="2000" dirty="0"/>
              <a:t> </a:t>
            </a:r>
            <a:r>
              <a:rPr lang="en-GB" sz="2000" dirty="0" err="1"/>
              <a:t>bobl</a:t>
            </a:r>
            <a:r>
              <a:rPr lang="en-GB" sz="2000" dirty="0"/>
              <a:t> </a:t>
            </a:r>
            <a:r>
              <a:rPr lang="en-GB" sz="2000" dirty="0" err="1"/>
              <a:t>ifanc</a:t>
            </a:r>
            <a:r>
              <a:rPr lang="en-GB" sz="2000" dirty="0"/>
              <a:t> </a:t>
            </a:r>
            <a:r>
              <a:rPr lang="en-GB" sz="2000" dirty="0" err="1"/>
              <a:t>o’r</a:t>
            </a:r>
            <a:r>
              <a:rPr lang="en-GB" sz="2000" dirty="0"/>
              <a:t> </a:t>
            </a:r>
            <a:r>
              <a:rPr lang="en-GB" sz="2000" dirty="0" err="1"/>
              <a:t>canlynol</a:t>
            </a:r>
            <a:r>
              <a:rPr lang="en-GB" sz="2000" dirty="0"/>
              <a:t>: </a:t>
            </a:r>
            <a:r>
              <a:rPr lang="en-GB" sz="2000" dirty="0" err="1"/>
              <a:t>pryd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ddefnyddio</a:t>
            </a:r>
            <a:r>
              <a:rPr lang="en-GB" sz="2000" dirty="0"/>
              <a:t> </a:t>
            </a:r>
            <a:r>
              <a:rPr lang="en-GB" sz="2000" dirty="0" err="1"/>
              <a:t>dulliau</a:t>
            </a:r>
            <a:r>
              <a:rPr lang="en-GB" sz="2000" dirty="0"/>
              <a:t> </a:t>
            </a:r>
            <a:r>
              <a:rPr lang="en-GB" sz="2000" dirty="0" err="1"/>
              <a:t>penodol</a:t>
            </a:r>
            <a:r>
              <a:rPr lang="en-GB" sz="2000" dirty="0"/>
              <a:t>, </a:t>
            </a:r>
            <a:r>
              <a:rPr lang="en-GB" sz="2000" dirty="0" err="1"/>
              <a:t>sut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reoli</a:t>
            </a:r>
            <a:r>
              <a:rPr lang="en-GB" sz="2000" dirty="0"/>
              <a:t> a </a:t>
            </a:r>
            <a:r>
              <a:rPr lang="en-GB" sz="2000" dirty="0" err="1"/>
              <a:t>llywio</a:t>
            </a:r>
            <a:r>
              <a:rPr lang="en-GB" sz="2000" dirty="0"/>
              <a:t> </a:t>
            </a:r>
            <a:r>
              <a:rPr lang="en-GB" sz="2000" dirty="0" err="1"/>
              <a:t>byd</a:t>
            </a:r>
            <a:r>
              <a:rPr lang="en-GB" sz="2000" dirty="0"/>
              <a:t> </a:t>
            </a:r>
            <a:r>
              <a:rPr lang="en-GB" sz="2000" dirty="0" err="1"/>
              <a:t>sy’n</a:t>
            </a:r>
            <a:r>
              <a:rPr lang="en-GB" sz="2000" dirty="0"/>
              <a:t> </a:t>
            </a:r>
            <a:r>
              <a:rPr lang="en-GB" sz="2000" dirty="0" err="1"/>
              <a:t>gyfoethog</a:t>
            </a:r>
            <a:r>
              <a:rPr lang="en-GB" sz="2000" dirty="0"/>
              <a:t> o ran </a:t>
            </a:r>
            <a:r>
              <a:rPr lang="en-GB" sz="2000" dirty="0" err="1"/>
              <a:t>gwybodaeth</a:t>
            </a:r>
            <a:r>
              <a:rPr lang="en-GB" sz="2000" dirty="0"/>
              <a:t>, a </a:t>
            </a:r>
            <a:r>
              <a:rPr lang="en-GB" sz="2000" dirty="0" err="1"/>
              <a:t>rôl</a:t>
            </a:r>
            <a:r>
              <a:rPr lang="en-GB" sz="2000" dirty="0"/>
              <a:t> </a:t>
            </a:r>
            <a:r>
              <a:rPr lang="en-GB" sz="2000" dirty="0" err="1"/>
              <a:t>eraill</a:t>
            </a:r>
            <a:r>
              <a:rPr lang="en-GB" sz="2000" dirty="0"/>
              <a:t> </a:t>
            </a:r>
            <a:r>
              <a:rPr lang="en-GB" sz="2000" dirty="0" err="1"/>
              <a:t>wrth</a:t>
            </a:r>
            <a:r>
              <a:rPr lang="en-GB" sz="2000" dirty="0"/>
              <a:t> </a:t>
            </a:r>
            <a:r>
              <a:rPr lang="en-GB" sz="2000" dirty="0" err="1"/>
              <a:t>eu</a:t>
            </a:r>
            <a:r>
              <a:rPr lang="en-GB" sz="2000" dirty="0"/>
              <a:t> </a:t>
            </a:r>
            <a:r>
              <a:rPr lang="en-GB" sz="2000" dirty="0" err="1"/>
              <a:t>sgaffaldio</a:t>
            </a:r>
            <a:r>
              <a:rPr lang="en-GB" sz="2000" dirty="0"/>
              <a:t> </a:t>
            </a:r>
            <a:r>
              <a:rPr lang="en-GB" sz="2000" dirty="0" err="1"/>
              <a:t>drwy</a:t>
            </a:r>
            <a:r>
              <a:rPr lang="en-GB" sz="2000" dirty="0"/>
              <a:t> </a:t>
            </a:r>
            <a:r>
              <a:rPr lang="en-GB" sz="2000" dirty="0" err="1"/>
              <a:t>baratoi</a:t>
            </a:r>
            <a:r>
              <a:rPr lang="en-GB" sz="2000" dirty="0"/>
              <a:t> </a:t>
            </a:r>
            <a:r>
              <a:rPr lang="en-GB" sz="2000" dirty="0" err="1"/>
              <a:t>deunyddiau</a:t>
            </a:r>
            <a:r>
              <a:rPr lang="en-GB" sz="2000" dirty="0"/>
              <a:t>, </a:t>
            </a:r>
            <a:r>
              <a:rPr lang="en-GB" sz="2000" dirty="0" err="1"/>
              <a:t>addasu’r</a:t>
            </a:r>
            <a:r>
              <a:rPr lang="en-GB" sz="2000" dirty="0"/>
              <a:t> </a:t>
            </a:r>
            <a:r>
              <a:rPr lang="en-GB" sz="2000" dirty="0" err="1"/>
              <a:t>amgylchedd</a:t>
            </a:r>
            <a:r>
              <a:rPr lang="en-GB" sz="2000" dirty="0"/>
              <a:t> a </a:t>
            </a:r>
            <a:r>
              <a:rPr lang="en-GB" sz="2000" dirty="0" err="1"/>
              <a:t>gwneud</a:t>
            </a:r>
            <a:r>
              <a:rPr lang="en-GB" sz="2000" dirty="0"/>
              <a:t> </a:t>
            </a:r>
            <a:r>
              <a:rPr lang="en-GB" sz="2000" dirty="0" err="1"/>
              <a:t>diwygiadau</a:t>
            </a:r>
            <a:r>
              <a:rPr lang="en-GB" sz="2000" dirty="0"/>
              <a:t>.</a:t>
            </a:r>
            <a:r>
              <a:rPr lang="en-GB" sz="2000" dirty="0">
                <a:latin typeface="Arial"/>
                <a:cs typeface="Arial"/>
              </a:rPr>
              <a:t> 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3652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B44E-DAC3-7C86-90C6-6550805FB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err="1">
                <a:latin typeface="Arial"/>
                <a:cs typeface="Arial"/>
              </a:rPr>
              <a:t>Nodi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rhwystrau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posibl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fynediad</a:t>
            </a:r>
            <a:r>
              <a:rPr lang="en-GB" sz="3200" dirty="0">
                <a:latin typeface="Arial"/>
                <a:cs typeface="Arial"/>
              </a:rPr>
              <a:t> (1)</a:t>
            </a:r>
            <a:br>
              <a:rPr lang="en-GB" sz="3200" b="0" i="0" u="none" strike="noStrike" dirty="0">
                <a:effectLst/>
                <a:latin typeface="Arial" panose="020B0604020202020204" pitchFamily="34" charset="0"/>
              </a:rPr>
            </a:br>
            <a:endParaRPr lang="en-GB" sz="32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0884FBB-16A1-1C79-F909-B229AC3945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8925855"/>
              </p:ext>
            </p:extLst>
          </p:nvPr>
        </p:nvGraphicFramePr>
        <p:xfrm>
          <a:off x="711224" y="1583364"/>
          <a:ext cx="9892578" cy="4577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1582">
                  <a:extLst>
                    <a:ext uri="{9D8B030D-6E8A-4147-A177-3AD203B41FA5}">
                      <a16:colId xmlns:a16="http://schemas.microsoft.com/office/drawing/2014/main" val="184978815"/>
                    </a:ext>
                  </a:extLst>
                </a:gridCol>
                <a:gridCol w="5060996">
                  <a:extLst>
                    <a:ext uri="{9D8B030D-6E8A-4147-A177-3AD203B41FA5}">
                      <a16:colId xmlns:a16="http://schemas.microsoft.com/office/drawing/2014/main" val="1007468663"/>
                    </a:ext>
                  </a:extLst>
                </a:gridCol>
              </a:tblGrid>
              <a:tr h="550582">
                <a:tc>
                  <a:txBody>
                    <a:bodyPr/>
                    <a:lstStyle/>
                    <a:p>
                      <a:r>
                        <a:rPr lang="en-GB" sz="1800" dirty="0" err="1"/>
                        <a:t>Sefyllfa</a:t>
                      </a:r>
                      <a:r>
                        <a:rPr lang="en-GB" sz="1800" dirty="0"/>
                        <a:t> </a:t>
                      </a:r>
                      <a:endParaRPr lang="en-GB" dirty="0"/>
                    </a:p>
                  </a:txBody>
                  <a:tcPr>
                    <a:solidFill>
                      <a:srgbClr val="E500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Beth </a:t>
                      </a:r>
                      <a:r>
                        <a:rPr lang="en-GB" dirty="0" err="1"/>
                        <a:t>mae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golwg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ddweud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wrth</a:t>
                      </a:r>
                      <a:r>
                        <a:rPr lang="en-GB" dirty="0"/>
                        <a:t> y </a:t>
                      </a:r>
                      <a:r>
                        <a:rPr lang="en-GB" dirty="0" err="1"/>
                        <a:t>plentyn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y </a:t>
                      </a:r>
                      <a:r>
                        <a:rPr lang="en-GB" dirty="0" err="1"/>
                        <a:t>sefyllfa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yma</a:t>
                      </a:r>
                      <a:r>
                        <a:rPr lang="en-GB" dirty="0"/>
                        <a:t>?</a:t>
                      </a:r>
                    </a:p>
                  </a:txBody>
                  <a:tcPr>
                    <a:solidFill>
                      <a:srgbClr val="E500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636063"/>
                  </a:ext>
                </a:extLst>
              </a:tr>
              <a:tr h="3937857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800" dirty="0" err="1"/>
                        <a:t>Disgybl</a:t>
                      </a:r>
                      <a:r>
                        <a:rPr lang="en-GB" sz="1800" dirty="0"/>
                        <a:t> </a:t>
                      </a:r>
                      <a:r>
                        <a:rPr lang="en-GB" sz="1800" b="1" dirty="0" err="1"/>
                        <a:t>heb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nam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ar</a:t>
                      </a:r>
                      <a:r>
                        <a:rPr lang="en-GB" sz="1800" dirty="0"/>
                        <a:t> y </a:t>
                      </a:r>
                      <a:r>
                        <a:rPr lang="en-GB" sz="1800" dirty="0" err="1"/>
                        <a:t>golwg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yn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cael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mynediad</a:t>
                      </a:r>
                      <a:r>
                        <a:rPr lang="en-GB" sz="1800" dirty="0"/>
                        <a:t> at </a:t>
                      </a:r>
                      <a:r>
                        <a:rPr lang="en-GB" sz="1800" dirty="0" err="1"/>
                        <a:t>daflen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waith</a:t>
                      </a:r>
                      <a:r>
                        <a:rPr lang="en-GB" sz="1800" dirty="0"/>
                        <a:t> (</a:t>
                      </a:r>
                      <a:r>
                        <a:rPr lang="en-GB" sz="1800" dirty="0" err="1"/>
                        <a:t>maint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ffont</a:t>
                      </a:r>
                      <a:r>
                        <a:rPr lang="en-GB" sz="1800" dirty="0"/>
                        <a:t> 14) </a:t>
                      </a:r>
                      <a:r>
                        <a:rPr lang="en-GB" sz="1800" dirty="0" err="1"/>
                        <a:t>sy'n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cynnwys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diagramau</a:t>
                      </a:r>
                      <a:r>
                        <a:rPr lang="en-GB" sz="1800" dirty="0"/>
                        <a:t> o </a:t>
                      </a:r>
                      <a:r>
                        <a:rPr lang="en-GB" sz="1800" dirty="0" err="1"/>
                        <a:t>siapiau</a:t>
                      </a:r>
                      <a:r>
                        <a:rPr lang="en-GB" sz="1800" dirty="0"/>
                        <a:t> 2D.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1800" dirty="0"/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800" b="1" dirty="0" err="1"/>
                        <a:t>Ar</a:t>
                      </a:r>
                      <a:r>
                        <a:rPr lang="en-GB" sz="1800" b="1" dirty="0"/>
                        <a:t> </a:t>
                      </a:r>
                      <a:r>
                        <a:rPr lang="en-GB" sz="1800" b="1" dirty="0" err="1"/>
                        <a:t>lefel</a:t>
                      </a:r>
                      <a:r>
                        <a:rPr lang="en-GB" sz="1800" b="1" dirty="0"/>
                        <a:t> </a:t>
                      </a:r>
                      <a:r>
                        <a:rPr lang="en-GB" sz="1800" b="1" dirty="0" err="1"/>
                        <a:t>gynradd</a:t>
                      </a:r>
                      <a:r>
                        <a:rPr lang="en-GB" sz="1800" b="1" dirty="0"/>
                        <a:t> </a:t>
                      </a:r>
                      <a:r>
                        <a:rPr lang="en-GB" sz="1800" dirty="0"/>
                        <a:t>y </a:t>
                      </a:r>
                      <a:r>
                        <a:rPr lang="en-GB" sz="1800" dirty="0" err="1"/>
                        <a:t>dasg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yw</a:t>
                      </a:r>
                      <a:r>
                        <a:rPr lang="en-GB" sz="1800" dirty="0"/>
                        <a:t>: </a:t>
                      </a:r>
                      <a:r>
                        <a:rPr lang="en-GB" sz="1800" dirty="0" err="1"/>
                        <a:t>ysgrifennu</a:t>
                      </a:r>
                      <a:r>
                        <a:rPr lang="en-GB" sz="1800" dirty="0"/>
                        <a:t> am </a:t>
                      </a:r>
                      <a:r>
                        <a:rPr lang="en-GB" sz="1800" dirty="0" err="1"/>
                        <a:t>briodweddau’r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siapiau</a:t>
                      </a:r>
                      <a:r>
                        <a:rPr lang="en-GB" sz="1800" dirty="0"/>
                        <a:t> 2D a </a:t>
                      </a:r>
                      <a:r>
                        <a:rPr lang="en-GB" sz="1800" dirty="0" err="1"/>
                        <a:t>ddangosir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fel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diagramau</a:t>
                      </a:r>
                      <a:r>
                        <a:rPr lang="en-GB" sz="1800" dirty="0"/>
                        <a:t>: </a:t>
                      </a:r>
                      <a:r>
                        <a:rPr lang="en-GB" sz="1800" dirty="0" err="1"/>
                        <a:t>siâp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ar</a:t>
                      </a:r>
                      <a:r>
                        <a:rPr lang="en-GB" sz="1800" dirty="0"/>
                        <a:t> y </a:t>
                      </a:r>
                      <a:r>
                        <a:rPr lang="en-GB" sz="1800" dirty="0" err="1"/>
                        <a:t>chwith</a:t>
                      </a:r>
                      <a:r>
                        <a:rPr lang="en-GB" sz="1800" dirty="0"/>
                        <a:t> a </a:t>
                      </a:r>
                      <a:r>
                        <a:rPr lang="en-GB" sz="1800" dirty="0" err="1"/>
                        <a:t>llinellau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i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roi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ateb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arnynt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i’r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dde</a:t>
                      </a:r>
                      <a:r>
                        <a:rPr lang="en-GB" sz="1800" dirty="0"/>
                        <a:t>.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1800" dirty="0"/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800" b="1" dirty="0" err="1"/>
                        <a:t>Ar</a:t>
                      </a:r>
                      <a:r>
                        <a:rPr lang="en-GB" sz="1800" b="1" dirty="0"/>
                        <a:t> </a:t>
                      </a:r>
                      <a:r>
                        <a:rPr lang="en-GB" sz="1800" b="1" dirty="0" err="1"/>
                        <a:t>lefel</a:t>
                      </a:r>
                      <a:r>
                        <a:rPr lang="en-GB" sz="1800" b="1" dirty="0"/>
                        <a:t> </a:t>
                      </a:r>
                      <a:r>
                        <a:rPr lang="en-GB" sz="1800" b="1" dirty="0" err="1"/>
                        <a:t>uwchradd</a:t>
                      </a:r>
                      <a:r>
                        <a:rPr lang="en-GB" sz="1800" b="1" dirty="0"/>
                        <a:t> </a:t>
                      </a:r>
                      <a:r>
                        <a:rPr lang="en-GB" sz="1800" dirty="0"/>
                        <a:t>y </a:t>
                      </a:r>
                      <a:r>
                        <a:rPr lang="en-GB" sz="1800" dirty="0" err="1"/>
                        <a:t>dasg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yw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canfod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perimetr</a:t>
                      </a:r>
                      <a:r>
                        <a:rPr lang="en-GB" sz="1800" dirty="0"/>
                        <a:t> polygon, </a:t>
                      </a:r>
                      <a:r>
                        <a:rPr lang="en-GB" sz="1800" dirty="0" err="1"/>
                        <a:t>fel</a:t>
                      </a:r>
                      <a:r>
                        <a:rPr lang="en-GB" sz="1800" dirty="0"/>
                        <a:t> heptagon, a </a:t>
                      </a:r>
                      <a:r>
                        <a:rPr lang="en-GB" sz="1800" dirty="0" err="1"/>
                        <a:t>bydd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angen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mesuriadau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gyda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phren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mesur</a:t>
                      </a:r>
                      <a:r>
                        <a:rPr lang="en-GB" sz="1800" dirty="0"/>
                        <a:t>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y </a:t>
                      </a:r>
                      <a:r>
                        <a:rPr lang="en-GB" sz="1800" dirty="0" err="1"/>
                        <a:t>dasg</a:t>
                      </a:r>
                      <a:endParaRPr lang="en-GB" sz="18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err="1"/>
                        <a:t>ei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chynnwys</a:t>
                      </a:r>
                      <a:endParaRPr lang="en-GB" sz="18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err="1"/>
                        <a:t>cynllun</a:t>
                      </a:r>
                      <a:r>
                        <a:rPr lang="en-GB" sz="1800" dirty="0"/>
                        <a:t> y </a:t>
                      </a:r>
                      <a:r>
                        <a:rPr lang="en-GB" sz="1800" dirty="0" err="1"/>
                        <a:t>daflen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waith</a:t>
                      </a:r>
                      <a:endParaRPr lang="en-GB" sz="18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pa offer </a:t>
                      </a:r>
                      <a:r>
                        <a:rPr lang="en-GB" sz="1800" dirty="0" err="1"/>
                        <a:t>ychwanegol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sydd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ei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angen</a:t>
                      </a:r>
                      <a:endParaRPr lang="en-GB" sz="18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err="1"/>
                        <a:t>mesuriadau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ar</a:t>
                      </a:r>
                      <a:r>
                        <a:rPr lang="en-GB" sz="1800" dirty="0"/>
                        <a:t> y </a:t>
                      </a:r>
                      <a:r>
                        <a:rPr lang="en-GB" sz="1800" dirty="0" err="1"/>
                        <a:t>pren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mesur</a:t>
                      </a:r>
                      <a:r>
                        <a:rPr lang="en-GB" sz="1800" dirty="0"/>
                        <a:t> (</a:t>
                      </a:r>
                      <a:r>
                        <a:rPr lang="en-GB" sz="1800" dirty="0" err="1"/>
                        <a:t>uwchradd</a:t>
                      </a:r>
                      <a:r>
                        <a:rPr lang="en-GB" sz="1800" dirty="0"/>
                        <a:t>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8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800" dirty="0" err="1"/>
                        <a:t>Bydd</a:t>
                      </a:r>
                      <a:r>
                        <a:rPr lang="en-GB" sz="1800" dirty="0"/>
                        <a:t> y </a:t>
                      </a:r>
                      <a:r>
                        <a:rPr lang="en-GB" sz="1800" dirty="0" err="1"/>
                        <a:t>disgybl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hefyd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yn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gallu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dilyn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yn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gyflym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esboniad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yr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athro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wrth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iddo</a:t>
                      </a:r>
                      <a:r>
                        <a:rPr lang="en-GB" sz="1800" dirty="0"/>
                        <a:t> “</a:t>
                      </a:r>
                      <a:r>
                        <a:rPr lang="en-GB" sz="1800" dirty="0" err="1"/>
                        <a:t>nodi</a:t>
                      </a:r>
                      <a:r>
                        <a:rPr lang="en-GB" sz="1800" dirty="0"/>
                        <a:t>” </a:t>
                      </a:r>
                      <a:r>
                        <a:rPr lang="en-GB" sz="1800" dirty="0" err="1"/>
                        <a:t>rhannau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o’r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daflen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i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edrych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arnynt</a:t>
                      </a:r>
                      <a:r>
                        <a:rPr lang="en-GB" sz="1800" dirty="0"/>
                        <a:t>. Gall </a:t>
                      </a:r>
                      <a:r>
                        <a:rPr lang="en-GB" sz="1800" dirty="0" err="1"/>
                        <a:t>hyn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fod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drwy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edrych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ar</a:t>
                      </a:r>
                      <a:r>
                        <a:rPr lang="en-GB" sz="1800" dirty="0"/>
                        <a:t> y </a:t>
                      </a:r>
                      <a:r>
                        <a:rPr lang="en-GB" sz="1800" dirty="0" err="1"/>
                        <a:t>ddalen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wedi’i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hargraffu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neu'r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daflen</a:t>
                      </a:r>
                      <a:r>
                        <a:rPr lang="en-GB" sz="1800" dirty="0"/>
                        <a:t> a </a:t>
                      </a:r>
                      <a:r>
                        <a:rPr lang="en-GB" sz="1800" dirty="0" err="1"/>
                        <a:t>gyflwynir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ar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fwrdd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gwyn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rhyngweithiol</a:t>
                      </a:r>
                      <a:r>
                        <a:rPr lang="en-GB" sz="1800" dirty="0"/>
                        <a:t>.</a:t>
                      </a:r>
                      <a:endParaRPr lang="en-GB" dirty="0"/>
                    </a:p>
                  </a:txBody>
                  <a:tcPr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540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544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B44E-DAC3-7C86-90C6-6550805FB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err="1">
                <a:latin typeface="Arial"/>
                <a:cs typeface="Arial"/>
              </a:rPr>
              <a:t>Nodi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rhwystrau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posibl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fynediad</a:t>
            </a:r>
            <a:r>
              <a:rPr lang="en-GB" sz="3200" dirty="0">
                <a:latin typeface="Arial"/>
                <a:cs typeface="Arial"/>
              </a:rPr>
              <a:t> (2)</a:t>
            </a:r>
            <a:br>
              <a:rPr lang="en-GB" sz="3200" b="0" i="0" u="none" strike="noStrike" dirty="0">
                <a:effectLst/>
                <a:latin typeface="Arial" panose="020B0604020202020204" pitchFamily="34" charset="0"/>
              </a:rPr>
            </a:br>
            <a:endParaRPr lang="en-GB" sz="3200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62F667F7-ADE4-6458-7AAA-484C116ED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9212321"/>
              </p:ext>
            </p:extLst>
          </p:nvPr>
        </p:nvGraphicFramePr>
        <p:xfrm>
          <a:off x="692728" y="1656000"/>
          <a:ext cx="9446636" cy="3822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5881">
                  <a:extLst>
                    <a:ext uri="{9D8B030D-6E8A-4147-A177-3AD203B41FA5}">
                      <a16:colId xmlns:a16="http://schemas.microsoft.com/office/drawing/2014/main" val="2784912112"/>
                    </a:ext>
                  </a:extLst>
                </a:gridCol>
                <a:gridCol w="4680755">
                  <a:extLst>
                    <a:ext uri="{9D8B030D-6E8A-4147-A177-3AD203B41FA5}">
                      <a16:colId xmlns:a16="http://schemas.microsoft.com/office/drawing/2014/main" val="510801584"/>
                    </a:ext>
                  </a:extLst>
                </a:gridCol>
              </a:tblGrid>
              <a:tr h="483247">
                <a:tc>
                  <a:txBody>
                    <a:bodyPr/>
                    <a:lstStyle/>
                    <a:p>
                      <a:r>
                        <a:rPr lang="en-GB" sz="2100" dirty="0" err="1"/>
                        <a:t>Sefyllfa</a:t>
                      </a:r>
                      <a:r>
                        <a:rPr lang="en-GB" sz="2100" dirty="0"/>
                        <a:t> </a:t>
                      </a:r>
                    </a:p>
                  </a:txBody>
                  <a:tcPr marT="50292" marB="50292">
                    <a:solidFill>
                      <a:srgbClr val="E500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100" dirty="0" err="1"/>
                        <a:t>Strategaethau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cynhwysol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i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leihau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rhwystrau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i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fynediad</a:t>
                      </a:r>
                      <a:endParaRPr lang="en-GB" sz="2100" dirty="0"/>
                    </a:p>
                  </a:txBody>
                  <a:tcPr marT="50292" marB="50292">
                    <a:solidFill>
                      <a:srgbClr val="E500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872773"/>
                  </a:ext>
                </a:extLst>
              </a:tr>
              <a:tr h="1527300">
                <a:tc>
                  <a:txBody>
                    <a:bodyPr/>
                    <a:lstStyle/>
                    <a:p>
                      <a:r>
                        <a:rPr lang="en-GB" sz="2100" dirty="0" err="1">
                          <a:solidFill>
                            <a:schemeClr val="tx1"/>
                          </a:solidFill>
                        </a:rPr>
                        <a:t>Plentyn</a:t>
                      </a:r>
                      <a:r>
                        <a:rPr lang="en-GB" sz="2100" dirty="0">
                          <a:solidFill>
                            <a:schemeClr val="tx1"/>
                          </a:solidFill>
                        </a:rPr>
                        <a:t>/person </a:t>
                      </a:r>
                      <a:r>
                        <a:rPr lang="en-GB" sz="2100" dirty="0" err="1">
                          <a:solidFill>
                            <a:schemeClr val="tx1"/>
                          </a:solidFill>
                        </a:rPr>
                        <a:t>ifanc</a:t>
                      </a:r>
                      <a:r>
                        <a:rPr lang="en-GB" sz="21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100" dirty="0" err="1">
                          <a:solidFill>
                            <a:schemeClr val="tx1"/>
                          </a:solidFill>
                        </a:rPr>
                        <a:t>sydd</a:t>
                      </a:r>
                      <a:r>
                        <a:rPr lang="en-GB" sz="21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100" dirty="0" err="1">
                          <a:solidFill>
                            <a:schemeClr val="tx1"/>
                          </a:solidFill>
                        </a:rPr>
                        <a:t>â</a:t>
                      </a:r>
                      <a:r>
                        <a:rPr lang="en-GB" sz="21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100" dirty="0" err="1">
                          <a:solidFill>
                            <a:schemeClr val="tx1"/>
                          </a:solidFill>
                        </a:rPr>
                        <a:t>nam</a:t>
                      </a:r>
                      <a:r>
                        <a:rPr lang="en-GB" sz="21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100" dirty="0" err="1">
                          <a:solidFill>
                            <a:schemeClr val="tx1"/>
                          </a:solidFill>
                        </a:rPr>
                        <a:t>difrifol</a:t>
                      </a:r>
                      <a:r>
                        <a:rPr lang="en-GB" sz="21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100" dirty="0" err="1">
                          <a:solidFill>
                            <a:schemeClr val="tx1"/>
                          </a:solidFill>
                        </a:rPr>
                        <a:t>ar</a:t>
                      </a:r>
                      <a:r>
                        <a:rPr lang="en-GB" sz="2100" dirty="0">
                          <a:solidFill>
                            <a:schemeClr val="tx1"/>
                          </a:solidFill>
                        </a:rPr>
                        <a:t> y </a:t>
                      </a:r>
                      <a:r>
                        <a:rPr lang="en-GB" sz="2100" dirty="0" err="1">
                          <a:solidFill>
                            <a:schemeClr val="tx1"/>
                          </a:solidFill>
                        </a:rPr>
                        <a:t>golwg</a:t>
                      </a:r>
                      <a:r>
                        <a:rPr lang="en-GB" sz="2100" dirty="0">
                          <a:solidFill>
                            <a:schemeClr val="tx1"/>
                          </a:solidFill>
                        </a:rPr>
                        <a:t>: gall </a:t>
                      </a:r>
                      <a:r>
                        <a:rPr lang="en-GB" sz="2100" dirty="0" err="1">
                          <a:solidFill>
                            <a:schemeClr val="tx1"/>
                          </a:solidFill>
                        </a:rPr>
                        <a:t>ddefnyddio</a:t>
                      </a:r>
                      <a:r>
                        <a:rPr lang="en-GB" sz="21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100" dirty="0" err="1">
                          <a:solidFill>
                            <a:schemeClr val="tx1"/>
                          </a:solidFill>
                        </a:rPr>
                        <a:t>ffont</a:t>
                      </a:r>
                      <a:r>
                        <a:rPr lang="en-GB" sz="21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100" dirty="0" err="1">
                          <a:solidFill>
                            <a:schemeClr val="tx1"/>
                          </a:solidFill>
                        </a:rPr>
                        <a:t>maint</a:t>
                      </a:r>
                      <a:r>
                        <a:rPr lang="en-GB" sz="2100" dirty="0">
                          <a:solidFill>
                            <a:schemeClr val="tx1"/>
                          </a:solidFill>
                        </a:rPr>
                        <a:t> 24 (</a:t>
                      </a:r>
                      <a:r>
                        <a:rPr lang="en-GB" sz="2100" dirty="0" err="1">
                          <a:solidFill>
                            <a:schemeClr val="tx1"/>
                          </a:solidFill>
                        </a:rPr>
                        <a:t>Trwm</a:t>
                      </a:r>
                      <a:r>
                        <a:rPr lang="en-GB" sz="2100" dirty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en-GB" sz="2100" dirty="0" err="1">
                          <a:solidFill>
                            <a:schemeClr val="tx1"/>
                          </a:solidFill>
                        </a:rPr>
                        <a:t>gyda</a:t>
                      </a:r>
                      <a:r>
                        <a:rPr lang="en-GB" sz="21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100" dirty="0" err="1">
                          <a:solidFill>
                            <a:schemeClr val="tx1"/>
                          </a:solidFill>
                        </a:rPr>
                        <a:t>bylchau</a:t>
                      </a:r>
                      <a:r>
                        <a:rPr lang="en-GB" sz="21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100" dirty="0" err="1">
                          <a:solidFill>
                            <a:schemeClr val="tx1"/>
                          </a:solidFill>
                        </a:rPr>
                        <a:t>llinell</a:t>
                      </a:r>
                      <a:r>
                        <a:rPr lang="en-GB" sz="2100" dirty="0">
                          <a:solidFill>
                            <a:schemeClr val="tx1"/>
                          </a:solidFill>
                        </a:rPr>
                        <a:t> o 1.5. Mae </a:t>
                      </a:r>
                      <a:r>
                        <a:rPr lang="en-GB" sz="2100" dirty="0" err="1">
                          <a:solidFill>
                            <a:schemeClr val="tx1"/>
                          </a:solidFill>
                        </a:rPr>
                        <a:t>ei</a:t>
                      </a:r>
                      <a:r>
                        <a:rPr lang="en-GB" sz="21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100" dirty="0" err="1">
                          <a:solidFill>
                            <a:schemeClr val="tx1"/>
                          </a:solidFill>
                        </a:rPr>
                        <a:t>olwg</a:t>
                      </a:r>
                      <a:r>
                        <a:rPr lang="en-GB" sz="21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100" dirty="0" err="1">
                          <a:solidFill>
                            <a:schemeClr val="tx1"/>
                          </a:solidFill>
                        </a:rPr>
                        <a:t>pell</a:t>
                      </a:r>
                      <a:r>
                        <a:rPr lang="en-GB" sz="21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100" dirty="0" err="1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GB" sz="2100" dirty="0">
                          <a:solidFill>
                            <a:schemeClr val="tx1"/>
                          </a:solidFill>
                        </a:rPr>
                        <a:t> 6/60.</a:t>
                      </a:r>
                    </a:p>
                    <a:p>
                      <a:endParaRPr lang="en-GB" sz="2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100" dirty="0">
                          <a:solidFill>
                            <a:schemeClr val="tx1"/>
                          </a:solidFill>
                        </a:rPr>
                        <a:t>Ni all y </a:t>
                      </a:r>
                      <a:r>
                        <a:rPr lang="en-GB" sz="2100" dirty="0" err="1">
                          <a:solidFill>
                            <a:schemeClr val="tx1"/>
                          </a:solidFill>
                        </a:rPr>
                        <a:t>disgybl</a:t>
                      </a:r>
                      <a:r>
                        <a:rPr lang="en-GB" sz="21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100" dirty="0" err="1">
                          <a:solidFill>
                            <a:schemeClr val="tx1"/>
                          </a:solidFill>
                        </a:rPr>
                        <a:t>uwchradd</a:t>
                      </a:r>
                      <a:r>
                        <a:rPr lang="en-GB" sz="21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100" dirty="0" err="1">
                          <a:solidFill>
                            <a:schemeClr val="tx1"/>
                          </a:solidFill>
                        </a:rPr>
                        <a:t>gael</a:t>
                      </a:r>
                      <a:r>
                        <a:rPr lang="en-GB" sz="21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100" dirty="0" err="1">
                          <a:solidFill>
                            <a:schemeClr val="tx1"/>
                          </a:solidFill>
                        </a:rPr>
                        <a:t>mynediad</a:t>
                      </a:r>
                      <a:r>
                        <a:rPr lang="en-GB" sz="21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10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21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100" dirty="0" err="1">
                          <a:solidFill>
                            <a:schemeClr val="tx1"/>
                          </a:solidFill>
                        </a:rPr>
                        <a:t>ddarlleniadau</a:t>
                      </a:r>
                      <a:r>
                        <a:rPr lang="en-GB" sz="2100" dirty="0">
                          <a:solidFill>
                            <a:schemeClr val="tx1"/>
                          </a:solidFill>
                        </a:rPr>
                        <a:t> mm </a:t>
                      </a:r>
                      <a:r>
                        <a:rPr lang="en-GB" sz="2100" dirty="0" err="1">
                          <a:solidFill>
                            <a:schemeClr val="tx1"/>
                          </a:solidFill>
                        </a:rPr>
                        <a:t>ar</a:t>
                      </a:r>
                      <a:r>
                        <a:rPr lang="en-GB" sz="21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100" dirty="0" err="1">
                          <a:solidFill>
                            <a:schemeClr val="tx1"/>
                          </a:solidFill>
                        </a:rPr>
                        <a:t>bren</a:t>
                      </a:r>
                      <a:r>
                        <a:rPr lang="en-GB" sz="21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100" dirty="0" err="1">
                          <a:solidFill>
                            <a:schemeClr val="tx1"/>
                          </a:solidFill>
                        </a:rPr>
                        <a:t>mesur</a:t>
                      </a:r>
                      <a:r>
                        <a:rPr lang="en-GB" sz="21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GB" sz="2100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100" dirty="0"/>
                        <a:t>?</a:t>
                      </a:r>
                    </a:p>
                  </a:txBody>
                  <a:tcPr marT="50292" marB="1080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59081"/>
                  </a:ext>
                </a:extLst>
              </a:tr>
              <a:tr h="274437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964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958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B44E-DAC3-7C86-90C6-6550805FB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err="1">
                <a:latin typeface="Arial"/>
                <a:cs typeface="Arial"/>
              </a:rPr>
              <a:t>Nodi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rhwystrau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posibl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fynediad</a:t>
            </a:r>
            <a:r>
              <a:rPr lang="en-GB" sz="3200" dirty="0">
                <a:latin typeface="Arial"/>
                <a:cs typeface="Arial"/>
              </a:rPr>
              <a:t> (3)</a:t>
            </a:r>
            <a:br>
              <a:rPr lang="en-GB" sz="3200" b="0" i="0" u="none" strike="noStrike" dirty="0">
                <a:effectLst/>
                <a:latin typeface="Arial" panose="020B0604020202020204" pitchFamily="34" charset="0"/>
              </a:rPr>
            </a:br>
            <a:endParaRPr lang="en-GB" sz="3200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62F667F7-ADE4-6458-7AAA-484C116ED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9912856"/>
              </p:ext>
            </p:extLst>
          </p:nvPr>
        </p:nvGraphicFramePr>
        <p:xfrm>
          <a:off x="697605" y="1695718"/>
          <a:ext cx="9436660" cy="4325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0848">
                  <a:extLst>
                    <a:ext uri="{9D8B030D-6E8A-4147-A177-3AD203B41FA5}">
                      <a16:colId xmlns:a16="http://schemas.microsoft.com/office/drawing/2014/main" val="2784912112"/>
                    </a:ext>
                  </a:extLst>
                </a:gridCol>
                <a:gridCol w="4675812">
                  <a:extLst>
                    <a:ext uri="{9D8B030D-6E8A-4147-A177-3AD203B41FA5}">
                      <a16:colId xmlns:a16="http://schemas.microsoft.com/office/drawing/2014/main" val="510801584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r>
                        <a:rPr lang="en-GB" sz="2100" dirty="0" err="1"/>
                        <a:t>Sefyllfa</a:t>
                      </a:r>
                      <a:r>
                        <a:rPr lang="en-GB" sz="2100" dirty="0"/>
                        <a:t> </a:t>
                      </a:r>
                    </a:p>
                  </a:txBody>
                  <a:tcPr marT="50292" marB="50292">
                    <a:solidFill>
                      <a:srgbClr val="E500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100" dirty="0" err="1"/>
                        <a:t>Strategaethau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cynhwysol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i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leihau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rhwystrau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i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fynediad</a:t>
                      </a:r>
                      <a:endParaRPr lang="en-GB" sz="2100" dirty="0"/>
                    </a:p>
                  </a:txBody>
                  <a:tcPr marT="50292" marB="50292">
                    <a:solidFill>
                      <a:srgbClr val="E500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872773"/>
                  </a:ext>
                </a:extLst>
              </a:tr>
              <a:tr h="10561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err="1"/>
                        <a:t>Ychwanegu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yma</a:t>
                      </a:r>
                      <a:endParaRPr lang="en-GB" sz="2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err="1"/>
                        <a:t>Ychwanegu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yma</a:t>
                      </a:r>
                      <a:endParaRPr lang="en-GB" sz="2000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100" dirty="0"/>
                        <a:t>?</a:t>
                      </a:r>
                    </a:p>
                    <a:p>
                      <a:r>
                        <a:rPr lang="en-GB" sz="2100" dirty="0"/>
                        <a:t>?</a:t>
                      </a:r>
                    </a:p>
                    <a:p>
                      <a:r>
                        <a:rPr lang="en-GB" sz="2100" dirty="0"/>
                        <a:t>?</a:t>
                      </a:r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59081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96417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47623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15812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287306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830699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434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26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EEB5BB77-8864-CE48-B4A0-09E373C8FD63}" vid="{5DBD3EE2-C97D-0043-A71C-F1402DF63A15}"/>
    </a:ext>
  </a:extLst>
</a:theme>
</file>

<file path=ppt/theme/theme2.xml><?xml version="1.0" encoding="utf-8"?>
<a:theme xmlns:a="http://schemas.openxmlformats.org/drawingml/2006/main" name="Image Master No 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aac3a66-020c-4d2c-922c-84188483fa28" xsi:nil="true"/>
    <lcf76f155ced4ddcb4097134ff3c332f xmlns="1f036f6a-d838-46b0-a927-7b6573ba0a66">
      <Terms xmlns="http://schemas.microsoft.com/office/infopath/2007/PartnerControls"/>
    </lcf76f155ced4ddcb4097134ff3c332f>
    <Reviewed xmlns="1f036f6a-d838-46b0-a927-7b6573ba0a6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1F86D75237844CA4C49FA23BF2B913" ma:contentTypeVersion="18" ma:contentTypeDescription="Create a new document." ma:contentTypeScope="" ma:versionID="33bad68cd5aeab28cde5e4a126aedfe6">
  <xsd:schema xmlns:xsd="http://www.w3.org/2001/XMLSchema" xmlns:xs="http://www.w3.org/2001/XMLSchema" xmlns:p="http://schemas.microsoft.com/office/2006/metadata/properties" xmlns:ns2="1f036f6a-d838-46b0-a927-7b6573ba0a66" xmlns:ns3="1aac3a66-020c-4d2c-922c-84188483fa28" targetNamespace="http://schemas.microsoft.com/office/2006/metadata/properties" ma:root="true" ma:fieldsID="75a6f948bec88b4e366ce30c5244179d" ns2:_="" ns3:_="">
    <xsd:import namespace="1f036f6a-d838-46b0-a927-7b6573ba0a66"/>
    <xsd:import namespace="1aac3a66-020c-4d2c-922c-84188483fa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Reviewed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36f6a-d838-46b0-a927-7b6573ba0a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111f871-a67d-48ae-9ce3-a2c6c977fa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Reviewed" ma:index="23" nillable="true" ma:displayName="Reviewed" ma:format="Dropdown" ma:internalName="Reviewed">
      <xsd:simpleType>
        <xsd:restriction base="dms:Text">
          <xsd:maxLength value="255"/>
        </xsd:restriction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c3a66-020c-4d2c-922c-84188483fa2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869462e-6ebd-4057-85cf-2a35c839ad98}" ma:internalName="TaxCatchAll" ma:showField="CatchAllData" ma:web="1aac3a66-020c-4d2c-922c-84188483fa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10E9FE-FD13-449F-8129-CE2405B4AC8F}">
  <ds:schemaRefs>
    <ds:schemaRef ds:uri="http://schemas.microsoft.com/office/2006/documentManagement/types"/>
    <ds:schemaRef ds:uri="http://schemas.microsoft.com/office/2006/metadata/properties"/>
    <ds:schemaRef ds:uri="1aac3a66-020c-4d2c-922c-84188483fa28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1f036f6a-d838-46b0-a927-7b6573ba0a66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EDC4D8A-2310-43D8-AE3A-5FDAF2E3B5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05664D-F9A9-4EC6-A4DB-08CD6D22F9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036f6a-d838-46b0-a927-7b6573ba0a66"/>
    <ds:schemaRef ds:uri="1aac3a66-020c-4d2c-922c-84188483fa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</TotalTime>
  <Words>5332</Words>
  <Application>Microsoft Office PowerPoint</Application>
  <PresentationFormat>Widescreen</PresentationFormat>
  <Paragraphs>332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Ingra</vt:lpstr>
      <vt:lpstr>Noto Sans</vt:lpstr>
      <vt:lpstr>Symbol</vt:lpstr>
      <vt:lpstr>Symbol,Sans-Serif</vt:lpstr>
      <vt:lpstr>Office Theme</vt:lpstr>
      <vt:lpstr>Image Master No logo</vt:lpstr>
      <vt:lpstr>Fframwaith Cwricwlwm ar gyfer Plant a Phobl Ifanc â Nam ar y Golwg (CFVI): Adnodd Hyfforddiant Craidd 8    Maes 7: Mynediad at Wybodaeth  </vt:lpstr>
      <vt:lpstr>Partneriaid y Prosiect</vt:lpstr>
      <vt:lpstr>Fframwaith Cwricwlwm ar gyfer Plant a Phobl Ifanc â Nam ar y Golwg (2022, t.15) </vt:lpstr>
      <vt:lpstr>Amcanion Hyfforddi (1)</vt:lpstr>
      <vt:lpstr>Amcanion Hyfforddi (2)</vt:lpstr>
      <vt:lpstr>Am y maes hwn: Mynediad at Wybodaeth </vt:lpstr>
      <vt:lpstr>Nodi rhwystrau posibl i fynediad (1) </vt:lpstr>
      <vt:lpstr>Nodi rhwystrau posibl i fynediad (2) </vt:lpstr>
      <vt:lpstr>Nodi rhwystrau posibl i fynediad (3) </vt:lpstr>
      <vt:lpstr>Pam mae ffocws ar y maes hwn yn bwysig?</vt:lpstr>
      <vt:lpstr>Pam mae ffocws ar y maes hwn yn bwysig ar gyfer (enw'r plentyn/person ifanc); pa ymyriadau sydd ar waith?</vt:lpstr>
      <vt:lpstr>Enghreifftiau o ddulliau ymyrraeth wedi'i thargedu ar gyfer Maes 7 wedi'u rhestru yn y CFVI (1)</vt:lpstr>
      <vt:lpstr>Enghreifftiau o ddulliau ymyrraeth wedi'i thargedu ar gyfer Maes 7 wedi'u rhestru yn y CFVI (2)</vt:lpstr>
      <vt:lpstr>Enghreifftiau o ddulliau ymyrraeth wedi'i thargedu ar gyfer Maes 7 wedi'u rhestru yn y CFVI (3)</vt:lpstr>
      <vt:lpstr>Crynhoi</vt:lpstr>
      <vt:lpstr>Pa adnoddau sydd ar gael</vt:lpstr>
      <vt:lpstr>Cyfeiriadau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Di Chiara</dc:creator>
  <cp:lastModifiedBy>Juliette Taylor</cp:lastModifiedBy>
  <cp:revision>239</cp:revision>
  <dcterms:created xsi:type="dcterms:W3CDTF">2022-11-17T11:49:18Z</dcterms:created>
  <dcterms:modified xsi:type="dcterms:W3CDTF">2023-12-04T09:15:48Z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0x010100521F86D75237844CA4C49FA23BF2B913</vt:lpwstr>
  </property>
  <property fmtid="{D5CDD505-2E9C-101B-9397-08002B2CF9AE}" pid="3" name="MediaServiceImageTags">
    <vt:lpwstr/>
  </property>
</Properties>
</file>